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  <p:sldId id="386" r:id="rId132"/>
    <p:sldId id="387" r:id="rId133"/>
    <p:sldId id="388" r:id="rId134"/>
    <p:sldId id="389" r:id="rId135"/>
    <p:sldId id="390" r:id="rId136"/>
    <p:sldId id="391" r:id="rId137"/>
    <p:sldId id="392" r:id="rId138"/>
    <p:sldId id="393" r:id="rId139"/>
    <p:sldId id="394" r:id="rId140"/>
    <p:sldId id="395" r:id="rId141"/>
    <p:sldId id="396" r:id="rId142"/>
    <p:sldId id="397" r:id="rId143"/>
    <p:sldId id="398" r:id="rId144"/>
    <p:sldId id="399" r:id="rId145"/>
    <p:sldId id="400" r:id="rId146"/>
    <p:sldId id="401" r:id="rId147"/>
    <p:sldId id="402" r:id="rId148"/>
    <p:sldId id="403" r:id="rId149"/>
    <p:sldId id="404" r:id="rId150"/>
    <p:sldId id="405" r:id="rId151"/>
    <p:sldId id="406" r:id="rId152"/>
    <p:sldId id="407" r:id="rId153"/>
    <p:sldId id="408" r:id="rId154"/>
    <p:sldId id="409" r:id="rId155"/>
    <p:sldId id="410" r:id="rId156"/>
    <p:sldId id="411" r:id="rId157"/>
    <p:sldId id="412" r:id="rId158"/>
    <p:sldId id="413" r:id="rId159"/>
    <p:sldId id="414" r:id="rId160"/>
    <p:sldId id="415" r:id="rId161"/>
    <p:sldId id="416" r:id="rId162"/>
    <p:sldId id="417" r:id="rId163"/>
    <p:sldId id="418" r:id="rId164"/>
    <p:sldId id="419" r:id="rId165"/>
    <p:sldId id="420" r:id="rId166"/>
    <p:sldId id="421" r:id="rId167"/>
    <p:sldId id="422" r:id="rId168"/>
    <p:sldId id="423" r:id="rId169"/>
    <p:sldId id="424" r:id="rId170"/>
    <p:sldId id="425" r:id="rId171"/>
    <p:sldId id="426" r:id="rId172"/>
    <p:sldId id="427" r:id="rId173"/>
    <p:sldId id="428" r:id="rId174"/>
    <p:sldId id="429" r:id="rId175"/>
    <p:sldId id="430" r:id="rId176"/>
    <p:sldId id="431" r:id="rId177"/>
    <p:sldId id="432" r:id="rId178"/>
    <p:sldId id="433" r:id="rId179"/>
    <p:sldId id="434" r:id="rId180"/>
    <p:sldId id="435" r:id="rId181"/>
    <p:sldId id="436" r:id="rId182"/>
    <p:sldId id="437" r:id="rId183"/>
    <p:sldId id="438" r:id="rId184"/>
    <p:sldId id="439" r:id="rId185"/>
    <p:sldId id="440" r:id="rId186"/>
    <p:sldId id="441" r:id="rId187"/>
    <p:sldId id="442" r:id="rId188"/>
    <p:sldId id="443" r:id="rId189"/>
    <p:sldId id="444" r:id="rId190"/>
    <p:sldId id="445" r:id="rId191"/>
    <p:sldId id="446" r:id="rId192"/>
    <p:sldId id="447" r:id="rId193"/>
    <p:sldId id="448" r:id="rId194"/>
    <p:sldId id="449" r:id="rId195"/>
    <p:sldId id="450" r:id="rId196"/>
    <p:sldId id="451" r:id="rId197"/>
    <p:sldId id="452" r:id="rId198"/>
    <p:sldId id="453" r:id="rId199"/>
    <p:sldId id="454" r:id="rId200"/>
    <p:sldId id="455" r:id="rId201"/>
    <p:sldId id="456" r:id="rId202"/>
    <p:sldId id="457" r:id="rId203"/>
    <p:sldId id="458" r:id="rId204"/>
    <p:sldId id="459" r:id="rId205"/>
    <p:sldId id="460" r:id="rId206"/>
    <p:sldId id="461" r:id="rId207"/>
    <p:sldId id="462" r:id="rId208"/>
    <p:sldId id="463" r:id="rId209"/>
    <p:sldId id="464" r:id="rId210"/>
    <p:sldId id="465" r:id="rId211"/>
    <p:sldId id="466" r:id="rId212"/>
    <p:sldId id="467" r:id="rId213"/>
    <p:sldId id="468" r:id="rId214"/>
    <p:sldId id="469" r:id="rId215"/>
    <p:sldId id="470" r:id="rId216"/>
    <p:sldId id="471" r:id="rId217"/>
    <p:sldId id="472" r:id="rId218"/>
    <p:sldId id="473" r:id="rId219"/>
    <p:sldId id="474" r:id="rId220"/>
    <p:sldId id="475" r:id="rId221"/>
    <p:sldId id="476" r:id="rId222"/>
    <p:sldId id="477" r:id="rId223"/>
    <p:sldId id="478" r:id="rId224"/>
    <p:sldId id="479" r:id="rId225"/>
    <p:sldId id="480" r:id="rId226"/>
    <p:sldId id="481" r:id="rId227"/>
    <p:sldId id="482" r:id="rId228"/>
    <p:sldId id="483" r:id="rId229"/>
    <p:sldId id="484" r:id="rId230"/>
    <p:sldId id="485" r:id="rId231"/>
    <p:sldId id="486" r:id="rId232"/>
    <p:sldId id="487" r:id="rId233"/>
    <p:sldId id="488" r:id="rId234"/>
    <p:sldId id="489" r:id="rId235"/>
    <p:sldId id="490" r:id="rId236"/>
    <p:sldId id="491" r:id="rId237"/>
    <p:sldId id="492" r:id="rId238"/>
    <p:sldId id="493" r:id="rId239"/>
    <p:sldId id="494" r:id="rId240"/>
    <p:sldId id="495" r:id="rId241"/>
    <p:sldId id="496" r:id="rId242"/>
    <p:sldId id="497" r:id="rId243"/>
    <p:sldId id="498" r:id="rId244"/>
    <p:sldId id="499" r:id="rId245"/>
    <p:sldId id="500" r:id="rId246"/>
    <p:sldId id="501" r:id="rId247"/>
    <p:sldId id="502" r:id="rId248"/>
    <p:sldId id="503" r:id="rId249"/>
    <p:sldId id="504" r:id="rId250"/>
    <p:sldId id="505" r:id="rId251"/>
    <p:sldId id="506" r:id="rId252"/>
    <p:sldId id="507" r:id="rId253"/>
    <p:sldId id="508" r:id="rId254"/>
    <p:sldId id="509" r:id="rId255"/>
    <p:sldId id="510" r:id="rId256"/>
    <p:sldId id="511" r:id="rId257"/>
    <p:sldId id="512" r:id="rId258"/>
    <p:sldId id="513" r:id="rId259"/>
    <p:sldId id="514" r:id="rId260"/>
    <p:sldId id="515" r:id="rId261"/>
    <p:sldId id="516" r:id="rId262"/>
    <p:sldId id="517" r:id="rId263"/>
    <p:sldId id="518" r:id="rId264"/>
    <p:sldId id="519" r:id="rId265"/>
    <p:sldId id="520" r:id="rId266"/>
    <p:sldId id="521" r:id="rId267"/>
    <p:sldId id="522" r:id="rId268"/>
    <p:sldId id="523" r:id="rId269"/>
    <p:sldId id="524" r:id="rId270"/>
    <p:sldId id="525" r:id="rId271"/>
    <p:sldId id="526" r:id="rId272"/>
    <p:sldId id="527" r:id="rId273"/>
    <p:sldId id="528" r:id="rId274"/>
    <p:sldId id="529" r:id="rId275"/>
    <p:sldId id="530" r:id="rId276"/>
    <p:sldId id="531" r:id="rId277"/>
    <p:sldId id="532" r:id="rId278"/>
    <p:sldId id="533" r:id="rId279"/>
    <p:sldId id="534" r:id="rId280"/>
    <p:sldId id="535" r:id="rId281"/>
    <p:sldId id="536" r:id="rId282"/>
    <p:sldId id="537" r:id="rId283"/>
    <p:sldId id="538" r:id="rId284"/>
    <p:sldId id="539" r:id="rId285"/>
    <p:sldId id="540" r:id="rId286"/>
    <p:sldId id="541" r:id="rId287"/>
    <p:sldId id="542" r:id="rId288"/>
    <p:sldId id="543" r:id="rId289"/>
    <p:sldId id="544" r:id="rId290"/>
    <p:sldId id="545" r:id="rId291"/>
    <p:sldId id="546" r:id="rId292"/>
    <p:sldId id="547" r:id="rId293"/>
    <p:sldId id="548" r:id="rId294"/>
    <p:sldId id="549" r:id="rId295"/>
    <p:sldId id="550" r:id="rId296"/>
    <p:sldId id="551" r:id="rId297"/>
    <p:sldId id="552" r:id="rId298"/>
    <p:sldId id="553" r:id="rId299"/>
    <p:sldId id="554" r:id="rId300"/>
    <p:sldId id="555" r:id="rId301"/>
    <p:sldId id="556" r:id="rId302"/>
    <p:sldId id="557" r:id="rId303"/>
    <p:sldId id="558" r:id="rId304"/>
    <p:sldId id="559" r:id="rId305"/>
    <p:sldId id="560" r:id="rId306"/>
    <p:sldId id="561" r:id="rId307"/>
    <p:sldId id="562" r:id="rId308"/>
    <p:sldId id="563" r:id="rId309"/>
    <p:sldId id="564" r:id="rId310"/>
    <p:sldId id="565" r:id="rId311"/>
    <p:sldId id="566" r:id="rId312"/>
    <p:sldId id="567" r:id="rId313"/>
    <p:sldId id="568" r:id="rId314"/>
    <p:sldId id="569" r:id="rId315"/>
    <p:sldId id="570" r:id="rId316"/>
    <p:sldId id="571" r:id="rId317"/>
    <p:sldId id="572" r:id="rId318"/>
    <p:sldId id="573" r:id="rId319"/>
    <p:sldId id="574" r:id="rId320"/>
    <p:sldId id="575" r:id="rId321"/>
    <p:sldId id="576" r:id="rId322"/>
    <p:sldId id="577" r:id="rId323"/>
    <p:sldId id="578" r:id="rId324"/>
    <p:sldId id="579" r:id="rId325"/>
    <p:sldId id="580" r:id="rId326"/>
    <p:sldId id="581" r:id="rId327"/>
    <p:sldId id="582" r:id="rId328"/>
    <p:sldId id="583" r:id="rId329"/>
    <p:sldId id="584" r:id="rId330"/>
    <p:sldId id="585" r:id="rId331"/>
    <p:sldId id="586" r:id="rId332"/>
    <p:sldId id="587" r:id="rId333"/>
    <p:sldId id="588" r:id="rId334"/>
    <p:sldId id="589" r:id="rId335"/>
    <p:sldId id="590" r:id="rId336"/>
    <p:sldId id="591" r:id="rId337"/>
    <p:sldId id="592" r:id="rId338"/>
    <p:sldId id="593" r:id="rId339"/>
    <p:sldId id="594" r:id="rId340"/>
    <p:sldId id="595" r:id="rId341"/>
    <p:sldId id="596" r:id="rId342"/>
    <p:sldId id="597" r:id="rId343"/>
    <p:sldId id="598" r:id="rId344"/>
    <p:sldId id="599" r:id="rId345"/>
    <p:sldId id="600" r:id="rId346"/>
    <p:sldId id="601" r:id="rId347"/>
    <p:sldId id="602" r:id="rId348"/>
    <p:sldId id="603" r:id="rId349"/>
    <p:sldId id="604" r:id="rId350"/>
    <p:sldId id="605" r:id="rId351"/>
    <p:sldId id="606" r:id="rId352"/>
    <p:sldId id="607" r:id="rId353"/>
    <p:sldId id="608" r:id="rId354"/>
    <p:sldId id="609" r:id="rId355"/>
    <p:sldId id="610" r:id="rId356"/>
    <p:sldId id="611" r:id="rId357"/>
    <p:sldId id="612" r:id="rId358"/>
    <p:sldId id="613" r:id="rId359"/>
    <p:sldId id="614" r:id="rId360"/>
    <p:sldId id="615" r:id="rId361"/>
    <p:sldId id="616" r:id="rId362"/>
    <p:sldId id="617" r:id="rId363"/>
    <p:sldId id="618" r:id="rId364"/>
    <p:sldId id="619" r:id="rId365"/>
    <p:sldId id="620" r:id="rId366"/>
    <p:sldId id="621" r:id="rId367"/>
    <p:sldId id="622" r:id="rId368"/>
    <p:sldId id="623" r:id="rId369"/>
    <p:sldId id="624" r:id="rId370"/>
    <p:sldId id="625" r:id="rId371"/>
    <p:sldId id="626" r:id="rId372"/>
    <p:sldId id="627" r:id="rId373"/>
    <p:sldId id="628" r:id="rId374"/>
    <p:sldId id="629" r:id="rId375"/>
    <p:sldId id="630" r:id="rId376"/>
    <p:sldId id="631" r:id="rId377"/>
    <p:sldId id="632" r:id="rId378"/>
    <p:sldId id="633" r:id="rId379"/>
    <p:sldId id="634" r:id="rId380"/>
    <p:sldId id="635" r:id="rId381"/>
    <p:sldId id="636" r:id="rId382"/>
    <p:sldId id="637" r:id="rId383"/>
    <p:sldId id="638" r:id="rId384"/>
    <p:sldId id="639" r:id="rId385"/>
    <p:sldId id="640" r:id="rId386"/>
    <p:sldId id="641" r:id="rId387"/>
    <p:sldId id="642" r:id="rId388"/>
    <p:sldId id="643" r:id="rId389"/>
    <p:sldId id="644" r:id="rId390"/>
    <p:sldId id="645" r:id="rId391"/>
    <p:sldId id="646" r:id="rId392"/>
    <p:sldId id="647" r:id="rId393"/>
    <p:sldId id="648" r:id="rId394"/>
    <p:sldId id="649" r:id="rId395"/>
    <p:sldId id="650" r:id="rId396"/>
    <p:sldId id="651" r:id="rId397"/>
    <p:sldId id="652" r:id="rId398"/>
  </p:sldIdLst>
  <p:sldSz cx="12192000" cy="6858000"/>
  <p:notesSz cx="12192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0" autoAdjust="0"/>
    <p:restoredTop sz="89346" autoAdjust="0"/>
  </p:normalViewPr>
  <p:slideViewPr>
    <p:cSldViewPr>
      <p:cViewPr varScale="1">
        <p:scale>
          <a:sx n="71" d="100"/>
          <a:sy n="71" d="100"/>
        </p:scale>
        <p:origin x="1020" y="5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324" Type="http://schemas.openxmlformats.org/officeDocument/2006/relationships/slide" Target="slides/slide323.xml"/><Relationship Id="rId366" Type="http://schemas.openxmlformats.org/officeDocument/2006/relationships/slide" Target="slides/slide365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268" Type="http://schemas.openxmlformats.org/officeDocument/2006/relationships/slide" Target="slides/slide267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335" Type="http://schemas.openxmlformats.org/officeDocument/2006/relationships/slide" Target="slides/slide334.xml"/><Relationship Id="rId377" Type="http://schemas.openxmlformats.org/officeDocument/2006/relationships/slide" Target="slides/slide376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402" Type="http://schemas.openxmlformats.org/officeDocument/2006/relationships/tableStyles" Target="tableStyles.xml"/><Relationship Id="rId279" Type="http://schemas.openxmlformats.org/officeDocument/2006/relationships/slide" Target="slides/slide278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346" Type="http://schemas.openxmlformats.org/officeDocument/2006/relationships/slide" Target="slides/slide345.xml"/><Relationship Id="rId388" Type="http://schemas.openxmlformats.org/officeDocument/2006/relationships/slide" Target="slides/slide387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48" Type="http://schemas.openxmlformats.org/officeDocument/2006/relationships/slide" Target="slides/slide247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315" Type="http://schemas.openxmlformats.org/officeDocument/2006/relationships/slide" Target="slides/slide314.xml"/><Relationship Id="rId357" Type="http://schemas.openxmlformats.org/officeDocument/2006/relationships/slide" Target="slides/slide356.xml"/><Relationship Id="rId54" Type="http://schemas.openxmlformats.org/officeDocument/2006/relationships/slide" Target="slides/slide53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217" Type="http://schemas.openxmlformats.org/officeDocument/2006/relationships/slide" Target="slides/slide216.xml"/><Relationship Id="rId399" Type="http://schemas.openxmlformats.org/officeDocument/2006/relationships/presProps" Target="presProps.xml"/><Relationship Id="rId259" Type="http://schemas.openxmlformats.org/officeDocument/2006/relationships/slide" Target="slides/slide258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326" Type="http://schemas.openxmlformats.org/officeDocument/2006/relationships/slide" Target="slides/slide325.xml"/><Relationship Id="rId65" Type="http://schemas.openxmlformats.org/officeDocument/2006/relationships/slide" Target="slides/slide64.xml"/><Relationship Id="rId130" Type="http://schemas.openxmlformats.org/officeDocument/2006/relationships/slide" Target="slides/slide129.xml"/><Relationship Id="rId368" Type="http://schemas.openxmlformats.org/officeDocument/2006/relationships/slide" Target="slides/slide367.xml"/><Relationship Id="rId172" Type="http://schemas.openxmlformats.org/officeDocument/2006/relationships/slide" Target="slides/slide171.xml"/><Relationship Id="rId228" Type="http://schemas.openxmlformats.org/officeDocument/2006/relationships/slide" Target="slides/slide227.xml"/><Relationship Id="rId281" Type="http://schemas.openxmlformats.org/officeDocument/2006/relationships/slide" Target="slides/slide280.xml"/><Relationship Id="rId337" Type="http://schemas.openxmlformats.org/officeDocument/2006/relationships/slide" Target="slides/slide336.xml"/><Relationship Id="rId34" Type="http://schemas.openxmlformats.org/officeDocument/2006/relationships/slide" Target="slides/slide33.xml"/><Relationship Id="rId76" Type="http://schemas.openxmlformats.org/officeDocument/2006/relationships/slide" Target="slides/slide75.xml"/><Relationship Id="rId141" Type="http://schemas.openxmlformats.org/officeDocument/2006/relationships/slide" Target="slides/slide140.xml"/><Relationship Id="rId379" Type="http://schemas.openxmlformats.org/officeDocument/2006/relationships/slide" Target="slides/slide378.xml"/><Relationship Id="rId7" Type="http://schemas.openxmlformats.org/officeDocument/2006/relationships/slide" Target="slides/slide6.xml"/><Relationship Id="rId183" Type="http://schemas.openxmlformats.org/officeDocument/2006/relationships/slide" Target="slides/slide182.xml"/><Relationship Id="rId239" Type="http://schemas.openxmlformats.org/officeDocument/2006/relationships/slide" Target="slides/slide238.xml"/><Relationship Id="rId390" Type="http://schemas.openxmlformats.org/officeDocument/2006/relationships/slide" Target="slides/slide389.xml"/><Relationship Id="rId250" Type="http://schemas.openxmlformats.org/officeDocument/2006/relationships/slide" Target="slides/slide249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45" Type="http://schemas.openxmlformats.org/officeDocument/2006/relationships/slide" Target="slides/slide44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348" Type="http://schemas.openxmlformats.org/officeDocument/2006/relationships/slide" Target="slides/slide347.xml"/><Relationship Id="rId152" Type="http://schemas.openxmlformats.org/officeDocument/2006/relationships/slide" Target="slides/slide151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56" Type="http://schemas.openxmlformats.org/officeDocument/2006/relationships/slide" Target="slides/slide55.xml"/><Relationship Id="rId317" Type="http://schemas.openxmlformats.org/officeDocument/2006/relationships/slide" Target="slides/slide316.xml"/><Relationship Id="rId359" Type="http://schemas.openxmlformats.org/officeDocument/2006/relationships/slide" Target="slides/slide358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63" Type="http://schemas.openxmlformats.org/officeDocument/2006/relationships/slide" Target="slides/slide162.xml"/><Relationship Id="rId219" Type="http://schemas.openxmlformats.org/officeDocument/2006/relationships/slide" Target="slides/slide218.xml"/><Relationship Id="rId370" Type="http://schemas.openxmlformats.org/officeDocument/2006/relationships/slide" Target="slides/slide369.xml"/><Relationship Id="rId230" Type="http://schemas.openxmlformats.org/officeDocument/2006/relationships/slide" Target="slides/slide229.xml"/><Relationship Id="rId25" Type="http://schemas.openxmlformats.org/officeDocument/2006/relationships/slide" Target="slides/slide24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328" Type="http://schemas.openxmlformats.org/officeDocument/2006/relationships/slide" Target="slides/slide327.xml"/><Relationship Id="rId132" Type="http://schemas.openxmlformats.org/officeDocument/2006/relationships/slide" Target="slides/slide131.xml"/><Relationship Id="rId174" Type="http://schemas.openxmlformats.org/officeDocument/2006/relationships/slide" Target="slides/slide173.xml"/><Relationship Id="rId381" Type="http://schemas.openxmlformats.org/officeDocument/2006/relationships/slide" Target="slides/slide380.xml"/><Relationship Id="rId241" Type="http://schemas.openxmlformats.org/officeDocument/2006/relationships/slide" Target="slides/slide240.xml"/><Relationship Id="rId36" Type="http://schemas.openxmlformats.org/officeDocument/2006/relationships/slide" Target="slides/slide35.xml"/><Relationship Id="rId283" Type="http://schemas.openxmlformats.org/officeDocument/2006/relationships/slide" Target="slides/slide282.xml"/><Relationship Id="rId339" Type="http://schemas.openxmlformats.org/officeDocument/2006/relationships/slide" Target="slides/slide338.xml"/><Relationship Id="rId78" Type="http://schemas.openxmlformats.org/officeDocument/2006/relationships/slide" Target="slides/slide77.xml"/><Relationship Id="rId101" Type="http://schemas.openxmlformats.org/officeDocument/2006/relationships/slide" Target="slides/slide100.xml"/><Relationship Id="rId143" Type="http://schemas.openxmlformats.org/officeDocument/2006/relationships/slide" Target="slides/slide142.xml"/><Relationship Id="rId185" Type="http://schemas.openxmlformats.org/officeDocument/2006/relationships/slide" Target="slides/slide184.xml"/><Relationship Id="rId350" Type="http://schemas.openxmlformats.org/officeDocument/2006/relationships/slide" Target="slides/slide349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392" Type="http://schemas.openxmlformats.org/officeDocument/2006/relationships/slide" Target="slides/slide391.xml"/><Relationship Id="rId252" Type="http://schemas.openxmlformats.org/officeDocument/2006/relationships/slide" Target="slides/slide251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47" Type="http://schemas.openxmlformats.org/officeDocument/2006/relationships/slide" Target="slides/slide46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54" Type="http://schemas.openxmlformats.org/officeDocument/2006/relationships/slide" Target="slides/slide153.xml"/><Relationship Id="rId361" Type="http://schemas.openxmlformats.org/officeDocument/2006/relationships/slide" Target="slides/slide360.xml"/><Relationship Id="rId196" Type="http://schemas.openxmlformats.org/officeDocument/2006/relationships/slide" Target="slides/slide195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63" Type="http://schemas.openxmlformats.org/officeDocument/2006/relationships/slide" Target="slides/slide262.xml"/><Relationship Id="rId319" Type="http://schemas.openxmlformats.org/officeDocument/2006/relationships/slide" Target="slides/slide318.xml"/><Relationship Id="rId58" Type="http://schemas.openxmlformats.org/officeDocument/2006/relationships/slide" Target="slides/slide57.xml"/><Relationship Id="rId123" Type="http://schemas.openxmlformats.org/officeDocument/2006/relationships/slide" Target="slides/slide122.xml"/><Relationship Id="rId330" Type="http://schemas.openxmlformats.org/officeDocument/2006/relationships/slide" Target="slides/slide329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351" Type="http://schemas.openxmlformats.org/officeDocument/2006/relationships/slide" Target="slides/slide350.xml"/><Relationship Id="rId372" Type="http://schemas.openxmlformats.org/officeDocument/2006/relationships/slide" Target="slides/slide371.xml"/><Relationship Id="rId393" Type="http://schemas.openxmlformats.org/officeDocument/2006/relationships/slide" Target="slides/slide392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320" Type="http://schemas.openxmlformats.org/officeDocument/2006/relationships/slide" Target="slides/slide319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341" Type="http://schemas.openxmlformats.org/officeDocument/2006/relationships/slide" Target="slides/slide340.xml"/><Relationship Id="rId362" Type="http://schemas.openxmlformats.org/officeDocument/2006/relationships/slide" Target="slides/slide361.xml"/><Relationship Id="rId383" Type="http://schemas.openxmlformats.org/officeDocument/2006/relationships/slide" Target="slides/slide382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slide" Target="slides/slide284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310" Type="http://schemas.openxmlformats.org/officeDocument/2006/relationships/slide" Target="slides/slide309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331" Type="http://schemas.openxmlformats.org/officeDocument/2006/relationships/slide" Target="slides/slide330.xml"/><Relationship Id="rId352" Type="http://schemas.openxmlformats.org/officeDocument/2006/relationships/slide" Target="slides/slide351.xml"/><Relationship Id="rId373" Type="http://schemas.openxmlformats.org/officeDocument/2006/relationships/slide" Target="slides/slide372.xml"/><Relationship Id="rId394" Type="http://schemas.openxmlformats.org/officeDocument/2006/relationships/slide" Target="slides/slide393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slide" Target="slides/slide299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321" Type="http://schemas.openxmlformats.org/officeDocument/2006/relationships/slide" Target="slides/slide320.xml"/><Relationship Id="rId342" Type="http://schemas.openxmlformats.org/officeDocument/2006/relationships/slide" Target="slides/slide341.xml"/><Relationship Id="rId363" Type="http://schemas.openxmlformats.org/officeDocument/2006/relationships/slide" Target="slides/slide362.xml"/><Relationship Id="rId384" Type="http://schemas.openxmlformats.org/officeDocument/2006/relationships/slide" Target="slides/slide383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332" Type="http://schemas.openxmlformats.org/officeDocument/2006/relationships/slide" Target="slides/slide331.xml"/><Relationship Id="rId353" Type="http://schemas.openxmlformats.org/officeDocument/2006/relationships/slide" Target="slides/slide352.xml"/><Relationship Id="rId374" Type="http://schemas.openxmlformats.org/officeDocument/2006/relationships/slide" Target="slides/slide373.xml"/><Relationship Id="rId395" Type="http://schemas.openxmlformats.org/officeDocument/2006/relationships/slide" Target="slides/slide394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322" Type="http://schemas.openxmlformats.org/officeDocument/2006/relationships/slide" Target="slides/slide321.xml"/><Relationship Id="rId343" Type="http://schemas.openxmlformats.org/officeDocument/2006/relationships/slide" Target="slides/slide342.xml"/><Relationship Id="rId364" Type="http://schemas.openxmlformats.org/officeDocument/2006/relationships/slide" Target="slides/slide363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385" Type="http://schemas.openxmlformats.org/officeDocument/2006/relationships/slide" Target="slides/slide384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312" Type="http://schemas.openxmlformats.org/officeDocument/2006/relationships/slide" Target="slides/slide311.xml"/><Relationship Id="rId333" Type="http://schemas.openxmlformats.org/officeDocument/2006/relationships/slide" Target="slides/slide332.xml"/><Relationship Id="rId354" Type="http://schemas.openxmlformats.org/officeDocument/2006/relationships/slide" Target="slides/slide353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75" Type="http://schemas.openxmlformats.org/officeDocument/2006/relationships/slide" Target="slides/slide374.xml"/><Relationship Id="rId396" Type="http://schemas.openxmlformats.org/officeDocument/2006/relationships/slide" Target="slides/slide395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400" Type="http://schemas.openxmlformats.org/officeDocument/2006/relationships/viewProps" Target="viewProps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302" Type="http://schemas.openxmlformats.org/officeDocument/2006/relationships/slide" Target="slides/slide301.xml"/><Relationship Id="rId323" Type="http://schemas.openxmlformats.org/officeDocument/2006/relationships/slide" Target="slides/slide322.xml"/><Relationship Id="rId344" Type="http://schemas.openxmlformats.org/officeDocument/2006/relationships/slide" Target="slides/slide343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365" Type="http://schemas.openxmlformats.org/officeDocument/2006/relationships/slide" Target="slides/slide364.xml"/><Relationship Id="rId386" Type="http://schemas.openxmlformats.org/officeDocument/2006/relationships/slide" Target="slides/slide385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313" Type="http://schemas.openxmlformats.org/officeDocument/2006/relationships/slide" Target="slides/slide312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334" Type="http://schemas.openxmlformats.org/officeDocument/2006/relationships/slide" Target="slides/slide333.xml"/><Relationship Id="rId355" Type="http://schemas.openxmlformats.org/officeDocument/2006/relationships/slide" Target="slides/slide354.xml"/><Relationship Id="rId376" Type="http://schemas.openxmlformats.org/officeDocument/2006/relationships/slide" Target="slides/slide375.xml"/><Relationship Id="rId397" Type="http://schemas.openxmlformats.org/officeDocument/2006/relationships/slide" Target="slides/slide396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401" Type="http://schemas.openxmlformats.org/officeDocument/2006/relationships/theme" Target="theme/theme1.xml"/><Relationship Id="rId303" Type="http://schemas.openxmlformats.org/officeDocument/2006/relationships/slide" Target="slides/slide302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345" Type="http://schemas.openxmlformats.org/officeDocument/2006/relationships/slide" Target="slides/slide344.xml"/><Relationship Id="rId387" Type="http://schemas.openxmlformats.org/officeDocument/2006/relationships/slide" Target="slides/slide386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356" Type="http://schemas.openxmlformats.org/officeDocument/2006/relationships/slide" Target="slides/slide355.xml"/><Relationship Id="rId398" Type="http://schemas.openxmlformats.org/officeDocument/2006/relationships/slide" Target="slides/slide397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258" Type="http://schemas.openxmlformats.org/officeDocument/2006/relationships/slide" Target="slides/slide257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325" Type="http://schemas.openxmlformats.org/officeDocument/2006/relationships/slide" Target="slides/slide324.xml"/><Relationship Id="rId367" Type="http://schemas.openxmlformats.org/officeDocument/2006/relationships/slide" Target="slides/slide366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336" Type="http://schemas.openxmlformats.org/officeDocument/2006/relationships/slide" Target="slides/slide335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378" Type="http://schemas.openxmlformats.org/officeDocument/2006/relationships/slide" Target="slides/slide377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347" Type="http://schemas.openxmlformats.org/officeDocument/2006/relationships/slide" Target="slides/slide346.xml"/><Relationship Id="rId44" Type="http://schemas.openxmlformats.org/officeDocument/2006/relationships/slide" Target="slides/slide43.xml"/><Relationship Id="rId86" Type="http://schemas.openxmlformats.org/officeDocument/2006/relationships/slide" Target="slides/slide85.xml"/><Relationship Id="rId151" Type="http://schemas.openxmlformats.org/officeDocument/2006/relationships/slide" Target="slides/slide150.xml"/><Relationship Id="rId389" Type="http://schemas.openxmlformats.org/officeDocument/2006/relationships/slide" Target="slides/slide388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316" Type="http://schemas.openxmlformats.org/officeDocument/2006/relationships/slide" Target="slides/slide315.xml"/><Relationship Id="rId55" Type="http://schemas.openxmlformats.org/officeDocument/2006/relationships/slide" Target="slides/slide54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358" Type="http://schemas.openxmlformats.org/officeDocument/2006/relationships/slide" Target="slides/slide357.xml"/><Relationship Id="rId162" Type="http://schemas.openxmlformats.org/officeDocument/2006/relationships/slide" Target="slides/slide161.xml"/><Relationship Id="rId218" Type="http://schemas.openxmlformats.org/officeDocument/2006/relationships/slide" Target="slides/slide217.xml"/><Relationship Id="rId271" Type="http://schemas.openxmlformats.org/officeDocument/2006/relationships/slide" Target="slides/slide270.xml"/><Relationship Id="rId24" Type="http://schemas.openxmlformats.org/officeDocument/2006/relationships/slide" Target="slides/slide23.xml"/><Relationship Id="rId66" Type="http://schemas.openxmlformats.org/officeDocument/2006/relationships/slide" Target="slides/slide65.xml"/><Relationship Id="rId131" Type="http://schemas.openxmlformats.org/officeDocument/2006/relationships/slide" Target="slides/slide130.xml"/><Relationship Id="rId327" Type="http://schemas.openxmlformats.org/officeDocument/2006/relationships/slide" Target="slides/slide326.xml"/><Relationship Id="rId369" Type="http://schemas.openxmlformats.org/officeDocument/2006/relationships/slide" Target="slides/slide368.xml"/><Relationship Id="rId173" Type="http://schemas.openxmlformats.org/officeDocument/2006/relationships/slide" Target="slides/slide172.xml"/><Relationship Id="rId229" Type="http://schemas.openxmlformats.org/officeDocument/2006/relationships/slide" Target="slides/slide228.xml"/><Relationship Id="rId380" Type="http://schemas.openxmlformats.org/officeDocument/2006/relationships/slide" Target="slides/slide379.xml"/><Relationship Id="rId240" Type="http://schemas.openxmlformats.org/officeDocument/2006/relationships/slide" Target="slides/slide239.xml"/><Relationship Id="rId35" Type="http://schemas.openxmlformats.org/officeDocument/2006/relationships/slide" Target="slides/slide34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38" Type="http://schemas.openxmlformats.org/officeDocument/2006/relationships/slide" Target="slides/slide337.xml"/><Relationship Id="rId8" Type="http://schemas.openxmlformats.org/officeDocument/2006/relationships/slide" Target="slides/slide7.xml"/><Relationship Id="rId142" Type="http://schemas.openxmlformats.org/officeDocument/2006/relationships/slide" Target="slides/slide141.xml"/><Relationship Id="rId184" Type="http://schemas.openxmlformats.org/officeDocument/2006/relationships/slide" Target="slides/slide183.xml"/><Relationship Id="rId391" Type="http://schemas.openxmlformats.org/officeDocument/2006/relationships/slide" Target="slides/slide390.xml"/><Relationship Id="rId251" Type="http://schemas.openxmlformats.org/officeDocument/2006/relationships/slide" Target="slides/slide250.xml"/><Relationship Id="rId46" Type="http://schemas.openxmlformats.org/officeDocument/2006/relationships/slide" Target="slides/slide45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349" Type="http://schemas.openxmlformats.org/officeDocument/2006/relationships/slide" Target="slides/slide348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3" Type="http://schemas.openxmlformats.org/officeDocument/2006/relationships/slide" Target="slides/slide152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360" Type="http://schemas.openxmlformats.org/officeDocument/2006/relationships/slide" Target="slides/slide359.xml"/><Relationship Id="rId220" Type="http://schemas.openxmlformats.org/officeDocument/2006/relationships/slide" Target="slides/slide219.xml"/><Relationship Id="rId15" Type="http://schemas.openxmlformats.org/officeDocument/2006/relationships/slide" Target="slides/slide14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318" Type="http://schemas.openxmlformats.org/officeDocument/2006/relationships/slide" Target="slides/slide317.xml"/><Relationship Id="rId99" Type="http://schemas.openxmlformats.org/officeDocument/2006/relationships/slide" Target="slides/slide98.xml"/><Relationship Id="rId122" Type="http://schemas.openxmlformats.org/officeDocument/2006/relationships/slide" Target="slides/slide121.xml"/><Relationship Id="rId164" Type="http://schemas.openxmlformats.org/officeDocument/2006/relationships/slide" Target="slides/slide163.xml"/><Relationship Id="rId371" Type="http://schemas.openxmlformats.org/officeDocument/2006/relationships/slide" Target="slides/slide370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73" Type="http://schemas.openxmlformats.org/officeDocument/2006/relationships/slide" Target="slides/slide272.xml"/><Relationship Id="rId329" Type="http://schemas.openxmlformats.org/officeDocument/2006/relationships/slide" Target="slides/slide328.xml"/><Relationship Id="rId68" Type="http://schemas.openxmlformats.org/officeDocument/2006/relationships/slide" Target="slides/slide67.xml"/><Relationship Id="rId133" Type="http://schemas.openxmlformats.org/officeDocument/2006/relationships/slide" Target="slides/slide132.xml"/><Relationship Id="rId175" Type="http://schemas.openxmlformats.org/officeDocument/2006/relationships/slide" Target="slides/slide174.xml"/><Relationship Id="rId340" Type="http://schemas.openxmlformats.org/officeDocument/2006/relationships/slide" Target="slides/slide339.xml"/><Relationship Id="rId200" Type="http://schemas.openxmlformats.org/officeDocument/2006/relationships/slide" Target="slides/slide199.xml"/><Relationship Id="rId382" Type="http://schemas.openxmlformats.org/officeDocument/2006/relationships/slide" Target="slides/slide381.xml"/><Relationship Id="rId242" Type="http://schemas.openxmlformats.org/officeDocument/2006/relationships/slide" Target="slides/slide241.xml"/><Relationship Id="rId284" Type="http://schemas.openxmlformats.org/officeDocument/2006/relationships/slide" Target="slides/slide283.xml"/><Relationship Id="rId37" Type="http://schemas.openxmlformats.org/officeDocument/2006/relationships/slide" Target="slides/slide36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44" Type="http://schemas.openxmlformats.org/officeDocument/2006/relationships/slide" Target="slides/slide14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4507738" y="6807"/>
            <a:ext cx="3176523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1" i="0" u="heavy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12/12/2023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rgbClr val="EC7C30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12/12/2023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bg 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06094" y="1110792"/>
            <a:ext cx="10403763" cy="5156200"/>
          </a:xfrm>
          <a:prstGeom prst="rect">
            <a:avLst/>
          </a:prstGeom>
        </p:spPr>
      </p:pic>
      <p:sp>
        <p:nvSpPr>
          <p:cNvPr id="18" name="bg object 18"/>
          <p:cNvSpPr/>
          <p:nvPr/>
        </p:nvSpPr>
        <p:spPr>
          <a:xfrm>
            <a:off x="3424936" y="6723303"/>
            <a:ext cx="5329555" cy="36830"/>
          </a:xfrm>
          <a:custGeom>
            <a:avLst/>
            <a:gdLst/>
            <a:ahLst/>
            <a:cxnLst/>
            <a:rect l="l" t="t" r="r" b="b"/>
            <a:pathLst>
              <a:path w="5329555" h="36829">
                <a:moveTo>
                  <a:pt x="5329428" y="0"/>
                </a:moveTo>
                <a:lnTo>
                  <a:pt x="0" y="0"/>
                </a:lnTo>
                <a:lnTo>
                  <a:pt x="0" y="36575"/>
                </a:lnTo>
                <a:lnTo>
                  <a:pt x="5329428" y="36575"/>
                </a:lnTo>
                <a:lnTo>
                  <a:pt x="5329428" y="0"/>
                </a:lnTo>
                <a:close/>
              </a:path>
            </a:pathLst>
          </a:custGeom>
          <a:solidFill>
            <a:srgbClr val="0462C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rgbClr val="EC7C30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12/12/2023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rgbClr val="EC7C30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12/12/2023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12/12/2023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bg object 1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06094" y="1110792"/>
            <a:ext cx="10403763" cy="515620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8739" y="3759"/>
            <a:ext cx="12034520" cy="16719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rgbClr val="EC7C30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35940" y="1662201"/>
            <a:ext cx="7849234" cy="16992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12/12/2023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knowledgegate.in/" TargetMode="Externa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knowledgegate.in/" TargetMode="Externa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knowledgegate.in/" TargetMode="External"/><Relationship Id="rId2" Type="http://schemas.openxmlformats.org/officeDocument/2006/relationships/image" Target="../media/image95.jpg"/><Relationship Id="rId1" Type="http://schemas.openxmlformats.org/officeDocument/2006/relationships/slideLayout" Target="../slideLayouts/slideLayout5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knowledgegate.in/" TargetMode="External"/><Relationship Id="rId2" Type="http://schemas.openxmlformats.org/officeDocument/2006/relationships/image" Target="../media/image96.jpg"/><Relationship Id="rId1" Type="http://schemas.openxmlformats.org/officeDocument/2006/relationships/slideLayout" Target="../slideLayouts/slideLayout5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knowledgegate.in/" TargetMode="Externa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knowledgegate.in/" TargetMode="External"/><Relationship Id="rId2" Type="http://schemas.openxmlformats.org/officeDocument/2006/relationships/image" Target="../media/image93.jpg"/><Relationship Id="rId1" Type="http://schemas.openxmlformats.org/officeDocument/2006/relationships/slideLayout" Target="../slideLayouts/slideLayout5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knowledgegate.in/" TargetMode="External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5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knowledgegate.in/" TargetMode="External"/><Relationship Id="rId2" Type="http://schemas.openxmlformats.org/officeDocument/2006/relationships/image" Target="../media/image98.jpg"/><Relationship Id="rId1" Type="http://schemas.openxmlformats.org/officeDocument/2006/relationships/slideLayout" Target="../slideLayouts/slideLayout5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knowledgegate.in/" TargetMode="External"/><Relationship Id="rId2" Type="http://schemas.openxmlformats.org/officeDocument/2006/relationships/image" Target="../media/image99.jpg"/><Relationship Id="rId1" Type="http://schemas.openxmlformats.org/officeDocument/2006/relationships/slideLayout" Target="../slideLayouts/slideLayout5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knowledgegate.in/" TargetMode="External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knowledgegate.in/" TargetMode="External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5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knowledgegate.in/" TargetMode="External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knowledgegate.in/" TargetMode="External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5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knowledgegate.in/" TargetMode="External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5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knowledgegate.in/" TargetMode="External"/><Relationship Id="rId2" Type="http://schemas.openxmlformats.org/officeDocument/2006/relationships/image" Target="../media/image101.jpg"/><Relationship Id="rId1" Type="http://schemas.openxmlformats.org/officeDocument/2006/relationships/slideLayout" Target="../slideLayouts/slideLayout5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knowledgegate.in/" TargetMode="Externa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knowledgegate.in/" TargetMode="Externa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knowledgegate.in/" TargetMode="Externa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knowledgegate.in/" TargetMode="External"/><Relationship Id="rId2" Type="http://schemas.openxmlformats.org/officeDocument/2006/relationships/image" Target="../media/image102.jp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knowledgegate.in/" TargetMode="External"/><Relationship Id="rId2" Type="http://schemas.openxmlformats.org/officeDocument/2006/relationships/image" Target="../media/image103.jp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knowledgegate.in/" TargetMode="External"/><Relationship Id="rId2" Type="http://schemas.openxmlformats.org/officeDocument/2006/relationships/image" Target="../media/image104.jpg"/><Relationship Id="rId1" Type="http://schemas.openxmlformats.org/officeDocument/2006/relationships/slideLayout" Target="../slideLayouts/slideLayout5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knowledgegate.in/" TargetMode="External"/><Relationship Id="rId2" Type="http://schemas.openxmlformats.org/officeDocument/2006/relationships/image" Target="../media/image104.jpg"/><Relationship Id="rId1" Type="http://schemas.openxmlformats.org/officeDocument/2006/relationships/slideLayout" Target="../slideLayouts/slideLayout5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knowledgegate.in/" TargetMode="Externa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knowledgegate.in/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knowledgegate.in/" TargetMode="Externa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knowledgegate.in/" TargetMode="External"/><Relationship Id="rId2" Type="http://schemas.openxmlformats.org/officeDocument/2006/relationships/image" Target="../media/image106.jpg"/><Relationship Id="rId1" Type="http://schemas.openxmlformats.org/officeDocument/2006/relationships/slideLayout" Target="../slideLayouts/slideLayout5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knowledgegate.in/" TargetMode="External"/><Relationship Id="rId2" Type="http://schemas.openxmlformats.org/officeDocument/2006/relationships/image" Target="../media/image106.jpg"/><Relationship Id="rId1" Type="http://schemas.openxmlformats.org/officeDocument/2006/relationships/slideLayout" Target="../slideLayouts/slideLayout5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knowledgegate.in/" TargetMode="External"/><Relationship Id="rId2" Type="http://schemas.openxmlformats.org/officeDocument/2006/relationships/image" Target="../media/image107.jpg"/><Relationship Id="rId1" Type="http://schemas.openxmlformats.org/officeDocument/2006/relationships/slideLayout" Target="../slideLayouts/slideLayout4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knowledgegate.in/" TargetMode="External"/><Relationship Id="rId2" Type="http://schemas.openxmlformats.org/officeDocument/2006/relationships/image" Target="../media/image107.jp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knowledgegate.in/" TargetMode="Externa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jpg"/><Relationship Id="rId2" Type="http://schemas.openxmlformats.org/officeDocument/2006/relationships/hyperlink" Target="http://www.knowledgegate.in/" TargetMode="External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knowledgegate.in/" TargetMode="External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5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knowledgegate.in/" TargetMode="External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knowledgegate.in/" TargetMode="External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4.xml"/><Relationship Id="rId5" Type="http://schemas.openxmlformats.org/officeDocument/2006/relationships/hyperlink" Target="http://www.knowledgegate.in/" TargetMode="External"/><Relationship Id="rId4" Type="http://schemas.openxmlformats.org/officeDocument/2006/relationships/image" Target="../media/image17.jp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knowledgegate.in/" TargetMode="External"/><Relationship Id="rId2" Type="http://schemas.openxmlformats.org/officeDocument/2006/relationships/image" Target="../media/image111.jpg"/><Relationship Id="rId1" Type="http://schemas.openxmlformats.org/officeDocument/2006/relationships/slideLayout" Target="../slideLayouts/slideLayout5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knowledgegate.in/" TargetMode="External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knowledgegate.in/" TargetMode="External"/><Relationship Id="rId2" Type="http://schemas.openxmlformats.org/officeDocument/2006/relationships/image" Target="../media/image112.jp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knowledgegate.in/" TargetMode="External"/><Relationship Id="rId2" Type="http://schemas.openxmlformats.org/officeDocument/2006/relationships/image" Target="../media/image113.jpg"/><Relationship Id="rId1" Type="http://schemas.openxmlformats.org/officeDocument/2006/relationships/slideLayout" Target="../slideLayouts/slideLayout5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knowledgegate.in/" TargetMode="Externa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knowledgegate.in/" TargetMode="External"/><Relationship Id="rId1" Type="http://schemas.openxmlformats.org/officeDocument/2006/relationships/slideLayout" Target="../slideLayouts/slideLayout5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knowledgegate.in/" TargetMode="External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knowledgegate.in/" TargetMode="External"/><Relationship Id="rId2" Type="http://schemas.openxmlformats.org/officeDocument/2006/relationships/image" Target="../media/image116.jp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hyperlink" Target="http://www.knowledgegate.in/" TargetMode="External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knowledgegate.in/" TargetMode="External"/><Relationship Id="rId2" Type="http://schemas.openxmlformats.org/officeDocument/2006/relationships/image" Target="../media/image118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knowledgegate.in/" TargetMode="External"/><Relationship Id="rId4" Type="http://schemas.openxmlformats.org/officeDocument/2006/relationships/image" Target="../media/image20.jpg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knowledgegate.in/" TargetMode="External"/><Relationship Id="rId2" Type="http://schemas.openxmlformats.org/officeDocument/2006/relationships/image" Target="../media/image119.jpg"/><Relationship Id="rId1" Type="http://schemas.openxmlformats.org/officeDocument/2006/relationships/slideLayout" Target="../slideLayouts/slideLayout4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knowledgegate.in/" TargetMode="External"/><Relationship Id="rId2" Type="http://schemas.openxmlformats.org/officeDocument/2006/relationships/image" Target="../media/image120.jpg"/><Relationship Id="rId1" Type="http://schemas.openxmlformats.org/officeDocument/2006/relationships/slideLayout" Target="../slideLayouts/slideLayout4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knowledgegate.in/" TargetMode="External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knowledgegate.in/" TargetMode="External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5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jpg"/><Relationship Id="rId2" Type="http://schemas.openxmlformats.org/officeDocument/2006/relationships/image" Target="../media/image123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knowledgegate.in/" TargetMode="Externa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knowledgegate.in/" TargetMode="External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5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26.jpg"/><Relationship Id="rId1" Type="http://schemas.openxmlformats.org/officeDocument/2006/relationships/slideLayout" Target="../slideLayouts/slideLayout5.xml"/><Relationship Id="rId4" Type="http://schemas.openxmlformats.org/officeDocument/2006/relationships/hyperlink" Target="http://www.knowledgegate.in/" TargetMode="Externa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knowledgegate.in/" TargetMode="External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knowledgegate.in/" TargetMode="External"/><Relationship Id="rId2" Type="http://schemas.openxmlformats.org/officeDocument/2006/relationships/image" Target="../media/image127.jpg"/><Relationship Id="rId1" Type="http://schemas.openxmlformats.org/officeDocument/2006/relationships/slideLayout" Target="../slideLayouts/slideLayout5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knowledgegate.in/" TargetMode="External"/><Relationship Id="rId2" Type="http://schemas.openxmlformats.org/officeDocument/2006/relationships/image" Target="../media/image127.jp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knowledgegate.in/" TargetMode="Externa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knowledgegate.in/" TargetMode="External"/><Relationship Id="rId2" Type="http://schemas.openxmlformats.org/officeDocument/2006/relationships/image" Target="../media/image127.jpg"/><Relationship Id="rId1" Type="http://schemas.openxmlformats.org/officeDocument/2006/relationships/slideLayout" Target="../slideLayouts/slideLayout5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knowledgegate.in/" TargetMode="External"/><Relationship Id="rId2" Type="http://schemas.openxmlformats.org/officeDocument/2006/relationships/image" Target="../media/image127.jpg"/><Relationship Id="rId1" Type="http://schemas.openxmlformats.org/officeDocument/2006/relationships/slideLayout" Target="../slideLayouts/slideLayout5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knowledgegate.in/" TargetMode="External"/><Relationship Id="rId2" Type="http://schemas.openxmlformats.org/officeDocument/2006/relationships/image" Target="../media/image127.jpg"/><Relationship Id="rId1" Type="http://schemas.openxmlformats.org/officeDocument/2006/relationships/slideLayout" Target="../slideLayouts/slideLayout5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knowledgegate.in/" TargetMode="External"/><Relationship Id="rId2" Type="http://schemas.openxmlformats.org/officeDocument/2006/relationships/image" Target="../media/image127.jpg"/><Relationship Id="rId1" Type="http://schemas.openxmlformats.org/officeDocument/2006/relationships/slideLayout" Target="../slideLayouts/slideLayout5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knowledgegate.in/" TargetMode="External"/><Relationship Id="rId2" Type="http://schemas.openxmlformats.org/officeDocument/2006/relationships/image" Target="../media/image127.jpg"/><Relationship Id="rId1" Type="http://schemas.openxmlformats.org/officeDocument/2006/relationships/slideLayout" Target="../slideLayouts/slideLayout5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knowledgegate.in/" TargetMode="External"/><Relationship Id="rId2" Type="http://schemas.openxmlformats.org/officeDocument/2006/relationships/image" Target="../media/image127.jpg"/><Relationship Id="rId1" Type="http://schemas.openxmlformats.org/officeDocument/2006/relationships/slideLayout" Target="../slideLayouts/slideLayout5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knowledgegate.in/" TargetMode="External"/><Relationship Id="rId1" Type="http://schemas.openxmlformats.org/officeDocument/2006/relationships/slideLayout" Target="../slideLayouts/slideLayout5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knowledgegate.in/" TargetMode="External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knowledgegate.in/" TargetMode="External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knowledgegate.in/" TargetMode="External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knowledgegate.in/" TargetMode="External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knowledgegate.in/" TargetMode="External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5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knowledgegate.in/" TargetMode="External"/><Relationship Id="rId2" Type="http://schemas.openxmlformats.org/officeDocument/2006/relationships/image" Target="../media/image129.jpg"/><Relationship Id="rId1" Type="http://schemas.openxmlformats.org/officeDocument/2006/relationships/slideLayout" Target="../slideLayouts/slideLayout5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knowledgegate.in/" TargetMode="External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jpg"/><Relationship Id="rId1" Type="http://schemas.openxmlformats.org/officeDocument/2006/relationships/slideLayout" Target="../slideLayouts/slideLayout5.xml"/><Relationship Id="rId4" Type="http://schemas.openxmlformats.org/officeDocument/2006/relationships/hyperlink" Target="http://www.knowledgegate.in/" TargetMode="Externa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knowledgegate.in/" TargetMode="External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hyperlink" Target="http://www.knowledgegate.in/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4.png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knowledgegate.in/" TargetMode="External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knowledgegate.in/" TargetMode="External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knowledgegate.in/" TargetMode="External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5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knowledgegate.in/" TargetMode="External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knowledgegate.in/" TargetMode="Externa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knowledgegate.in/" TargetMode="External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5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knowledgegate.in/" TargetMode="External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5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jp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5.xml"/><Relationship Id="rId5" Type="http://schemas.openxmlformats.org/officeDocument/2006/relationships/hyperlink" Target="http://www.knowledgegate.in/" TargetMode="External"/><Relationship Id="rId4" Type="http://schemas.openxmlformats.org/officeDocument/2006/relationships/image" Target="../media/image136.png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knowledgegate.in/" TargetMode="External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5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knowledgegate.in/" TargetMode="External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5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knowledgegate.in/" TargetMode="Externa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knowledgegate.in/" TargetMode="External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5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knowledgegate.in/" TargetMode="External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5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knowledgegate.in/" TargetMode="External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jp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5.xml"/><Relationship Id="rId4" Type="http://schemas.openxmlformats.org/officeDocument/2006/relationships/hyperlink" Target="http://www.knowledgegate.in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knowledgegate.in/" TargetMode="External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5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5.xml"/><Relationship Id="rId4" Type="http://schemas.openxmlformats.org/officeDocument/2006/relationships/hyperlink" Target="http://www.knowledgegate.in/" TargetMode="External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knowledgegate.in/" TargetMode="External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5.xml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5.xml"/><Relationship Id="rId4" Type="http://schemas.openxmlformats.org/officeDocument/2006/relationships/hyperlink" Target="http://www.knowledgegate.in/" TargetMode="External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knowledgegate.in/" TargetMode="External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5.xml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knowledgegate.in/" TargetMode="External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5.xml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knowledgegate.in/" TargetMode="External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5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knowledgegate.in/" TargetMode="External"/><Relationship Id="rId1" Type="http://schemas.openxmlformats.org/officeDocument/2006/relationships/slideLayout" Target="../slideLayouts/slideLayout5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knowledgegate.in/" TargetMode="External"/><Relationship Id="rId1" Type="http://schemas.openxmlformats.org/officeDocument/2006/relationships/slideLayout" Target="../slideLayouts/slideLayout5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knowledgegate.in/" TargetMode="External"/><Relationship Id="rId1" Type="http://schemas.openxmlformats.org/officeDocument/2006/relationships/slideLayout" Target="../slideLayouts/slideLayout5.xml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knowledgegate.in/" TargetMode="External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knowledgegate.in/" TargetMode="External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5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knowledgegate.in/" TargetMode="External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knowledgegate.in/" TargetMode="External"/><Relationship Id="rId1" Type="http://schemas.openxmlformats.org/officeDocument/2006/relationships/slideLayout" Target="../slideLayouts/slideLayout5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knowledgegate.in/" TargetMode="External"/><Relationship Id="rId1" Type="http://schemas.openxmlformats.org/officeDocument/2006/relationships/slideLayout" Target="../slideLayouts/slideLayout5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knowledgegate.in/" TargetMode="External"/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knowledgegate.in/" TargetMode="External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5.xml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knowledgegate.in/" TargetMode="External"/><Relationship Id="rId2" Type="http://schemas.openxmlformats.org/officeDocument/2006/relationships/image" Target="../media/image144.jpg"/><Relationship Id="rId1" Type="http://schemas.openxmlformats.org/officeDocument/2006/relationships/slideLayout" Target="../slideLayouts/slideLayout5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knowledgegate.in/" TargetMode="External"/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knowledgegate.in/" TargetMode="External"/><Relationship Id="rId2" Type="http://schemas.openxmlformats.org/officeDocument/2006/relationships/image" Target="../media/image145.jpg"/><Relationship Id="rId1" Type="http://schemas.openxmlformats.org/officeDocument/2006/relationships/slideLayout" Target="../slideLayouts/slideLayout5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knowledgegate.in/" TargetMode="External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knowledgegate.in/" TargetMode="Externa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knowledgegate.in/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hyperlink" Target="http://www.knowledgegate.in/" TargetMode="External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hyperlink" Target="http://www.knowledgegate.in/" TargetMode="External"/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knowledgegate.in/" TargetMode="External"/><Relationship Id="rId2" Type="http://schemas.openxmlformats.org/officeDocument/2006/relationships/image" Target="../media/image146.jpg"/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knowledgegate.in/" TargetMode="External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knowledgegate.in/" TargetMode="External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knowledgegate.in/" TargetMode="External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5.xml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knowledgegate.in/" TargetMode="External"/><Relationship Id="rId2" Type="http://schemas.openxmlformats.org/officeDocument/2006/relationships/image" Target="../media/image150.jpg"/><Relationship Id="rId1" Type="http://schemas.openxmlformats.org/officeDocument/2006/relationships/slideLayout" Target="../slideLayouts/slideLayout5.xml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knowledgegate.in/" TargetMode="External"/><Relationship Id="rId2" Type="http://schemas.openxmlformats.org/officeDocument/2006/relationships/image" Target="../media/image151.jpg"/><Relationship Id="rId1" Type="http://schemas.openxmlformats.org/officeDocument/2006/relationships/slideLayout" Target="../slideLayouts/slideLayout5.xml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knowledgegate.in/" TargetMode="External"/><Relationship Id="rId2" Type="http://schemas.openxmlformats.org/officeDocument/2006/relationships/image" Target="../media/image152.jpg"/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knowledgegate.in/" TargetMode="External"/><Relationship Id="rId1" Type="http://schemas.openxmlformats.org/officeDocument/2006/relationships/slideLayout" Target="../slideLayouts/slideLayout5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knowledgegate.in/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knowledgegate.in/" TargetMode="External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5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hyperlink" Target="http://www.knowledgegate.in/" TargetMode="External"/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knowledgegate.in/" TargetMode="External"/><Relationship Id="rId1" Type="http://schemas.openxmlformats.org/officeDocument/2006/relationships/slideLayout" Target="../slideLayouts/slideLayout5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knowledgegate.in/" TargetMode="External"/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knowledgegate.in/" TargetMode="External"/><Relationship Id="rId2" Type="http://schemas.openxmlformats.org/officeDocument/2006/relationships/image" Target="../media/image153.jpg"/><Relationship Id="rId1" Type="http://schemas.openxmlformats.org/officeDocument/2006/relationships/slideLayout" Target="../slideLayouts/slideLayout4.xml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knowledgegate.in/" TargetMode="External"/><Relationship Id="rId2" Type="http://schemas.openxmlformats.org/officeDocument/2006/relationships/image" Target="../media/image154.jpg"/><Relationship Id="rId1" Type="http://schemas.openxmlformats.org/officeDocument/2006/relationships/slideLayout" Target="../slideLayouts/slideLayout4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knowledgegate.in/" TargetMode="External"/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knowledgegate.in/" TargetMode="External"/><Relationship Id="rId1" Type="http://schemas.openxmlformats.org/officeDocument/2006/relationships/slideLayout" Target="../slideLayouts/slideLayout5.xml"/></Relationships>
</file>

<file path=ppt/slides/_rels/slide21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knowledgegate.in/" TargetMode="External"/><Relationship Id="rId2" Type="http://schemas.openxmlformats.org/officeDocument/2006/relationships/image" Target="../media/image155.jpg"/><Relationship Id="rId1" Type="http://schemas.openxmlformats.org/officeDocument/2006/relationships/slideLayout" Target="../slideLayouts/slideLayout5.xml"/></Relationships>
</file>

<file path=ppt/slides/_rels/slide21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knowledgegate.in/" TargetMode="External"/><Relationship Id="rId2" Type="http://schemas.openxmlformats.org/officeDocument/2006/relationships/image" Target="../media/image155.jpg"/><Relationship Id="rId1" Type="http://schemas.openxmlformats.org/officeDocument/2006/relationships/slideLayout" Target="../slideLayouts/slideLayout5.xml"/></Relationships>
</file>

<file path=ppt/slides/_rels/slide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hyperlink" Target="http://www.knowledgegate.in/" TargetMode="Externa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knowledgegate.in/" TargetMode="External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knowledgegate.in/" TargetMode="External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knowledgegate.in/" TargetMode="External"/><Relationship Id="rId2" Type="http://schemas.openxmlformats.org/officeDocument/2006/relationships/image" Target="../media/image158.jpg"/><Relationship Id="rId1" Type="http://schemas.openxmlformats.org/officeDocument/2006/relationships/slideLayout" Target="../slideLayouts/slideLayout5.xml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knowledgegate.in/" TargetMode="External"/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knowledgegate.in/" TargetMode="External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knowledgegate.in/" TargetMode="External"/></Relationships>
</file>

<file path=ppt/slides/_rels/slide22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knowledgegate.in/" TargetMode="External"/><Relationship Id="rId2" Type="http://schemas.openxmlformats.org/officeDocument/2006/relationships/image" Target="../media/image162.jpg"/><Relationship Id="rId1" Type="http://schemas.openxmlformats.org/officeDocument/2006/relationships/slideLayout" Target="../slideLayouts/slideLayout5.xml"/></Relationships>
</file>

<file path=ppt/slides/_rels/slide22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knowledgegate.in/" TargetMode="External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/Relationships>
</file>

<file path=ppt/slides/_rels/slide22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knowledgegate.in/" TargetMode="External"/><Relationship Id="rId2" Type="http://schemas.openxmlformats.org/officeDocument/2006/relationships/image" Target="../media/image163.jpg"/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knowledgegate.in/" TargetMode="External"/><Relationship Id="rId1" Type="http://schemas.openxmlformats.org/officeDocument/2006/relationships/slideLayout" Target="../slideLayouts/slideLayout5.xml"/></Relationships>
</file>

<file path=ppt/slides/_rels/slide22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knowledgegate.in/" TargetMode="Externa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knowledgegate.in/" TargetMode="External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knowledgegate.in/" TargetMode="External"/><Relationship Id="rId2" Type="http://schemas.openxmlformats.org/officeDocument/2006/relationships/image" Target="../media/image163.jpg"/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knowledgegate.in/" TargetMode="External"/><Relationship Id="rId1" Type="http://schemas.openxmlformats.org/officeDocument/2006/relationships/slideLayout" Target="../slideLayouts/slideLayout5.xml"/></Relationships>
</file>

<file path=ppt/slides/_rels/slide23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knowledgegate.in/" TargetMode="External"/><Relationship Id="rId2" Type="http://schemas.openxmlformats.org/officeDocument/2006/relationships/image" Target="../media/image163.jpg"/><Relationship Id="rId1" Type="http://schemas.openxmlformats.org/officeDocument/2006/relationships/slideLayout" Target="../slideLayouts/slideLayout5.xml"/></Relationships>
</file>

<file path=ppt/slides/_rels/slide23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knowledgegate.in/" TargetMode="External"/><Relationship Id="rId1" Type="http://schemas.openxmlformats.org/officeDocument/2006/relationships/slideLayout" Target="../slideLayouts/slideLayout5.xml"/></Relationships>
</file>

<file path=ppt/slides/_rels/slide23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knowledgegate.in/" TargetMode="External"/><Relationship Id="rId2" Type="http://schemas.openxmlformats.org/officeDocument/2006/relationships/image" Target="../media/image163.jpg"/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knowledgegate.in/" TargetMode="External"/><Relationship Id="rId2" Type="http://schemas.openxmlformats.org/officeDocument/2006/relationships/image" Target="../media/image163.jpg"/><Relationship Id="rId1" Type="http://schemas.openxmlformats.org/officeDocument/2006/relationships/slideLayout" Target="../slideLayouts/slideLayout5.xml"/></Relationships>
</file>

<file path=ppt/slides/_rels/slide23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knowledgegate.in/" TargetMode="External"/><Relationship Id="rId2" Type="http://schemas.openxmlformats.org/officeDocument/2006/relationships/image" Target="../media/image163.jpg"/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knowledgegate.in/" TargetMode="External"/><Relationship Id="rId1" Type="http://schemas.openxmlformats.org/officeDocument/2006/relationships/slideLayout" Target="../slideLayouts/slideLayout5.xml"/></Relationships>
</file>

<file path=ppt/slides/_rels/slide23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knowledgegate.in/" TargetMode="External"/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knowledgegate.in/" TargetMode="External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knowledgegate.in/" TargetMode="External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knowledgegate.in/" TargetMode="External"/><Relationship Id="rId2" Type="http://schemas.openxmlformats.org/officeDocument/2006/relationships/image" Target="../media/image165.jpg"/><Relationship Id="rId1" Type="http://schemas.openxmlformats.org/officeDocument/2006/relationships/slideLayout" Target="../slideLayouts/slideLayout5.xml"/></Relationships>
</file>

<file path=ppt/slides/_rels/slide24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knowledgegate.in/" TargetMode="External"/><Relationship Id="rId1" Type="http://schemas.openxmlformats.org/officeDocument/2006/relationships/slideLayout" Target="../slideLayouts/slideLayout5.xml"/></Relationships>
</file>

<file path=ppt/slides/_rels/slide24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knowledgegate.in/" TargetMode="External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5.xml"/></Relationships>
</file>

<file path=ppt/slides/_rels/slide24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knowledgegate.in/" TargetMode="External"/><Relationship Id="rId2" Type="http://schemas.openxmlformats.org/officeDocument/2006/relationships/image" Target="../media/image167.jpg"/><Relationship Id="rId1" Type="http://schemas.openxmlformats.org/officeDocument/2006/relationships/slideLayout" Target="../slideLayouts/slideLayout5.xml"/></Relationships>
</file>

<file path=ppt/slides/_rels/slide24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knowledgegate.in/" TargetMode="External"/><Relationship Id="rId2" Type="http://schemas.openxmlformats.org/officeDocument/2006/relationships/image" Target="../media/image168.jpg"/><Relationship Id="rId1" Type="http://schemas.openxmlformats.org/officeDocument/2006/relationships/slideLayout" Target="../slideLayouts/slideLayout5.xml"/></Relationships>
</file>

<file path=ppt/slides/_rels/slide24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knowledgegate.in/" TargetMode="External"/><Relationship Id="rId2" Type="http://schemas.openxmlformats.org/officeDocument/2006/relationships/image" Target="../media/image169.jpg"/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knowledgegate.in/" TargetMode="External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24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knowledgegate.in/" TargetMode="External"/><Relationship Id="rId2" Type="http://schemas.openxmlformats.org/officeDocument/2006/relationships/image" Target="../media/image171.jpg"/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knowledgegate.in/" TargetMode="External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5.xml"/></Relationships>
</file>

<file path=ppt/slides/_rels/slide24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knowledgegate.in/" TargetMode="Externa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knowledgegate.in/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250.xml.rels><?xml version="1.0" encoding="UTF-8" standalone="yes"?>
<Relationships xmlns="http://schemas.openxmlformats.org/package/2006/relationships"><Relationship Id="rId2" Type="http://schemas.openxmlformats.org/officeDocument/2006/relationships/hyperlink" Target="http://www.knowledgegate.in/" TargetMode="External"/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knowledgegate.in/" TargetMode="External"/><Relationship Id="rId1" Type="http://schemas.openxmlformats.org/officeDocument/2006/relationships/slideLayout" Target="../slideLayouts/slideLayout5.xml"/></Relationships>
</file>

<file path=ppt/slides/_rels/slide25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knowledgegate.in/" TargetMode="External"/><Relationship Id="rId1" Type="http://schemas.openxmlformats.org/officeDocument/2006/relationships/slideLayout" Target="../slideLayouts/slideLayout4.xml"/></Relationships>
</file>

<file path=ppt/slides/_rels/slide25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knowledgegate.in/" TargetMode="External"/><Relationship Id="rId1" Type="http://schemas.openxmlformats.org/officeDocument/2006/relationships/slideLayout" Target="../slideLayouts/slideLayout3.xml"/></Relationships>
</file>

<file path=ppt/slides/_rels/slide25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knowledgegate.in/" TargetMode="External"/><Relationship Id="rId1" Type="http://schemas.openxmlformats.org/officeDocument/2006/relationships/slideLayout" Target="../slideLayouts/slideLayout4.xml"/></Relationships>
</file>

<file path=ppt/slides/_rels/slide25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knowledgegate.in/" TargetMode="External"/><Relationship Id="rId1" Type="http://schemas.openxmlformats.org/officeDocument/2006/relationships/slideLayout" Target="../slideLayouts/slideLayout3.xml"/></Relationships>
</file>

<file path=ppt/slides/_rels/slide25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knowledgegate.in/" TargetMode="External"/><Relationship Id="rId1" Type="http://schemas.openxmlformats.org/officeDocument/2006/relationships/slideLayout" Target="../slideLayouts/slideLayout2.xml"/></Relationships>
</file>

<file path=ppt/slides/_rels/slide25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knowledgegate.in/" TargetMode="External"/><Relationship Id="rId1" Type="http://schemas.openxmlformats.org/officeDocument/2006/relationships/slideLayout" Target="../slideLayouts/slideLayout5.xml"/></Relationships>
</file>

<file path=ppt/slides/_rels/slide25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knowledgegate.in/" TargetMode="External"/><Relationship Id="rId1" Type="http://schemas.openxmlformats.org/officeDocument/2006/relationships/slideLayout" Target="../slideLayouts/slideLayout3.xml"/></Relationships>
</file>

<file path=ppt/slides/_rels/slide25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knowledgegate.in/" TargetMode="Externa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knowledgegate.in/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2" Type="http://schemas.openxmlformats.org/officeDocument/2006/relationships/hyperlink" Target="http://www.knowledgegate.in/" TargetMode="External"/><Relationship Id="rId1" Type="http://schemas.openxmlformats.org/officeDocument/2006/relationships/slideLayout" Target="../slideLayouts/slideLayout2.xml"/></Relationships>
</file>

<file path=ppt/slides/_rels/slide26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knowledgegate.in/" TargetMode="External"/><Relationship Id="rId1" Type="http://schemas.openxmlformats.org/officeDocument/2006/relationships/slideLayout" Target="../slideLayouts/slideLayout2.xml"/></Relationships>
</file>

<file path=ppt/slides/_rels/slide26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knowledgegate.in/" TargetMode="External"/><Relationship Id="rId1" Type="http://schemas.openxmlformats.org/officeDocument/2006/relationships/slideLayout" Target="../slideLayouts/slideLayout2.xml"/></Relationships>
</file>

<file path=ppt/slides/_rels/slide26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knowledgegate.in/" TargetMode="External"/><Relationship Id="rId1" Type="http://schemas.openxmlformats.org/officeDocument/2006/relationships/slideLayout" Target="../slideLayouts/slideLayout2.xml"/></Relationships>
</file>

<file path=ppt/slides/_rels/slide26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knowledgegate.in/" TargetMode="External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/Relationships>
</file>

<file path=ppt/slides/_rels/slide26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knowledgegate.in/" TargetMode="External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2.xml"/></Relationships>
</file>

<file path=ppt/slides/_rels/slide26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knowledgegate.in/" TargetMode="External"/><Relationship Id="rId1" Type="http://schemas.openxmlformats.org/officeDocument/2006/relationships/slideLayout" Target="../slideLayouts/slideLayout4.xml"/></Relationships>
</file>

<file path=ppt/slides/_rels/slide26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knowledgegate.in/" TargetMode="External"/><Relationship Id="rId1" Type="http://schemas.openxmlformats.org/officeDocument/2006/relationships/slideLayout" Target="../slideLayouts/slideLayout1.xml"/></Relationships>
</file>

<file path=ppt/slides/_rels/slide26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knowledgegate.in/" TargetMode="External"/><Relationship Id="rId1" Type="http://schemas.openxmlformats.org/officeDocument/2006/relationships/slideLayout" Target="../slideLayouts/slideLayout5.xml"/></Relationships>
</file>

<file path=ppt/slides/_rels/slide26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knowledgegate.in/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knowledgegate.in/" TargetMode="External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5.xml"/></Relationships>
</file>

<file path=ppt/slides/_rels/slide270.xml.rels><?xml version="1.0" encoding="UTF-8" standalone="yes"?>
<Relationships xmlns="http://schemas.openxmlformats.org/package/2006/relationships"><Relationship Id="rId2" Type="http://schemas.openxmlformats.org/officeDocument/2006/relationships/hyperlink" Target="http://www.knowledgegate.in/" TargetMode="External"/><Relationship Id="rId1" Type="http://schemas.openxmlformats.org/officeDocument/2006/relationships/slideLayout" Target="../slideLayouts/slideLayout2.xml"/></Relationships>
</file>

<file path=ppt/slides/_rels/slide27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knowledgegate.in/" TargetMode="External"/><Relationship Id="rId1" Type="http://schemas.openxmlformats.org/officeDocument/2006/relationships/slideLayout" Target="../slideLayouts/slideLayout1.xml"/></Relationships>
</file>

<file path=ppt/slides/_rels/slide27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knowledgegate.in/" TargetMode="External"/><Relationship Id="rId1" Type="http://schemas.openxmlformats.org/officeDocument/2006/relationships/slideLayout" Target="../slideLayouts/slideLayout3.xml"/></Relationships>
</file>

<file path=ppt/slides/_rels/slide27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knowledgegate.in/" TargetMode="External"/><Relationship Id="rId1" Type="http://schemas.openxmlformats.org/officeDocument/2006/relationships/slideLayout" Target="../slideLayouts/slideLayout4.xml"/></Relationships>
</file>

<file path=ppt/slides/_rels/slide27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knowledgegate.in/" TargetMode="External"/><Relationship Id="rId1" Type="http://schemas.openxmlformats.org/officeDocument/2006/relationships/slideLayout" Target="../slideLayouts/slideLayout3.xml"/></Relationships>
</file>

<file path=ppt/slides/_rels/slide27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knowledgegate.in/" TargetMode="External"/><Relationship Id="rId1" Type="http://schemas.openxmlformats.org/officeDocument/2006/relationships/slideLayout" Target="../slideLayouts/slideLayout5.xml"/></Relationships>
</file>

<file path=ppt/slides/_rels/slide27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knowledgegate.in/" TargetMode="External"/><Relationship Id="rId1" Type="http://schemas.openxmlformats.org/officeDocument/2006/relationships/slideLayout" Target="../slideLayouts/slideLayout3.xml"/></Relationships>
</file>

<file path=ppt/slides/_rels/slide27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knowledgegate.in/" TargetMode="External"/><Relationship Id="rId1" Type="http://schemas.openxmlformats.org/officeDocument/2006/relationships/slideLayout" Target="../slideLayouts/slideLayout3.xml"/></Relationships>
</file>

<file path=ppt/slides/_rels/slide27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knowledgegate.in/" TargetMode="External"/><Relationship Id="rId1" Type="http://schemas.openxmlformats.org/officeDocument/2006/relationships/slideLayout" Target="../slideLayouts/slideLayout2.xml"/></Relationships>
</file>

<file path=ppt/slides/_rels/slide27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knowledgegate.in/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knowledgegate.in/" TargetMode="External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5.xml"/></Relationships>
</file>

<file path=ppt/slides/_rels/slide280.xml.rels><?xml version="1.0" encoding="UTF-8" standalone="yes"?>
<Relationships xmlns="http://schemas.openxmlformats.org/package/2006/relationships"><Relationship Id="rId2" Type="http://schemas.openxmlformats.org/officeDocument/2006/relationships/hyperlink" Target="http://www.knowledgegate.in/" TargetMode="External"/><Relationship Id="rId1" Type="http://schemas.openxmlformats.org/officeDocument/2006/relationships/slideLayout" Target="../slideLayouts/slideLayout2.xml"/></Relationships>
</file>

<file path=ppt/slides/_rels/slide28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knowledgegate.in/" TargetMode="External"/><Relationship Id="rId1" Type="http://schemas.openxmlformats.org/officeDocument/2006/relationships/slideLayout" Target="../slideLayouts/slideLayout2.xml"/></Relationships>
</file>

<file path=ppt/slides/_rels/slide28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knowledgegate.in/" TargetMode="External"/><Relationship Id="rId2" Type="http://schemas.openxmlformats.org/officeDocument/2006/relationships/image" Target="../media/image175.jpg"/><Relationship Id="rId1" Type="http://schemas.openxmlformats.org/officeDocument/2006/relationships/slideLayout" Target="../slideLayouts/slideLayout2.xml"/></Relationships>
</file>

<file path=ppt/slides/_rels/slide28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knowledgegate.in/" TargetMode="External"/><Relationship Id="rId1" Type="http://schemas.openxmlformats.org/officeDocument/2006/relationships/slideLayout" Target="../slideLayouts/slideLayout2.xml"/></Relationships>
</file>

<file path=ppt/slides/_rels/slide28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knowledgegate.in/" TargetMode="External"/><Relationship Id="rId1" Type="http://schemas.openxmlformats.org/officeDocument/2006/relationships/slideLayout" Target="../slideLayouts/slideLayout2.xml"/></Relationships>
</file>

<file path=ppt/slides/_rels/slide28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knowledgegate.in/" TargetMode="External"/><Relationship Id="rId1" Type="http://schemas.openxmlformats.org/officeDocument/2006/relationships/slideLayout" Target="../slideLayouts/slideLayout2.xml"/></Relationships>
</file>

<file path=ppt/slides/_rels/slide28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knowledgegate.in/" TargetMode="External"/><Relationship Id="rId2" Type="http://schemas.openxmlformats.org/officeDocument/2006/relationships/image" Target="../media/image176.jpg"/><Relationship Id="rId1" Type="http://schemas.openxmlformats.org/officeDocument/2006/relationships/slideLayout" Target="../slideLayouts/slideLayout5.xml"/></Relationships>
</file>

<file path=ppt/slides/_rels/slide28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knowledgegate.in/" TargetMode="External"/><Relationship Id="rId2" Type="http://schemas.openxmlformats.org/officeDocument/2006/relationships/image" Target="../media/image177.jpg"/><Relationship Id="rId1" Type="http://schemas.openxmlformats.org/officeDocument/2006/relationships/slideLayout" Target="../slideLayouts/slideLayout2.xml"/></Relationships>
</file>

<file path=ppt/slides/_rels/slide28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knowledgegate.in/" TargetMode="External"/><Relationship Id="rId2" Type="http://schemas.openxmlformats.org/officeDocument/2006/relationships/image" Target="../media/image177.jpg"/><Relationship Id="rId1" Type="http://schemas.openxmlformats.org/officeDocument/2006/relationships/slideLayout" Target="../slideLayouts/slideLayout5.xml"/></Relationships>
</file>

<file path=ppt/slides/_rels/slide28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knowledgegate.in/" TargetMode="External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knowledgegate.in/" TargetMode="External"/><Relationship Id="rId4" Type="http://schemas.openxmlformats.org/officeDocument/2006/relationships/image" Target="../media/image37.jpg"/></Relationships>
</file>

<file path=ppt/slides/_rels/slide290.xml.rels><?xml version="1.0" encoding="UTF-8" standalone="yes"?>
<Relationships xmlns="http://schemas.openxmlformats.org/package/2006/relationships"><Relationship Id="rId2" Type="http://schemas.openxmlformats.org/officeDocument/2006/relationships/hyperlink" Target="http://www.knowledgegate.in/" TargetMode="External"/><Relationship Id="rId1" Type="http://schemas.openxmlformats.org/officeDocument/2006/relationships/slideLayout" Target="../slideLayouts/slideLayout5.xml"/></Relationships>
</file>

<file path=ppt/slides/_rels/slide29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knowledgegate.in/" TargetMode="External"/><Relationship Id="rId2" Type="http://schemas.openxmlformats.org/officeDocument/2006/relationships/image" Target="../media/image178.jpg"/><Relationship Id="rId1" Type="http://schemas.openxmlformats.org/officeDocument/2006/relationships/slideLayout" Target="../slideLayouts/slideLayout2.xml"/></Relationships>
</file>

<file path=ppt/slides/_rels/slide29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knowledgegate.in/" TargetMode="External"/><Relationship Id="rId2" Type="http://schemas.openxmlformats.org/officeDocument/2006/relationships/image" Target="../media/image179.jpg"/><Relationship Id="rId1" Type="http://schemas.openxmlformats.org/officeDocument/2006/relationships/slideLayout" Target="../slideLayouts/slideLayout5.xml"/></Relationships>
</file>

<file path=ppt/slides/_rels/slide29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knowledgegate.in/" TargetMode="External"/><Relationship Id="rId2" Type="http://schemas.openxmlformats.org/officeDocument/2006/relationships/image" Target="../media/image179.jpg"/><Relationship Id="rId1" Type="http://schemas.openxmlformats.org/officeDocument/2006/relationships/slideLayout" Target="../slideLayouts/slideLayout5.xml"/></Relationships>
</file>

<file path=ppt/slides/_rels/slide29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knowledgegate.in/" TargetMode="External"/><Relationship Id="rId1" Type="http://schemas.openxmlformats.org/officeDocument/2006/relationships/slideLayout" Target="../slideLayouts/slideLayout5.xml"/></Relationships>
</file>

<file path=ppt/slides/_rels/slide29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knowledgegate.in/" TargetMode="External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29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knowledgegate.in/" TargetMode="External"/><Relationship Id="rId1" Type="http://schemas.openxmlformats.org/officeDocument/2006/relationships/slideLayout" Target="../slideLayouts/slideLayout2.xml"/></Relationships>
</file>

<file path=ppt/slides/_rels/slide29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knowledgegate.in/" TargetMode="External"/><Relationship Id="rId2" Type="http://schemas.openxmlformats.org/officeDocument/2006/relationships/image" Target="../media/image181.jpg"/><Relationship Id="rId1" Type="http://schemas.openxmlformats.org/officeDocument/2006/relationships/slideLayout" Target="../slideLayouts/slideLayout2.xml"/></Relationships>
</file>

<file path=ppt/slides/_rels/slide29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knowledgegate.in/" TargetMode="External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/Relationships>
</file>

<file path=ppt/slides/_rels/slide29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knowledgegate.in/" TargetMode="External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knowledgegate.in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5.xml"/><Relationship Id="rId4" Type="http://schemas.openxmlformats.org/officeDocument/2006/relationships/hyperlink" Target="http://www.knowledgegate.in/" TargetMode="External"/></Relationships>
</file>

<file path=ppt/slides/_rels/slide300.xml.rels><?xml version="1.0" encoding="UTF-8" standalone="yes"?>
<Relationships xmlns="http://schemas.openxmlformats.org/package/2006/relationships"><Relationship Id="rId2" Type="http://schemas.openxmlformats.org/officeDocument/2006/relationships/hyperlink" Target="http://www.knowledgegate.in/" TargetMode="External"/><Relationship Id="rId1" Type="http://schemas.openxmlformats.org/officeDocument/2006/relationships/slideLayout" Target="../slideLayouts/slideLayout5.xml"/></Relationships>
</file>

<file path=ppt/slides/_rels/slide3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image" Target="../media/image184.jpg"/><Relationship Id="rId1" Type="http://schemas.openxmlformats.org/officeDocument/2006/relationships/slideLayout" Target="../slideLayouts/slideLayout5.xml"/><Relationship Id="rId4" Type="http://schemas.openxmlformats.org/officeDocument/2006/relationships/hyperlink" Target="http://www.knowledgegate.in/" TargetMode="External"/></Relationships>
</file>

<file path=ppt/slides/_rels/slide30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knowledgegate.in/" TargetMode="External"/><Relationship Id="rId1" Type="http://schemas.openxmlformats.org/officeDocument/2006/relationships/slideLayout" Target="../slideLayouts/slideLayout2.xml"/></Relationships>
</file>

<file path=ppt/slides/_rels/slide30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knowledgegate.in/" TargetMode="External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0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knowledgegate.in/" TargetMode="External"/><Relationship Id="rId1" Type="http://schemas.openxmlformats.org/officeDocument/2006/relationships/slideLayout" Target="../slideLayouts/slideLayout5.xml"/></Relationships>
</file>

<file path=ppt/slides/_rels/slide30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knowledgegate.in/" TargetMode="External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5.xml"/></Relationships>
</file>

<file path=ppt/slides/_rels/slide30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knowledgegate.in/" TargetMode="External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2.xml"/></Relationships>
</file>

<file path=ppt/slides/_rels/slide30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knowledgegate.in/" TargetMode="External"/><Relationship Id="rId2" Type="http://schemas.openxmlformats.org/officeDocument/2006/relationships/image" Target="../media/image187.jpg"/><Relationship Id="rId1" Type="http://schemas.openxmlformats.org/officeDocument/2006/relationships/slideLayout" Target="../slideLayouts/slideLayout5.xml"/></Relationships>
</file>

<file path=ppt/slides/_rels/slide30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knowledgegate.in/" TargetMode="External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2.xml"/></Relationships>
</file>

<file path=ppt/slides/_rels/slide30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knowledgegate.in/" TargetMode="External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knowledgegate.in/" TargetMode="External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31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knowledgegate.in/" TargetMode="External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31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knowledgegate.in/" TargetMode="External"/><Relationship Id="rId1" Type="http://schemas.openxmlformats.org/officeDocument/2006/relationships/slideLayout" Target="../slideLayouts/slideLayout5.xml"/></Relationships>
</file>

<file path=ppt/slides/_rels/slide31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knowledgegate.in/" TargetMode="External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.xml"/></Relationships>
</file>

<file path=ppt/slides/_rels/slide31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knowledgegate.in/" TargetMode="External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1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knowledgegate.in/" TargetMode="External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1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knowledgegate.in/" TargetMode="External"/><Relationship Id="rId1" Type="http://schemas.openxmlformats.org/officeDocument/2006/relationships/slideLayout" Target="../slideLayouts/slideLayout5.xml"/></Relationships>
</file>

<file path=ppt/slides/_rels/slide31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knowledgegate.in/" TargetMode="External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1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knowledgegate.in/" TargetMode="External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jp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knowledgegate.in/" TargetMode="External"/><Relationship Id="rId4" Type="http://schemas.openxmlformats.org/officeDocument/2006/relationships/image" Target="../media/image134.png"/></Relationships>
</file>

<file path=ppt/slides/_rels/slide31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knowledgegate.in/" TargetMode="External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knowledgegate.in/" TargetMode="External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5.xml"/></Relationships>
</file>

<file path=ppt/slides/_rels/slide3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knowledgegate.in/" TargetMode="External"/></Relationships>
</file>

<file path=ppt/slides/_rels/slide32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knowledgegate.in/" TargetMode="External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.xml"/></Relationships>
</file>

<file path=ppt/slides/_rels/slide3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knowledgegate.in/" TargetMode="External"/></Relationships>
</file>

<file path=ppt/slides/_rels/slide3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knowledgegate.in/" TargetMode="External"/></Relationships>
</file>

<file path=ppt/slides/_rels/slide32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knowledgegate.in/" TargetMode="External"/><Relationship Id="rId2" Type="http://schemas.openxmlformats.org/officeDocument/2006/relationships/image" Target="../media/image193.jpg"/><Relationship Id="rId1" Type="http://schemas.openxmlformats.org/officeDocument/2006/relationships/slideLayout" Target="../slideLayouts/slideLayout2.xml"/></Relationships>
</file>

<file path=ppt/slides/_rels/slide32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knowledgegate.in/" TargetMode="External"/><Relationship Id="rId2" Type="http://schemas.openxmlformats.org/officeDocument/2006/relationships/image" Target="../media/image193.jpg"/><Relationship Id="rId1" Type="http://schemas.openxmlformats.org/officeDocument/2006/relationships/slideLayout" Target="../slideLayouts/slideLayout5.xml"/></Relationships>
</file>

<file path=ppt/slides/_rels/slide32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knowledgegate.in/" TargetMode="External"/><Relationship Id="rId2" Type="http://schemas.openxmlformats.org/officeDocument/2006/relationships/image" Target="../media/image193.jpg"/><Relationship Id="rId1" Type="http://schemas.openxmlformats.org/officeDocument/2006/relationships/slideLayout" Target="../slideLayouts/slideLayout5.xml"/></Relationships>
</file>

<file path=ppt/slides/_rels/slide32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knowledgegate.in/" TargetMode="External"/><Relationship Id="rId1" Type="http://schemas.openxmlformats.org/officeDocument/2006/relationships/slideLayout" Target="../slideLayouts/slideLayout5.xml"/></Relationships>
</file>

<file path=ppt/slides/_rels/slide32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knowledgegate.in/" TargetMode="External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2.xml"/></Relationships>
</file>

<file path=ppt/slides/_rels/slide32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knowledgegate.in/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knowledgegate.in/" TargetMode="Externa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30.xml.rels><?xml version="1.0" encoding="UTF-8" standalone="yes"?>
<Relationships xmlns="http://schemas.openxmlformats.org/package/2006/relationships"><Relationship Id="rId2" Type="http://schemas.openxmlformats.org/officeDocument/2006/relationships/hyperlink" Target="http://www.knowledgegate.in/" TargetMode="External"/><Relationship Id="rId1" Type="http://schemas.openxmlformats.org/officeDocument/2006/relationships/slideLayout" Target="../slideLayouts/slideLayout2.xml"/></Relationships>
</file>

<file path=ppt/slides/_rels/slide33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knowledgegate.in/" TargetMode="External"/><Relationship Id="rId1" Type="http://schemas.openxmlformats.org/officeDocument/2006/relationships/slideLayout" Target="../slideLayouts/slideLayout5.xml"/></Relationships>
</file>

<file path=ppt/slides/_rels/slide33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knowledgegate.in/" TargetMode="External"/><Relationship Id="rId1" Type="http://schemas.openxmlformats.org/officeDocument/2006/relationships/slideLayout" Target="../slideLayouts/slideLayout5.xml"/></Relationships>
</file>

<file path=ppt/slides/_rels/slide33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knowledgegate.in/" TargetMode="External"/><Relationship Id="rId2" Type="http://schemas.openxmlformats.org/officeDocument/2006/relationships/image" Target="../media/image195.jpg"/><Relationship Id="rId1" Type="http://schemas.openxmlformats.org/officeDocument/2006/relationships/slideLayout" Target="../slideLayouts/slideLayout2.xml"/></Relationships>
</file>

<file path=ppt/slides/_rels/slide33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knowledgegate.in/" TargetMode="External"/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5.xml"/></Relationships>
</file>

<file path=ppt/slides/_rels/slide33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knowledgegate.in/" TargetMode="External"/><Relationship Id="rId2" Type="http://schemas.openxmlformats.org/officeDocument/2006/relationships/image" Target="../media/image197.jpg"/><Relationship Id="rId1" Type="http://schemas.openxmlformats.org/officeDocument/2006/relationships/slideLayout" Target="../slideLayouts/slideLayout2.xml"/></Relationships>
</file>

<file path=ppt/slides/_rels/slide33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knowledgegate.in/" TargetMode="External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5.xml"/></Relationships>
</file>

<file path=ppt/slides/_rels/slide33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knowledgegate.in/" TargetMode="External"/><Relationship Id="rId1" Type="http://schemas.openxmlformats.org/officeDocument/2006/relationships/slideLayout" Target="../slideLayouts/slideLayout5.xml"/></Relationships>
</file>

<file path=ppt/slides/_rels/slide33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knowledgegate.in/" TargetMode="External"/><Relationship Id="rId2" Type="http://schemas.openxmlformats.org/officeDocument/2006/relationships/image" Target="../media/image199.jpg"/><Relationship Id="rId1" Type="http://schemas.openxmlformats.org/officeDocument/2006/relationships/slideLayout" Target="../slideLayouts/slideLayout2.xml"/></Relationships>
</file>

<file path=ppt/slides/_rels/slide3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jpg"/><Relationship Id="rId2" Type="http://schemas.openxmlformats.org/officeDocument/2006/relationships/image" Target="../media/image199.jpg"/><Relationship Id="rId1" Type="http://schemas.openxmlformats.org/officeDocument/2006/relationships/slideLayout" Target="../slideLayouts/slideLayout5.xml"/><Relationship Id="rId5" Type="http://schemas.openxmlformats.org/officeDocument/2006/relationships/hyperlink" Target="http://www.knowledgegate.in/" TargetMode="External"/><Relationship Id="rId4" Type="http://schemas.openxmlformats.org/officeDocument/2006/relationships/image" Target="../media/image201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knowledgegate.in/" TargetMode="External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4.xml"/></Relationships>
</file>

<file path=ppt/slides/_rels/slide3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jpg"/><Relationship Id="rId2" Type="http://schemas.openxmlformats.org/officeDocument/2006/relationships/image" Target="../media/image202.jpg"/><Relationship Id="rId1" Type="http://schemas.openxmlformats.org/officeDocument/2006/relationships/slideLayout" Target="../slideLayouts/slideLayout5.xml"/><Relationship Id="rId5" Type="http://schemas.openxmlformats.org/officeDocument/2006/relationships/hyperlink" Target="http://www.knowledgegate.in/" TargetMode="External"/><Relationship Id="rId4" Type="http://schemas.openxmlformats.org/officeDocument/2006/relationships/image" Target="../media/image204.jpg"/></Relationships>
</file>

<file path=ppt/slides/_rels/slide34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knowledgegate.in/" TargetMode="External"/><Relationship Id="rId2" Type="http://schemas.openxmlformats.org/officeDocument/2006/relationships/image" Target="../media/image205.jpg"/><Relationship Id="rId1" Type="http://schemas.openxmlformats.org/officeDocument/2006/relationships/slideLayout" Target="../slideLayouts/slideLayout4.xml"/></Relationships>
</file>

<file path=ppt/slides/_rels/slide34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knowledgegate.in/" TargetMode="External"/><Relationship Id="rId2" Type="http://schemas.openxmlformats.org/officeDocument/2006/relationships/image" Target="../media/image206.jpg"/><Relationship Id="rId1" Type="http://schemas.openxmlformats.org/officeDocument/2006/relationships/slideLayout" Target="../slideLayouts/slideLayout4.xml"/></Relationships>
</file>

<file path=ppt/slides/_rels/slide34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knowledgegate.in/" TargetMode="External"/><Relationship Id="rId2" Type="http://schemas.openxmlformats.org/officeDocument/2006/relationships/image" Target="../media/image207.jpg"/><Relationship Id="rId1" Type="http://schemas.openxmlformats.org/officeDocument/2006/relationships/slideLayout" Target="../slideLayouts/slideLayout4.xml"/></Relationships>
</file>

<file path=ppt/slides/_rels/slide34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knowledgegate.in/" TargetMode="External"/><Relationship Id="rId1" Type="http://schemas.openxmlformats.org/officeDocument/2006/relationships/slideLayout" Target="../slideLayouts/slideLayout2.xml"/></Relationships>
</file>

<file path=ppt/slides/_rels/slide34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knowledgegate.in/" TargetMode="External"/><Relationship Id="rId2" Type="http://schemas.openxmlformats.org/officeDocument/2006/relationships/image" Target="../media/image208.jpg"/><Relationship Id="rId1" Type="http://schemas.openxmlformats.org/officeDocument/2006/relationships/slideLayout" Target="../slideLayouts/slideLayout5.xml"/></Relationships>
</file>

<file path=ppt/slides/_rels/slide34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knowledgegate.in/" TargetMode="External"/><Relationship Id="rId2" Type="http://schemas.openxmlformats.org/officeDocument/2006/relationships/image" Target="../media/image209.jpg"/><Relationship Id="rId1" Type="http://schemas.openxmlformats.org/officeDocument/2006/relationships/slideLayout" Target="../slideLayouts/slideLayout5.xml"/></Relationships>
</file>

<file path=ppt/slides/_rels/slide34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knowledgegate.in/" TargetMode="External"/><Relationship Id="rId2" Type="http://schemas.openxmlformats.org/officeDocument/2006/relationships/image" Target="../media/image210.jpg"/><Relationship Id="rId1" Type="http://schemas.openxmlformats.org/officeDocument/2006/relationships/slideLayout" Target="../slideLayouts/slideLayout5.xml"/></Relationships>
</file>

<file path=ppt/slides/_rels/slide34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knowledgegate.in/" TargetMode="External"/><Relationship Id="rId2" Type="http://schemas.openxmlformats.org/officeDocument/2006/relationships/image" Target="../media/image211.jpg"/><Relationship Id="rId1" Type="http://schemas.openxmlformats.org/officeDocument/2006/relationships/slideLayout" Target="../slideLayouts/slideLayout5.xml"/></Relationships>
</file>

<file path=ppt/slides/_rels/slide34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knowledgegate.in/" TargetMode="Externa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knowledgegate.in/" TargetMode="External"/><Relationship Id="rId5" Type="http://schemas.openxmlformats.org/officeDocument/2006/relationships/image" Target="../media/image45.jpg"/><Relationship Id="rId4" Type="http://schemas.openxmlformats.org/officeDocument/2006/relationships/image" Target="../media/image44.jpg"/></Relationships>
</file>

<file path=ppt/slides/_rels/slide3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jpg"/><Relationship Id="rId2" Type="http://schemas.openxmlformats.org/officeDocument/2006/relationships/hyperlink" Target="http://www.knowledgegate.in/" TargetMode="External"/><Relationship Id="rId1" Type="http://schemas.openxmlformats.org/officeDocument/2006/relationships/slideLayout" Target="../slideLayouts/slideLayout2.xml"/></Relationships>
</file>

<file path=ppt/slides/_rels/slide35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knowledgegate.in/" TargetMode="External"/><Relationship Id="rId1" Type="http://schemas.openxmlformats.org/officeDocument/2006/relationships/slideLayout" Target="../slideLayouts/slideLayout2.xml"/></Relationships>
</file>

<file path=ppt/slides/_rels/slide35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knowledgegate.in/" TargetMode="External"/><Relationship Id="rId2" Type="http://schemas.openxmlformats.org/officeDocument/2006/relationships/image" Target="../media/image213.jpg"/><Relationship Id="rId1" Type="http://schemas.openxmlformats.org/officeDocument/2006/relationships/slideLayout" Target="../slideLayouts/slideLayout2.xml"/></Relationships>
</file>

<file path=ppt/slides/_rels/slide35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knowledgegate.in/" TargetMode="External"/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5.xml"/></Relationships>
</file>

<file path=ppt/slides/_rels/slide35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knowledgegate.in/" TargetMode="External"/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2.xml"/></Relationships>
</file>

<file path=ppt/slides/_rels/slide35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knowledgegate.in/" TargetMode="External"/><Relationship Id="rId1" Type="http://schemas.openxmlformats.org/officeDocument/2006/relationships/slideLayout" Target="../slideLayouts/slideLayout2.xml"/></Relationships>
</file>

<file path=ppt/slides/_rels/slide35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knowledgegate.in/" TargetMode="External"/><Relationship Id="rId1" Type="http://schemas.openxmlformats.org/officeDocument/2006/relationships/slideLayout" Target="../slideLayouts/slideLayout2.xml"/></Relationships>
</file>

<file path=ppt/slides/_rels/slide35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knowledgegate.in/" TargetMode="External"/><Relationship Id="rId1" Type="http://schemas.openxmlformats.org/officeDocument/2006/relationships/slideLayout" Target="../slideLayouts/slideLayout2.xml"/></Relationships>
</file>

<file path=ppt/slides/_rels/slide35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knowledgegate.in/" TargetMode="External"/><Relationship Id="rId1" Type="http://schemas.openxmlformats.org/officeDocument/2006/relationships/slideLayout" Target="../slideLayouts/slideLayout2.xml"/></Relationships>
</file>

<file path=ppt/slides/_rels/slide35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knowledgegate.in/" TargetMode="External"/><Relationship Id="rId2" Type="http://schemas.openxmlformats.org/officeDocument/2006/relationships/image" Target="../media/image216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www.knowledgegate.in/" TargetMode="External"/></Relationships>
</file>

<file path=ppt/slides/_rels/slide36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knowledgegate.in/" TargetMode="External"/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2.xml"/></Relationships>
</file>

<file path=ppt/slides/_rels/slide36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knowledgegate.in/" TargetMode="External"/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5.xml"/></Relationships>
</file>

<file path=ppt/slides/_rels/slide3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knowledgegate.in/" TargetMode="External"/><Relationship Id="rId4" Type="http://schemas.openxmlformats.org/officeDocument/2006/relationships/image" Target="../media/image220.jpg"/></Relationships>
</file>

<file path=ppt/slides/_rels/slide36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knowledgegate.in/" TargetMode="External"/><Relationship Id="rId2" Type="http://schemas.openxmlformats.org/officeDocument/2006/relationships/image" Target="../media/image221.jpg"/><Relationship Id="rId1" Type="http://schemas.openxmlformats.org/officeDocument/2006/relationships/slideLayout" Target="../slideLayouts/slideLayout2.xml"/></Relationships>
</file>

<file path=ppt/slides/_rels/slide36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knowledgegate.in/" TargetMode="External"/><Relationship Id="rId2" Type="http://schemas.openxmlformats.org/officeDocument/2006/relationships/image" Target="../media/image222.jpg"/><Relationship Id="rId1" Type="http://schemas.openxmlformats.org/officeDocument/2006/relationships/slideLayout" Target="../slideLayouts/slideLayout5.xml"/></Relationships>
</file>

<file path=ppt/slides/_rels/slide36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knowledgegate.in/" TargetMode="External"/><Relationship Id="rId2" Type="http://schemas.openxmlformats.org/officeDocument/2006/relationships/image" Target="../media/image223.jpg"/><Relationship Id="rId1" Type="http://schemas.openxmlformats.org/officeDocument/2006/relationships/slideLayout" Target="../slideLayouts/slideLayout5.xml"/></Relationships>
</file>

<file path=ppt/slides/_rels/slide3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jpg"/><Relationship Id="rId2" Type="http://schemas.openxmlformats.org/officeDocument/2006/relationships/image" Target="../media/image224.jpg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www.knowledgegate.in/" TargetMode="External"/><Relationship Id="rId5" Type="http://schemas.openxmlformats.org/officeDocument/2006/relationships/image" Target="../media/image227.png"/><Relationship Id="rId4" Type="http://schemas.openxmlformats.org/officeDocument/2006/relationships/image" Target="../media/image226.png"/></Relationships>
</file>

<file path=ppt/slides/_rels/slide36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knowledgegate.in/" TargetMode="External"/><Relationship Id="rId1" Type="http://schemas.openxmlformats.org/officeDocument/2006/relationships/slideLayout" Target="../slideLayouts/slideLayout5.xml"/></Relationships>
</file>

<file path=ppt/slides/_rels/slide36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knowledgegate.in/" TargetMode="External"/><Relationship Id="rId1" Type="http://schemas.openxmlformats.org/officeDocument/2006/relationships/slideLayout" Target="../slideLayouts/slideLayout5.xml"/></Relationships>
</file>

<file path=ppt/slides/_rels/slide36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knowledgegate.in/" TargetMode="External"/><Relationship Id="rId2" Type="http://schemas.openxmlformats.org/officeDocument/2006/relationships/image" Target="../media/image228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knowledgegate.in/" TargetMode="External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4.xml"/></Relationships>
</file>

<file path=ppt/slides/_rels/slide37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knowledgegate.in/" TargetMode="External"/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2.xml"/></Relationships>
</file>

<file path=ppt/slides/_rels/slide37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knowledgegate.in/" TargetMode="External"/><Relationship Id="rId1" Type="http://schemas.openxmlformats.org/officeDocument/2006/relationships/slideLayout" Target="../slideLayouts/slideLayout5.xml"/></Relationships>
</file>

<file path=ppt/slides/_rels/slide37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knowledgegate.in/" TargetMode="External"/><Relationship Id="rId1" Type="http://schemas.openxmlformats.org/officeDocument/2006/relationships/slideLayout" Target="../slideLayouts/slideLayout2.xml"/></Relationships>
</file>

<file path=ppt/slides/_rels/slide37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knowledgegate.in/" TargetMode="External"/><Relationship Id="rId1" Type="http://schemas.openxmlformats.org/officeDocument/2006/relationships/slideLayout" Target="../slideLayouts/slideLayout2.xml"/></Relationships>
</file>

<file path=ppt/slides/_rels/slide37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knowledgegate.in/" TargetMode="External"/><Relationship Id="rId1" Type="http://schemas.openxmlformats.org/officeDocument/2006/relationships/slideLayout" Target="../slideLayouts/slideLayout5.xml"/></Relationships>
</file>

<file path=ppt/slides/_rels/slide37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knowledgegate.in/" TargetMode="External"/><Relationship Id="rId1" Type="http://schemas.openxmlformats.org/officeDocument/2006/relationships/slideLayout" Target="../slideLayouts/slideLayout2.xml"/></Relationships>
</file>

<file path=ppt/slides/_rels/slide3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jp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5.xml"/><Relationship Id="rId4" Type="http://schemas.openxmlformats.org/officeDocument/2006/relationships/hyperlink" Target="http://www.knowledgegate.in/" TargetMode="External"/></Relationships>
</file>

<file path=ppt/slides/_rels/slide37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knowledgegate.in/" TargetMode="External"/><Relationship Id="rId2" Type="http://schemas.openxmlformats.org/officeDocument/2006/relationships/image" Target="../media/image232.jpg"/><Relationship Id="rId1" Type="http://schemas.openxmlformats.org/officeDocument/2006/relationships/slideLayout" Target="../slideLayouts/slideLayout5.xml"/></Relationships>
</file>

<file path=ppt/slides/_rels/slide3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2.jpg"/><Relationship Id="rId2" Type="http://schemas.openxmlformats.org/officeDocument/2006/relationships/hyperlink" Target="http://www.knowledgegate.in/" TargetMode="External"/><Relationship Id="rId1" Type="http://schemas.openxmlformats.org/officeDocument/2006/relationships/slideLayout" Target="../slideLayouts/slideLayout5.xml"/></Relationships>
</file>

<file path=ppt/slides/_rels/slide37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knowledgegate.in/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knowledgegate.in/" TargetMode="Externa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38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knowledgegate.in/" TargetMode="External"/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5.xml"/></Relationships>
</file>

<file path=ppt/slides/_rels/slide3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3.png"/><Relationship Id="rId2" Type="http://schemas.openxmlformats.org/officeDocument/2006/relationships/hyperlink" Target="http://www.unacademy.com/" TargetMode="External"/><Relationship Id="rId1" Type="http://schemas.openxmlformats.org/officeDocument/2006/relationships/slideLayout" Target="../slideLayouts/slideLayout5.xml"/><Relationship Id="rId4" Type="http://schemas.openxmlformats.org/officeDocument/2006/relationships/hyperlink" Target="http://www.knowledgegate.in/" TargetMode="External"/></Relationships>
</file>

<file path=ppt/slides/_rels/slide3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4.jpg"/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knowledgegate.in/" TargetMode="External"/></Relationships>
</file>

<file path=ppt/slides/_rels/slide38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knowledgegate.in/" TargetMode="External"/><Relationship Id="rId2" Type="http://schemas.openxmlformats.org/officeDocument/2006/relationships/image" Target="../media/image235.jpg"/><Relationship Id="rId1" Type="http://schemas.openxmlformats.org/officeDocument/2006/relationships/slideLayout" Target="../slideLayouts/slideLayout5.xml"/></Relationships>
</file>

<file path=ppt/slides/_rels/slide38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knowledgegate.in/" TargetMode="External"/><Relationship Id="rId2" Type="http://schemas.openxmlformats.org/officeDocument/2006/relationships/image" Target="../media/image236.jpg"/><Relationship Id="rId1" Type="http://schemas.openxmlformats.org/officeDocument/2006/relationships/slideLayout" Target="../slideLayouts/slideLayout2.xml"/></Relationships>
</file>

<file path=ppt/slides/_rels/slide38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knowledgegate.in/" TargetMode="External"/><Relationship Id="rId2" Type="http://schemas.openxmlformats.org/officeDocument/2006/relationships/image" Target="../media/image237.jpg"/><Relationship Id="rId1" Type="http://schemas.openxmlformats.org/officeDocument/2006/relationships/slideLayout" Target="../slideLayouts/slideLayout5.xml"/></Relationships>
</file>

<file path=ppt/slides/_rels/slide38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knowledgegate.in/" TargetMode="External"/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2.xml"/></Relationships>
</file>

<file path=ppt/slides/_rels/slide38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knowledgegate.in/" TargetMode="External"/><Relationship Id="rId2" Type="http://schemas.openxmlformats.org/officeDocument/2006/relationships/image" Target="../media/image239.jpg"/><Relationship Id="rId1" Type="http://schemas.openxmlformats.org/officeDocument/2006/relationships/slideLayout" Target="../slideLayouts/slideLayout5.xml"/></Relationships>
</file>

<file path=ppt/slides/_rels/slide38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knowledgegate.in/" TargetMode="External"/><Relationship Id="rId2" Type="http://schemas.openxmlformats.org/officeDocument/2006/relationships/image" Target="../media/image240.jpg"/><Relationship Id="rId1" Type="http://schemas.openxmlformats.org/officeDocument/2006/relationships/slideLayout" Target="../slideLayouts/slideLayout2.xml"/></Relationships>
</file>

<file path=ppt/slides/_rels/slide38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knowledgegate.in/" TargetMode="External"/><Relationship Id="rId2" Type="http://schemas.openxmlformats.org/officeDocument/2006/relationships/image" Target="../media/image241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knowledgegate.in/" TargetMode="External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/Relationships>
</file>

<file path=ppt/slides/_rels/slide39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knowledgegate.in/" TargetMode="External"/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2.xml"/></Relationships>
</file>

<file path=ppt/slides/_rels/slide3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3.png"/><Relationship Id="rId2" Type="http://schemas.openxmlformats.org/officeDocument/2006/relationships/hyperlink" Target="http://www.knowledgegate.in/" TargetMode="External"/><Relationship Id="rId1" Type="http://schemas.openxmlformats.org/officeDocument/2006/relationships/slideLayout" Target="../slideLayouts/slideLayout2.xml"/></Relationships>
</file>

<file path=ppt/slides/_rels/slide3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5.jpg"/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5.xml"/><Relationship Id="rId4" Type="http://schemas.openxmlformats.org/officeDocument/2006/relationships/hyperlink" Target="http://www.knowledgegate.in/" TargetMode="External"/></Relationships>
</file>

<file path=ppt/slides/_rels/slide3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7.jpg"/><Relationship Id="rId2" Type="http://schemas.openxmlformats.org/officeDocument/2006/relationships/image" Target="../media/image246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knowledgegate.in/" TargetMode="External"/></Relationships>
</file>

<file path=ppt/slides/_rels/slide39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knowledgegate.in/" TargetMode="External"/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2.xml"/></Relationships>
</file>

<file path=ppt/slides/_rels/slide39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knowledgegate.in/" TargetMode="External"/><Relationship Id="rId2" Type="http://schemas.openxmlformats.org/officeDocument/2006/relationships/image" Target="../media/image249.jpg"/><Relationship Id="rId1" Type="http://schemas.openxmlformats.org/officeDocument/2006/relationships/slideLayout" Target="../slideLayouts/slideLayout2.xml"/></Relationships>
</file>

<file path=ppt/slides/_rels/slide39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knowledgegate.in/" TargetMode="External"/><Relationship Id="rId2" Type="http://schemas.openxmlformats.org/officeDocument/2006/relationships/image" Target="../media/image250.jpg"/><Relationship Id="rId1" Type="http://schemas.openxmlformats.org/officeDocument/2006/relationships/slideLayout" Target="../slideLayouts/slideLayout2.xml"/></Relationships>
</file>

<file path=ppt/slides/_rels/slide39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knowledgegate.in/" TargetMode="External"/><Relationship Id="rId2" Type="http://schemas.openxmlformats.org/officeDocument/2006/relationships/image" Target="../media/image25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Relationship Id="rId5" Type="http://schemas.openxmlformats.org/officeDocument/2006/relationships/hyperlink" Target="http://www.knowledgegate.in/" TargetMode="External"/><Relationship Id="rId4" Type="http://schemas.openxmlformats.org/officeDocument/2006/relationships/image" Target="../media/image5.jp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knowledgegate.in/" TargetMode="Externa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knowledgegate.in/" TargetMode="External"/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hyperlink" Target="http://www.knowledgegate.in/" TargetMode="Externa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knowledgegate.in/" TargetMode="External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knowledgegate.in/" TargetMode="External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knowledgegate.in/" TargetMode="External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knowledgegate.in/" TargetMode="External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knowledgegate.in/" TargetMode="External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knowledgegate.in/" TargetMode="External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knowledgegate.in/" TargetMode="External"/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knowledgegate.in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knowledgegate.in/" TargetMode="External"/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knowledgegate.in/" TargetMode="External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knowledgegate.in/" TargetMode="Externa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knowledgegate.in/" TargetMode="External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knowledgegate.in/" TargetMode="External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knowledgegate.in/" TargetMode="External"/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knowledgegate.in/" TargetMode="Externa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knowledgegate.in/" TargetMode="External"/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knowledgegate.in/" TargetMode="External"/><Relationship Id="rId4" Type="http://schemas.openxmlformats.org/officeDocument/2006/relationships/image" Target="../media/image64.jp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5.xml"/><Relationship Id="rId5" Type="http://schemas.openxmlformats.org/officeDocument/2006/relationships/hyperlink" Target="http://www.knowledgegate.in/" TargetMode="External"/><Relationship Id="rId4" Type="http://schemas.openxmlformats.org/officeDocument/2006/relationships/image" Target="../media/image66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knowledgegate.in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5.xml"/><Relationship Id="rId4" Type="http://schemas.openxmlformats.org/officeDocument/2006/relationships/hyperlink" Target="http://www.knowledgegate.in/" TargetMode="Externa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knowledgegate.in/" TargetMode="External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knowledgegate.in/" TargetMode="External"/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knowledgegate.in/" TargetMode="Externa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knowledgegate.in/" TargetMode="External"/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knowledgegate.in/" TargetMode="External"/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knowledgegate.in/" TargetMode="External"/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knowledgegate.in/" TargetMode="Externa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g"/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5.xml"/><Relationship Id="rId4" Type="http://schemas.openxmlformats.org/officeDocument/2006/relationships/hyperlink" Target="http://www.knowledgegate.in/" TargetMode="Externa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knowledgegate.in/" TargetMode="External"/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knowledgegate.in/" TargetMode="External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knowledgegate.in/" TargetMode="External"/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knowledgegate.in/" TargetMode="External"/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knowledgegate.in/" TargetMode="External"/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hyperlink" Target="http://www.knowledgegate.in/" TargetMode="Externa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knowledgegate.in/" TargetMode="External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5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knowledgegate.in/" TargetMode="External"/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5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knowledgegate.in/" TargetMode="External"/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knowledgegate.in/" TargetMode="External"/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5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knowledgegate.in/" TargetMode="External"/><Relationship Id="rId1" Type="http://schemas.openxmlformats.org/officeDocument/2006/relationships/slideLayout" Target="../slideLayouts/slideLayout5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knowledgegate.in/" TargetMode="External"/><Relationship Id="rId2" Type="http://schemas.openxmlformats.org/officeDocument/2006/relationships/image" Target="../media/image80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knowledgegate.in/" TargetMode="Externa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knowledgegate.in/" TargetMode="External"/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5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knowledgegate.in/" TargetMode="External"/><Relationship Id="rId2" Type="http://schemas.openxmlformats.org/officeDocument/2006/relationships/image" Target="../media/image81.jpg"/><Relationship Id="rId1" Type="http://schemas.openxmlformats.org/officeDocument/2006/relationships/slideLayout" Target="../slideLayouts/slideLayout5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knowledgegate.in/" TargetMode="External"/><Relationship Id="rId2" Type="http://schemas.openxmlformats.org/officeDocument/2006/relationships/image" Target="../media/image82.jpg"/><Relationship Id="rId1" Type="http://schemas.openxmlformats.org/officeDocument/2006/relationships/slideLayout" Target="../slideLayouts/slideLayout5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knowledgegate.in/" TargetMode="External"/><Relationship Id="rId2" Type="http://schemas.openxmlformats.org/officeDocument/2006/relationships/image" Target="../media/image83.jp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knowledgegate.in/" TargetMode="External"/><Relationship Id="rId1" Type="http://schemas.openxmlformats.org/officeDocument/2006/relationships/slideLayout" Target="../slideLayouts/slideLayout5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knowledgegate.in/" TargetMode="External"/><Relationship Id="rId2" Type="http://schemas.openxmlformats.org/officeDocument/2006/relationships/image" Target="../media/image84.jp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knowledgegate.in/" TargetMode="External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5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knowledgegate.in/" TargetMode="External"/><Relationship Id="rId2" Type="http://schemas.openxmlformats.org/officeDocument/2006/relationships/image" Target="../media/image86.jpg"/><Relationship Id="rId1" Type="http://schemas.openxmlformats.org/officeDocument/2006/relationships/slideLayout" Target="../slideLayouts/slideLayout5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knowledgegate.in/" TargetMode="External"/><Relationship Id="rId1" Type="http://schemas.openxmlformats.org/officeDocument/2006/relationships/slideLayout" Target="../slideLayouts/slideLayout5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knowledgegate.in/" TargetMode="External"/><Relationship Id="rId2" Type="http://schemas.openxmlformats.org/officeDocument/2006/relationships/image" Target="../media/image87.jp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hyperlink" Target="http://www.knowledgegate.in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knowledgegate.in/" TargetMode="External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5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knowledgegate.in/" TargetMode="External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4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knowledgegate.in/" TargetMode="External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knowledgegate.in/" TargetMode="External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5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knowledgegate.in/" TargetMode="External"/><Relationship Id="rId1" Type="http://schemas.openxmlformats.org/officeDocument/2006/relationships/slideLayout" Target="../slideLayouts/slideLayout5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knowledgegate.in/" TargetMode="External"/><Relationship Id="rId2" Type="http://schemas.openxmlformats.org/officeDocument/2006/relationships/image" Target="../media/image91.jp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knowledgegate.in/" TargetMode="External"/><Relationship Id="rId2" Type="http://schemas.openxmlformats.org/officeDocument/2006/relationships/image" Target="../media/image92.jpg"/><Relationship Id="rId1" Type="http://schemas.openxmlformats.org/officeDocument/2006/relationships/slideLayout" Target="../slideLayouts/slideLayout5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knowledgegate.in/" TargetMode="External"/><Relationship Id="rId2" Type="http://schemas.openxmlformats.org/officeDocument/2006/relationships/image" Target="../media/image93.jp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knowledgegate.in/" TargetMode="External"/><Relationship Id="rId1" Type="http://schemas.openxmlformats.org/officeDocument/2006/relationships/slideLayout" Target="../slideLayouts/slideLayout5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knowledgegate.in/" TargetMode="External"/><Relationship Id="rId2" Type="http://schemas.openxmlformats.org/officeDocument/2006/relationships/image" Target="../media/image94.jp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12616" y="6088786"/>
            <a:ext cx="535178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u="heavy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www.knowledgegate.in</a:t>
            </a:r>
            <a:endParaRPr sz="44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06695" y="3759"/>
            <a:ext cx="157797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u="heavy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Syllabus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8739" y="566674"/>
            <a:ext cx="12016105" cy="53213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9085" marR="5080" indent="-287020">
              <a:lnSpc>
                <a:spcPct val="101600"/>
              </a:lnSpc>
              <a:spcBef>
                <a:spcPts val="95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900" b="1" u="heavy" spc="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UNIT-1 </a:t>
            </a:r>
            <a:r>
              <a:rPr sz="1900" b="1" u="heavy" spc="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: Introduction Concepts</a:t>
            </a:r>
            <a:r>
              <a:rPr sz="1900" b="1" spc="5" dirty="0">
                <a:solidFill>
                  <a:srgbClr val="FFFFFF"/>
                </a:solidFill>
                <a:latin typeface="Calibri"/>
                <a:cs typeface="Calibri"/>
              </a:rPr>
              <a:t>: </a:t>
            </a:r>
            <a:r>
              <a:rPr sz="1900" spc="10" dirty="0">
                <a:solidFill>
                  <a:srgbClr val="FFFFFF"/>
                </a:solidFill>
                <a:latin typeface="Calibri"/>
                <a:cs typeface="Calibri"/>
              </a:rPr>
              <a:t>Goals </a:t>
            </a:r>
            <a:r>
              <a:rPr sz="1900" spc="15" dirty="0">
                <a:solidFill>
                  <a:srgbClr val="FFFFFF"/>
                </a:solidFill>
                <a:latin typeface="Calibri"/>
                <a:cs typeface="Calibri"/>
              </a:rPr>
              <a:t>and </a:t>
            </a:r>
            <a:r>
              <a:rPr sz="1900" spc="5" dirty="0">
                <a:solidFill>
                  <a:srgbClr val="FFFFFF"/>
                </a:solidFill>
                <a:latin typeface="Calibri"/>
                <a:cs typeface="Calibri"/>
              </a:rPr>
              <a:t>Applications </a:t>
            </a:r>
            <a:r>
              <a:rPr sz="1900" spc="10" dirty="0">
                <a:solidFill>
                  <a:srgbClr val="FFFFFF"/>
                </a:solidFill>
                <a:latin typeface="Calibri"/>
                <a:cs typeface="Calibri"/>
              </a:rPr>
              <a:t>of </a:t>
            </a:r>
            <a:r>
              <a:rPr sz="1900" spc="5" dirty="0">
                <a:solidFill>
                  <a:srgbClr val="FFFFFF"/>
                </a:solidFill>
                <a:latin typeface="Calibri"/>
                <a:cs typeface="Calibri"/>
              </a:rPr>
              <a:t>Networks, </a:t>
            </a:r>
            <a:r>
              <a:rPr sz="1900" spc="10" dirty="0">
                <a:solidFill>
                  <a:srgbClr val="FFFFFF"/>
                </a:solidFill>
                <a:latin typeface="Calibri"/>
                <a:cs typeface="Calibri"/>
              </a:rPr>
              <a:t>Network </a:t>
            </a:r>
            <a:r>
              <a:rPr sz="1900" spc="5" dirty="0">
                <a:solidFill>
                  <a:srgbClr val="FFFFFF"/>
                </a:solidFill>
                <a:latin typeface="Calibri"/>
                <a:cs typeface="Calibri"/>
              </a:rPr>
              <a:t>structure </a:t>
            </a:r>
            <a:r>
              <a:rPr sz="1900" spc="15" dirty="0">
                <a:solidFill>
                  <a:srgbClr val="FFFFFF"/>
                </a:solidFill>
                <a:latin typeface="Calibri"/>
                <a:cs typeface="Calibri"/>
              </a:rPr>
              <a:t>and </a:t>
            </a:r>
            <a:r>
              <a:rPr sz="1900" spc="5" dirty="0">
                <a:solidFill>
                  <a:srgbClr val="FFFFFF"/>
                </a:solidFill>
                <a:latin typeface="Calibri"/>
                <a:cs typeface="Calibri"/>
              </a:rPr>
              <a:t>architecture, </a:t>
            </a:r>
            <a:r>
              <a:rPr sz="1900" spc="10" dirty="0">
                <a:solidFill>
                  <a:srgbClr val="FFFFFF"/>
                </a:solidFill>
                <a:latin typeface="Calibri"/>
                <a:cs typeface="Calibri"/>
              </a:rPr>
              <a:t>The OSI </a:t>
            </a:r>
            <a:r>
              <a:rPr sz="19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FFFFFF"/>
                </a:solidFill>
                <a:latin typeface="Calibri"/>
                <a:cs typeface="Calibri"/>
              </a:rPr>
              <a:t>reference </a:t>
            </a:r>
            <a:r>
              <a:rPr sz="1900" spc="15" dirty="0">
                <a:solidFill>
                  <a:srgbClr val="FFFFFF"/>
                </a:solidFill>
                <a:latin typeface="Calibri"/>
                <a:cs typeface="Calibri"/>
              </a:rPr>
              <a:t>model, </a:t>
            </a:r>
            <a:r>
              <a:rPr sz="1900" spc="10" dirty="0">
                <a:solidFill>
                  <a:srgbClr val="FFFFFF"/>
                </a:solidFill>
                <a:latin typeface="Calibri"/>
                <a:cs typeface="Calibri"/>
              </a:rPr>
              <a:t>services, Network </a:t>
            </a:r>
            <a:r>
              <a:rPr sz="1900" spc="-10" dirty="0">
                <a:solidFill>
                  <a:srgbClr val="FFFFFF"/>
                </a:solidFill>
                <a:latin typeface="Calibri"/>
                <a:cs typeface="Calibri"/>
              </a:rPr>
              <a:t>Topology </a:t>
            </a:r>
            <a:r>
              <a:rPr sz="1900" spc="10" dirty="0">
                <a:solidFill>
                  <a:srgbClr val="FFFFFF"/>
                </a:solidFill>
                <a:latin typeface="Calibri"/>
                <a:cs typeface="Calibri"/>
              </a:rPr>
              <a:t>Design </a:t>
            </a:r>
            <a:r>
              <a:rPr sz="1900" spc="5" dirty="0">
                <a:solidFill>
                  <a:srgbClr val="FFFFFF"/>
                </a:solidFill>
                <a:latin typeface="Calibri"/>
                <a:cs typeface="Calibri"/>
              </a:rPr>
              <a:t>- </a:t>
            </a:r>
            <a:r>
              <a:rPr sz="1900" dirty="0">
                <a:solidFill>
                  <a:srgbClr val="FFFFFF"/>
                </a:solidFill>
                <a:latin typeface="Calibri"/>
                <a:cs typeface="Calibri"/>
              </a:rPr>
              <a:t>Delay </a:t>
            </a:r>
            <a:r>
              <a:rPr sz="1900" spc="5" dirty="0">
                <a:solidFill>
                  <a:srgbClr val="FFFFFF"/>
                </a:solidFill>
                <a:latin typeface="Calibri"/>
                <a:cs typeface="Calibri"/>
              </a:rPr>
              <a:t>Analysis, </a:t>
            </a:r>
            <a:r>
              <a:rPr sz="1900" spc="15" dirty="0">
                <a:solidFill>
                  <a:srgbClr val="FFFFFF"/>
                </a:solidFill>
                <a:latin typeface="Calibri"/>
                <a:cs typeface="Calibri"/>
              </a:rPr>
              <a:t>Back Bone </a:t>
            </a:r>
            <a:r>
              <a:rPr sz="1900" spc="5" dirty="0">
                <a:solidFill>
                  <a:srgbClr val="FFFFFF"/>
                </a:solidFill>
                <a:latin typeface="Calibri"/>
                <a:cs typeface="Calibri"/>
              </a:rPr>
              <a:t>Design, Local </a:t>
            </a:r>
            <a:r>
              <a:rPr sz="1900" spc="10" dirty="0">
                <a:solidFill>
                  <a:srgbClr val="FFFFFF"/>
                </a:solidFill>
                <a:latin typeface="Calibri"/>
                <a:cs typeface="Calibri"/>
              </a:rPr>
              <a:t>Access Network </a:t>
            </a:r>
            <a:r>
              <a:rPr sz="1900" spc="5" dirty="0">
                <a:solidFill>
                  <a:srgbClr val="FFFFFF"/>
                </a:solidFill>
                <a:latin typeface="Calibri"/>
                <a:cs typeface="Calibri"/>
              </a:rPr>
              <a:t>Design, </a:t>
            </a:r>
            <a:r>
              <a:rPr sz="1900" spc="-4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FFFFFF"/>
                </a:solidFill>
                <a:latin typeface="Calibri"/>
                <a:cs typeface="Calibri"/>
              </a:rPr>
              <a:t>Physical</a:t>
            </a:r>
            <a:r>
              <a:rPr sz="19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FFFFFF"/>
                </a:solidFill>
                <a:latin typeface="Calibri"/>
                <a:cs typeface="Calibri"/>
              </a:rPr>
              <a:t>Layer</a:t>
            </a:r>
            <a:r>
              <a:rPr sz="19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Calibri"/>
                <a:cs typeface="Calibri"/>
              </a:rPr>
              <a:t>Transmission</a:t>
            </a:r>
            <a:r>
              <a:rPr sz="19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spc="15" dirty="0">
                <a:solidFill>
                  <a:srgbClr val="FFFFFF"/>
                </a:solidFill>
                <a:latin typeface="Calibri"/>
                <a:cs typeface="Calibri"/>
              </a:rPr>
              <a:t>Media,</a:t>
            </a:r>
            <a:r>
              <a:rPr sz="19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spc="10" dirty="0">
                <a:solidFill>
                  <a:srgbClr val="FFFFFF"/>
                </a:solidFill>
                <a:latin typeface="Calibri"/>
                <a:cs typeface="Calibri"/>
              </a:rPr>
              <a:t>Switching</a:t>
            </a:r>
            <a:r>
              <a:rPr sz="19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spc="10" dirty="0">
                <a:solidFill>
                  <a:srgbClr val="FFFFFF"/>
                </a:solidFill>
                <a:latin typeface="Calibri"/>
                <a:cs typeface="Calibri"/>
              </a:rPr>
              <a:t>methods,</a:t>
            </a:r>
            <a:r>
              <a:rPr sz="19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spc="10" dirty="0">
                <a:solidFill>
                  <a:srgbClr val="FFFFFF"/>
                </a:solidFill>
                <a:latin typeface="Calibri"/>
                <a:cs typeface="Calibri"/>
              </a:rPr>
              <a:t>ISDN,</a:t>
            </a:r>
            <a:r>
              <a:rPr sz="19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spc="-10" dirty="0">
                <a:solidFill>
                  <a:srgbClr val="FFFFFF"/>
                </a:solidFill>
                <a:latin typeface="Calibri"/>
                <a:cs typeface="Calibri"/>
              </a:rPr>
              <a:t>Terminal</a:t>
            </a:r>
            <a:r>
              <a:rPr sz="19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spc="10" dirty="0">
                <a:solidFill>
                  <a:srgbClr val="FFFFFF"/>
                </a:solidFill>
                <a:latin typeface="Calibri"/>
                <a:cs typeface="Calibri"/>
              </a:rPr>
              <a:t>Handling.</a:t>
            </a:r>
            <a:endParaRPr sz="19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Clr>
                <a:srgbClr val="FFFFFF"/>
              </a:buClr>
              <a:buFont typeface="Arial MT"/>
              <a:buChar char="•"/>
            </a:pPr>
            <a:endParaRPr sz="1850" dirty="0">
              <a:latin typeface="Calibri"/>
              <a:cs typeface="Calibri"/>
            </a:endParaRPr>
          </a:p>
          <a:p>
            <a:pPr marL="299085" marR="41910" indent="-287020">
              <a:lnSpc>
                <a:spcPct val="101600"/>
              </a:lnSpc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900" b="1" u="heavy" spc="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UNIT-2 </a:t>
            </a:r>
            <a:r>
              <a:rPr sz="1900" b="1" u="heavy" spc="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: </a:t>
            </a:r>
            <a:r>
              <a:rPr sz="1900" b="1" u="heavy" spc="1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Medium </a:t>
            </a:r>
            <a:r>
              <a:rPr sz="1900" b="1" u="heavy" spc="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Access sub </a:t>
            </a:r>
            <a:r>
              <a:rPr sz="1900" b="1" u="heavy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layer</a:t>
            </a:r>
            <a:r>
              <a:rPr sz="1900" b="1" dirty="0">
                <a:solidFill>
                  <a:srgbClr val="FFFFFF"/>
                </a:solidFill>
                <a:latin typeface="Calibri"/>
                <a:cs typeface="Calibri"/>
              </a:rPr>
              <a:t>: </a:t>
            </a:r>
            <a:r>
              <a:rPr sz="1900" spc="15" dirty="0">
                <a:solidFill>
                  <a:srgbClr val="FFFFFF"/>
                </a:solidFill>
                <a:latin typeface="Calibri"/>
                <a:cs typeface="Calibri"/>
              </a:rPr>
              <a:t>Medium </a:t>
            </a:r>
            <a:r>
              <a:rPr sz="1900" spc="10" dirty="0">
                <a:solidFill>
                  <a:srgbClr val="FFFFFF"/>
                </a:solidFill>
                <a:latin typeface="Calibri"/>
                <a:cs typeface="Calibri"/>
              </a:rPr>
              <a:t>Access sub </a:t>
            </a:r>
            <a:r>
              <a:rPr sz="1900" dirty="0">
                <a:solidFill>
                  <a:srgbClr val="FFFFFF"/>
                </a:solidFill>
                <a:latin typeface="Calibri"/>
                <a:cs typeface="Calibri"/>
              </a:rPr>
              <a:t>layer </a:t>
            </a:r>
            <a:r>
              <a:rPr sz="1900" spc="10" dirty="0">
                <a:solidFill>
                  <a:srgbClr val="FFFFFF"/>
                </a:solidFill>
                <a:latin typeface="Calibri"/>
                <a:cs typeface="Calibri"/>
              </a:rPr>
              <a:t>- Channel </a:t>
            </a:r>
            <a:r>
              <a:rPr sz="1900" spc="5" dirty="0">
                <a:solidFill>
                  <a:srgbClr val="FFFFFF"/>
                </a:solidFill>
                <a:latin typeface="Calibri"/>
                <a:cs typeface="Calibri"/>
              </a:rPr>
              <a:t>Allocations, LANprotocols </a:t>
            </a:r>
            <a:r>
              <a:rPr sz="1900" spc="10" dirty="0">
                <a:solidFill>
                  <a:srgbClr val="FFFFFF"/>
                </a:solidFill>
                <a:latin typeface="Calibri"/>
                <a:cs typeface="Calibri"/>
              </a:rPr>
              <a:t>- </a:t>
            </a:r>
            <a:r>
              <a:rPr sz="1900" spc="5" dirty="0">
                <a:solidFill>
                  <a:srgbClr val="FFFFFF"/>
                </a:solidFill>
                <a:latin typeface="Calibri"/>
                <a:cs typeface="Calibri"/>
              </a:rPr>
              <a:t>ALOHA </a:t>
            </a:r>
            <a:r>
              <a:rPr sz="1900" dirty="0">
                <a:solidFill>
                  <a:srgbClr val="FFFFFF"/>
                </a:solidFill>
                <a:latin typeface="Calibri"/>
                <a:cs typeface="Calibri"/>
              </a:rPr>
              <a:t>protocols </a:t>
            </a:r>
            <a:r>
              <a:rPr sz="1900" spc="10" dirty="0">
                <a:solidFill>
                  <a:srgbClr val="FFFFFF"/>
                </a:solidFill>
                <a:latin typeface="Calibri"/>
                <a:cs typeface="Calibri"/>
              </a:rPr>
              <a:t>- </a:t>
            </a:r>
            <a:r>
              <a:rPr sz="1900" spc="-4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spc="10" dirty="0">
                <a:solidFill>
                  <a:srgbClr val="FFFFFF"/>
                </a:solidFill>
                <a:latin typeface="Calibri"/>
                <a:cs typeface="Calibri"/>
              </a:rPr>
              <a:t>Overview of IEEE </a:t>
            </a:r>
            <a:r>
              <a:rPr sz="1900" spc="5" dirty="0">
                <a:solidFill>
                  <a:srgbClr val="FFFFFF"/>
                </a:solidFill>
                <a:latin typeface="Calibri"/>
                <a:cs typeface="Calibri"/>
              </a:rPr>
              <a:t>standards - </a:t>
            </a:r>
            <a:r>
              <a:rPr sz="1900" spc="10" dirty="0">
                <a:solidFill>
                  <a:srgbClr val="FFFFFF"/>
                </a:solidFill>
                <a:latin typeface="Calibri"/>
                <a:cs typeface="Calibri"/>
              </a:rPr>
              <a:t>FDDI. </a:t>
            </a:r>
            <a:r>
              <a:rPr sz="1900" dirty="0">
                <a:solidFill>
                  <a:srgbClr val="FFFFFF"/>
                </a:solidFill>
                <a:latin typeface="Calibri"/>
                <a:cs typeface="Calibri"/>
              </a:rPr>
              <a:t>Data </a:t>
            </a:r>
            <a:r>
              <a:rPr sz="1900" spc="10" dirty="0">
                <a:solidFill>
                  <a:srgbClr val="FFFFFF"/>
                </a:solidFill>
                <a:latin typeface="Calibri"/>
                <a:cs typeface="Calibri"/>
              </a:rPr>
              <a:t>Link </a:t>
            </a:r>
            <a:r>
              <a:rPr sz="1900" dirty="0">
                <a:solidFill>
                  <a:srgbClr val="FFFFFF"/>
                </a:solidFill>
                <a:latin typeface="Calibri"/>
                <a:cs typeface="Calibri"/>
              </a:rPr>
              <a:t>Layer </a:t>
            </a:r>
            <a:r>
              <a:rPr sz="1900" spc="5" dirty="0">
                <a:solidFill>
                  <a:srgbClr val="FFFFFF"/>
                </a:solidFill>
                <a:latin typeface="Calibri"/>
                <a:cs typeface="Calibri"/>
              </a:rPr>
              <a:t>- </a:t>
            </a:r>
            <a:r>
              <a:rPr sz="1900" spc="10" dirty="0">
                <a:solidFill>
                  <a:srgbClr val="FFFFFF"/>
                </a:solidFill>
                <a:latin typeface="Calibri"/>
                <a:cs typeface="Calibri"/>
              </a:rPr>
              <a:t>Elementary </a:t>
            </a:r>
            <a:r>
              <a:rPr sz="1900" dirty="0">
                <a:solidFill>
                  <a:srgbClr val="FFFFFF"/>
                </a:solidFill>
                <a:latin typeface="Calibri"/>
                <a:cs typeface="Calibri"/>
              </a:rPr>
              <a:t>Data </a:t>
            </a:r>
            <a:r>
              <a:rPr sz="1900" spc="10" dirty="0">
                <a:solidFill>
                  <a:srgbClr val="FFFFFF"/>
                </a:solidFill>
                <a:latin typeface="Calibri"/>
                <a:cs typeface="Calibri"/>
              </a:rPr>
              <a:t>Link </a:t>
            </a:r>
            <a:r>
              <a:rPr sz="1900" dirty="0">
                <a:solidFill>
                  <a:srgbClr val="FFFFFF"/>
                </a:solidFill>
                <a:latin typeface="Calibri"/>
                <a:cs typeface="Calibri"/>
              </a:rPr>
              <a:t>Protocols, </a:t>
            </a:r>
            <a:r>
              <a:rPr sz="1900" spc="10" dirty="0">
                <a:solidFill>
                  <a:srgbClr val="FFFFFF"/>
                </a:solidFill>
                <a:latin typeface="Calibri"/>
                <a:cs typeface="Calibri"/>
              </a:rPr>
              <a:t>Sliding </a:t>
            </a:r>
            <a:r>
              <a:rPr sz="1900" spc="15" dirty="0">
                <a:solidFill>
                  <a:srgbClr val="FFFFFF"/>
                </a:solidFill>
                <a:latin typeface="Calibri"/>
                <a:cs typeface="Calibri"/>
              </a:rPr>
              <a:t>Window </a:t>
            </a:r>
            <a:r>
              <a:rPr sz="1900" dirty="0">
                <a:solidFill>
                  <a:srgbClr val="FFFFFF"/>
                </a:solidFill>
                <a:latin typeface="Calibri"/>
                <a:cs typeface="Calibri"/>
              </a:rPr>
              <a:t>protocols, Error </a:t>
            </a:r>
            <a:r>
              <a:rPr sz="19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spc="10" dirty="0">
                <a:solidFill>
                  <a:srgbClr val="FFFFFF"/>
                </a:solidFill>
                <a:latin typeface="Calibri"/>
                <a:cs typeface="Calibri"/>
              </a:rPr>
              <a:t>Handling.</a:t>
            </a:r>
            <a:endParaRPr sz="19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FFFFFF"/>
              </a:buClr>
              <a:buFont typeface="Arial MT"/>
              <a:buChar char="•"/>
            </a:pPr>
            <a:endParaRPr sz="1900" dirty="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900" b="1" u="heavy" spc="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UNIT-3</a:t>
            </a:r>
            <a:r>
              <a:rPr sz="1900" b="1" u="heavy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1900" b="1" u="heavy" spc="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:</a:t>
            </a:r>
            <a:r>
              <a:rPr sz="1900" b="1" u="heavy" spc="1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1900" b="1" u="heavy" spc="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Network</a:t>
            </a:r>
            <a:r>
              <a:rPr sz="1900" b="1" u="heavy" spc="2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1900" b="1" u="heavy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Layer</a:t>
            </a:r>
            <a:r>
              <a:rPr sz="1900" b="1" spc="-5" dirty="0">
                <a:solidFill>
                  <a:srgbClr val="FFFFFF"/>
                </a:solidFill>
                <a:latin typeface="Calibri"/>
                <a:cs typeface="Calibri"/>
              </a:rPr>
              <a:t>:</a:t>
            </a:r>
            <a:r>
              <a:rPr sz="1900" b="1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spc="10" dirty="0">
                <a:solidFill>
                  <a:srgbClr val="FFFFFF"/>
                </a:solidFill>
                <a:latin typeface="Calibri"/>
                <a:cs typeface="Calibri"/>
              </a:rPr>
              <a:t>Network</a:t>
            </a:r>
            <a:r>
              <a:rPr sz="19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FFFFFF"/>
                </a:solidFill>
                <a:latin typeface="Calibri"/>
                <a:cs typeface="Calibri"/>
              </a:rPr>
              <a:t>Layer</a:t>
            </a:r>
            <a:r>
              <a:rPr sz="19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spc="5" dirty="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r>
              <a:rPr sz="19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FFFFFF"/>
                </a:solidFill>
                <a:latin typeface="Calibri"/>
                <a:cs typeface="Calibri"/>
              </a:rPr>
              <a:t>Point</a:t>
            </a:r>
            <a:r>
              <a:rPr sz="19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spc="5" dirty="0">
                <a:solidFill>
                  <a:srgbClr val="FFFFFF"/>
                </a:solidFill>
                <a:latin typeface="Calibri"/>
                <a:cs typeface="Calibri"/>
              </a:rPr>
              <a:t>- </a:t>
            </a:r>
            <a:r>
              <a:rPr sz="190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9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FFFFFF"/>
                </a:solidFill>
                <a:latin typeface="Calibri"/>
                <a:cs typeface="Calibri"/>
              </a:rPr>
              <a:t>Pont</a:t>
            </a:r>
            <a:r>
              <a:rPr sz="19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spc="5" dirty="0">
                <a:solidFill>
                  <a:srgbClr val="FFFFFF"/>
                </a:solidFill>
                <a:latin typeface="Calibri"/>
                <a:cs typeface="Calibri"/>
              </a:rPr>
              <a:t>Networks,</a:t>
            </a:r>
            <a:r>
              <a:rPr sz="19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spc="10" dirty="0">
                <a:solidFill>
                  <a:srgbClr val="FFFFFF"/>
                </a:solidFill>
                <a:latin typeface="Calibri"/>
                <a:cs typeface="Calibri"/>
              </a:rPr>
              <a:t>routing, </a:t>
            </a:r>
            <a:r>
              <a:rPr sz="1900" spc="5" dirty="0">
                <a:solidFill>
                  <a:srgbClr val="FFFFFF"/>
                </a:solidFill>
                <a:latin typeface="Calibri"/>
                <a:cs typeface="Calibri"/>
              </a:rPr>
              <a:t>Congestion</a:t>
            </a:r>
            <a:r>
              <a:rPr sz="19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FFFFFF"/>
                </a:solidFill>
                <a:latin typeface="Calibri"/>
                <a:cs typeface="Calibri"/>
              </a:rPr>
              <a:t>control</a:t>
            </a:r>
            <a:r>
              <a:rPr sz="19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spc="5" dirty="0">
                <a:solidFill>
                  <a:srgbClr val="FFFFFF"/>
                </a:solidFill>
                <a:latin typeface="Calibri"/>
                <a:cs typeface="Calibri"/>
              </a:rPr>
              <a:t>Internetworking</a:t>
            </a:r>
            <a:r>
              <a:rPr sz="19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Calibri"/>
                <a:cs typeface="Calibri"/>
              </a:rPr>
              <a:t>TCP</a:t>
            </a:r>
            <a:r>
              <a:rPr sz="19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spc="10" dirty="0">
                <a:solidFill>
                  <a:srgbClr val="FFFFFF"/>
                </a:solidFill>
                <a:latin typeface="Calibri"/>
                <a:cs typeface="Calibri"/>
              </a:rPr>
              <a:t>/</a:t>
            </a:r>
            <a:endParaRPr sz="1900" dirty="0">
              <a:latin typeface="Calibri"/>
              <a:cs typeface="Calibri"/>
            </a:endParaRPr>
          </a:p>
          <a:p>
            <a:pPr marL="299085">
              <a:lnSpc>
                <a:spcPct val="100000"/>
              </a:lnSpc>
              <a:spcBef>
                <a:spcPts val="35"/>
              </a:spcBef>
            </a:pPr>
            <a:r>
              <a:rPr sz="1900" spc="-70" dirty="0">
                <a:solidFill>
                  <a:srgbClr val="FFFFFF"/>
                </a:solidFill>
                <a:latin typeface="Calibri"/>
                <a:cs typeface="Calibri"/>
              </a:rPr>
              <a:t>IP,</a:t>
            </a:r>
            <a:r>
              <a:rPr sz="19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spc="15" dirty="0">
                <a:solidFill>
                  <a:srgbClr val="FFFFFF"/>
                </a:solidFill>
                <a:latin typeface="Calibri"/>
                <a:cs typeface="Calibri"/>
              </a:rPr>
              <a:t>IP</a:t>
            </a:r>
            <a:r>
              <a:rPr sz="19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FFFFFF"/>
                </a:solidFill>
                <a:latin typeface="Calibri"/>
                <a:cs typeface="Calibri"/>
              </a:rPr>
              <a:t>packet,</a:t>
            </a:r>
            <a:r>
              <a:rPr sz="19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spc="15" dirty="0">
                <a:solidFill>
                  <a:srgbClr val="FFFFFF"/>
                </a:solidFill>
                <a:latin typeface="Calibri"/>
                <a:cs typeface="Calibri"/>
              </a:rPr>
              <a:t>IP</a:t>
            </a:r>
            <a:r>
              <a:rPr sz="19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spc="10" dirty="0">
                <a:solidFill>
                  <a:srgbClr val="FFFFFF"/>
                </a:solidFill>
                <a:latin typeface="Calibri"/>
                <a:cs typeface="Calibri"/>
              </a:rPr>
              <a:t>address,</a:t>
            </a:r>
            <a:r>
              <a:rPr sz="19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spc="10" dirty="0">
                <a:solidFill>
                  <a:srgbClr val="FFFFFF"/>
                </a:solidFill>
                <a:latin typeface="Calibri"/>
                <a:cs typeface="Calibri"/>
              </a:rPr>
              <a:t>IPv6.</a:t>
            </a:r>
            <a:endParaRPr sz="19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9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850" dirty="0">
              <a:latin typeface="Calibri"/>
              <a:cs typeface="Calibri"/>
            </a:endParaRPr>
          </a:p>
          <a:p>
            <a:pPr marL="299085" marR="89535" indent="-287020">
              <a:lnSpc>
                <a:spcPct val="101600"/>
              </a:lnSpc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900" b="1" u="heavy" spc="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UNIT-4 </a:t>
            </a:r>
            <a:r>
              <a:rPr sz="1900" b="1" u="heavy" spc="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: </a:t>
            </a:r>
            <a:r>
              <a:rPr sz="1900" b="1" u="heavy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Transport Layer</a:t>
            </a:r>
            <a:r>
              <a:rPr sz="1900" b="1" spc="-5" dirty="0">
                <a:solidFill>
                  <a:srgbClr val="FFFFFF"/>
                </a:solidFill>
                <a:latin typeface="Calibri"/>
                <a:cs typeface="Calibri"/>
              </a:rPr>
              <a:t>: </a:t>
            </a:r>
            <a:r>
              <a:rPr sz="1900" spc="-10" dirty="0">
                <a:solidFill>
                  <a:srgbClr val="FFFFFF"/>
                </a:solidFill>
                <a:latin typeface="Calibri"/>
                <a:cs typeface="Calibri"/>
              </a:rPr>
              <a:t>Transport </a:t>
            </a:r>
            <a:r>
              <a:rPr sz="1900" dirty="0">
                <a:solidFill>
                  <a:srgbClr val="FFFFFF"/>
                </a:solidFill>
                <a:latin typeface="Calibri"/>
                <a:cs typeface="Calibri"/>
              </a:rPr>
              <a:t>Layer </a:t>
            </a:r>
            <a:r>
              <a:rPr sz="1900" spc="5" dirty="0">
                <a:solidFill>
                  <a:srgbClr val="FFFFFF"/>
                </a:solidFill>
                <a:latin typeface="Calibri"/>
                <a:cs typeface="Calibri"/>
              </a:rPr>
              <a:t>- </a:t>
            </a:r>
            <a:r>
              <a:rPr sz="1900" spc="10" dirty="0">
                <a:solidFill>
                  <a:srgbClr val="FFFFFF"/>
                </a:solidFill>
                <a:latin typeface="Calibri"/>
                <a:cs typeface="Calibri"/>
              </a:rPr>
              <a:t>Design issues, connection management, </a:t>
            </a:r>
            <a:r>
              <a:rPr sz="1900" spc="5" dirty="0">
                <a:solidFill>
                  <a:srgbClr val="FFFFFF"/>
                </a:solidFill>
                <a:latin typeface="Calibri"/>
                <a:cs typeface="Calibri"/>
              </a:rPr>
              <a:t>session Layer-Design </a:t>
            </a:r>
            <a:r>
              <a:rPr sz="1900" spc="10" dirty="0">
                <a:solidFill>
                  <a:srgbClr val="FFFFFF"/>
                </a:solidFill>
                <a:latin typeface="Calibri"/>
                <a:cs typeface="Calibri"/>
              </a:rPr>
              <a:t>issues, </a:t>
            </a:r>
            <a:r>
              <a:rPr sz="19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spc="5" dirty="0">
                <a:solidFill>
                  <a:srgbClr val="FFFFFF"/>
                </a:solidFill>
                <a:latin typeface="Calibri"/>
                <a:cs typeface="Calibri"/>
              </a:rPr>
              <a:t>remote procedure call. Presentation Layer-Design </a:t>
            </a:r>
            <a:r>
              <a:rPr sz="1900" spc="10" dirty="0">
                <a:solidFill>
                  <a:srgbClr val="FFFFFF"/>
                </a:solidFill>
                <a:latin typeface="Calibri"/>
                <a:cs typeface="Calibri"/>
              </a:rPr>
              <a:t>issues, </a:t>
            </a:r>
            <a:r>
              <a:rPr sz="1900" dirty="0">
                <a:solidFill>
                  <a:srgbClr val="FFFFFF"/>
                </a:solidFill>
                <a:latin typeface="Calibri"/>
                <a:cs typeface="Calibri"/>
              </a:rPr>
              <a:t>Data </a:t>
            </a:r>
            <a:r>
              <a:rPr sz="1900" spc="5" dirty="0">
                <a:solidFill>
                  <a:srgbClr val="FFFFFF"/>
                </a:solidFill>
                <a:latin typeface="Calibri"/>
                <a:cs typeface="Calibri"/>
              </a:rPr>
              <a:t>compression techniques, cryptography - </a:t>
            </a:r>
            <a:r>
              <a:rPr sz="1900" spc="-5" dirty="0">
                <a:solidFill>
                  <a:srgbClr val="FFFFFF"/>
                </a:solidFill>
                <a:latin typeface="Calibri"/>
                <a:cs typeface="Calibri"/>
              </a:rPr>
              <a:t>TCP </a:t>
            </a:r>
            <a:r>
              <a:rPr sz="1900" spc="5" dirty="0">
                <a:solidFill>
                  <a:srgbClr val="FFFFFF"/>
                </a:solidFill>
                <a:latin typeface="Calibri"/>
                <a:cs typeface="Calibri"/>
              </a:rPr>
              <a:t>- </a:t>
            </a:r>
            <a:r>
              <a:rPr sz="1900" spc="15" dirty="0">
                <a:solidFill>
                  <a:srgbClr val="FFFFFF"/>
                </a:solidFill>
                <a:latin typeface="Calibri"/>
                <a:cs typeface="Calibri"/>
              </a:rPr>
              <a:t>Window </a:t>
            </a:r>
            <a:r>
              <a:rPr sz="1900" spc="-4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spc="15" dirty="0">
                <a:solidFill>
                  <a:srgbClr val="FFFFFF"/>
                </a:solidFill>
                <a:latin typeface="Calibri"/>
                <a:cs typeface="Calibri"/>
              </a:rPr>
              <a:t>Management.</a:t>
            </a:r>
            <a:endParaRPr sz="19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buClr>
                <a:srgbClr val="FFFFFF"/>
              </a:buClr>
              <a:buFont typeface="Arial MT"/>
              <a:buChar char="•"/>
            </a:pPr>
            <a:endParaRPr sz="1900" dirty="0">
              <a:latin typeface="Calibri"/>
              <a:cs typeface="Calibri"/>
            </a:endParaRPr>
          </a:p>
          <a:p>
            <a:pPr marL="299085" marR="965835" indent="-287020">
              <a:lnSpc>
                <a:spcPct val="101600"/>
              </a:lnSpc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900" b="1" u="heavy" spc="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UNIT-5</a:t>
            </a:r>
            <a:r>
              <a:rPr sz="1900" b="1" u="heavy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1900" b="1" u="heavy" spc="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:</a:t>
            </a:r>
            <a:r>
              <a:rPr sz="1900" b="1" u="heavy" spc="1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1900" b="1" u="heavy" spc="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Application</a:t>
            </a:r>
            <a:r>
              <a:rPr sz="1900" b="1" u="heavy" spc="2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1900" b="1" u="heavy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Layer</a:t>
            </a:r>
            <a:r>
              <a:rPr sz="1900" b="1" dirty="0">
                <a:solidFill>
                  <a:srgbClr val="FFFFFF"/>
                </a:solidFill>
                <a:latin typeface="Calibri"/>
                <a:cs typeface="Calibri"/>
              </a:rPr>
              <a:t>:</a:t>
            </a:r>
            <a:r>
              <a:rPr sz="1900" b="1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spc="5" dirty="0">
                <a:solidFill>
                  <a:srgbClr val="FFFFFF"/>
                </a:solidFill>
                <a:latin typeface="Calibri"/>
                <a:cs typeface="Calibri"/>
              </a:rPr>
              <a:t>Application</a:t>
            </a:r>
            <a:r>
              <a:rPr sz="19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FFFFFF"/>
                </a:solidFill>
                <a:latin typeface="Calibri"/>
                <a:cs typeface="Calibri"/>
              </a:rPr>
              <a:t>Layer:</a:t>
            </a:r>
            <a:r>
              <a:rPr sz="19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spc="5" dirty="0">
                <a:solidFill>
                  <a:srgbClr val="FFFFFF"/>
                </a:solidFill>
                <a:latin typeface="Calibri"/>
                <a:cs typeface="Calibri"/>
              </a:rPr>
              <a:t>File</a:t>
            </a:r>
            <a:r>
              <a:rPr sz="19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spc="-35" dirty="0">
                <a:solidFill>
                  <a:srgbClr val="FFFFFF"/>
                </a:solidFill>
                <a:latin typeface="Calibri"/>
                <a:cs typeface="Calibri"/>
              </a:rPr>
              <a:t>Transfer,</a:t>
            </a:r>
            <a:r>
              <a:rPr sz="1900" spc="10" dirty="0">
                <a:solidFill>
                  <a:srgbClr val="FFFFFF"/>
                </a:solidFill>
                <a:latin typeface="Calibri"/>
                <a:cs typeface="Calibri"/>
              </a:rPr>
              <a:t> Access</a:t>
            </a:r>
            <a:r>
              <a:rPr sz="19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spc="15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19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spc="15" dirty="0">
                <a:solidFill>
                  <a:srgbClr val="FFFFFF"/>
                </a:solidFill>
                <a:latin typeface="Calibri"/>
                <a:cs typeface="Calibri"/>
              </a:rPr>
              <a:t>Management,</a:t>
            </a:r>
            <a:r>
              <a:rPr sz="19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spc="5" dirty="0">
                <a:solidFill>
                  <a:srgbClr val="FFFFFF"/>
                </a:solidFill>
                <a:latin typeface="Calibri"/>
                <a:cs typeface="Calibri"/>
              </a:rPr>
              <a:t>Electronic</a:t>
            </a:r>
            <a:r>
              <a:rPr sz="19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spc="10" dirty="0">
                <a:solidFill>
                  <a:srgbClr val="FFFFFF"/>
                </a:solidFill>
                <a:latin typeface="Calibri"/>
                <a:cs typeface="Calibri"/>
              </a:rPr>
              <a:t>mail, Virtual </a:t>
            </a:r>
            <a:r>
              <a:rPr sz="1900" spc="-409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Calibri"/>
                <a:cs typeface="Calibri"/>
              </a:rPr>
              <a:t>Terminals,</a:t>
            </a:r>
            <a:r>
              <a:rPr sz="19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spc="10" dirty="0">
                <a:solidFill>
                  <a:srgbClr val="FFFFFF"/>
                </a:solidFill>
                <a:latin typeface="Calibri"/>
                <a:cs typeface="Calibri"/>
              </a:rPr>
              <a:t>Other</a:t>
            </a:r>
            <a:r>
              <a:rPr sz="19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spc="5" dirty="0">
                <a:solidFill>
                  <a:srgbClr val="FFFFFF"/>
                </a:solidFill>
                <a:latin typeface="Calibri"/>
                <a:cs typeface="Calibri"/>
              </a:rPr>
              <a:t>application.</a:t>
            </a:r>
            <a:r>
              <a:rPr sz="19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spc="10" dirty="0">
                <a:solidFill>
                  <a:srgbClr val="FFFFFF"/>
                </a:solidFill>
                <a:latin typeface="Calibri"/>
                <a:cs typeface="Calibri"/>
              </a:rPr>
              <a:t>Example</a:t>
            </a:r>
            <a:r>
              <a:rPr sz="19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spc="5" dirty="0">
                <a:solidFill>
                  <a:srgbClr val="FFFFFF"/>
                </a:solidFill>
                <a:latin typeface="Calibri"/>
                <a:cs typeface="Calibri"/>
              </a:rPr>
              <a:t>Networks</a:t>
            </a:r>
            <a:r>
              <a:rPr sz="19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spc="5" dirty="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r>
              <a:rPr sz="19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spc="5" dirty="0">
                <a:solidFill>
                  <a:srgbClr val="FFFFFF"/>
                </a:solidFill>
                <a:latin typeface="Calibri"/>
                <a:cs typeface="Calibri"/>
              </a:rPr>
              <a:t>Internet </a:t>
            </a:r>
            <a:r>
              <a:rPr sz="1900" spc="15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19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spc="10" dirty="0">
                <a:solidFill>
                  <a:srgbClr val="FFFFFF"/>
                </a:solidFill>
                <a:latin typeface="Calibri"/>
                <a:cs typeface="Calibri"/>
              </a:rPr>
              <a:t>Public</a:t>
            </a:r>
            <a:r>
              <a:rPr sz="19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spc="5" dirty="0">
                <a:solidFill>
                  <a:srgbClr val="FFFFFF"/>
                </a:solidFill>
                <a:latin typeface="Calibri"/>
                <a:cs typeface="Calibri"/>
              </a:rPr>
              <a:t>Networks.</a:t>
            </a:r>
            <a:endParaRPr sz="19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328286" y="6807"/>
            <a:ext cx="3536315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u="heavy" spc="-1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Data</a:t>
            </a:r>
            <a:r>
              <a:rPr sz="3200" b="1" u="heavy" spc="-12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3200" b="1" u="heavy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communication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8739" y="802893"/>
            <a:ext cx="12026265" cy="878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800" spc="-20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communications</a:t>
            </a:r>
            <a:r>
              <a:rPr sz="2800" spc="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FFFFFF"/>
                </a:solidFill>
                <a:latin typeface="Calibri"/>
                <a:cs typeface="Calibri"/>
              </a:rPr>
              <a:t>are</a:t>
            </a:r>
            <a:r>
              <a:rPr sz="2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FFFFFF"/>
                </a:solidFill>
                <a:latin typeface="Calibri"/>
                <a:cs typeface="Calibri"/>
              </a:rPr>
              <a:t>exchange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2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between</a:t>
            </a:r>
            <a:r>
              <a:rPr sz="2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two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devices</a:t>
            </a:r>
            <a:r>
              <a:rPr sz="28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via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some </a:t>
            </a:r>
            <a:r>
              <a:rPr sz="2800" spc="-6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transmission</a:t>
            </a:r>
            <a:r>
              <a:rPr sz="2800" spc="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medium.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7263" y="1969007"/>
            <a:ext cx="3717035" cy="3709416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171688" y="1959864"/>
            <a:ext cx="3627120" cy="3627120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5117338" y="2907538"/>
            <a:ext cx="1611630" cy="528320"/>
            <a:chOff x="5117338" y="2907538"/>
            <a:chExt cx="1611630" cy="528320"/>
          </a:xfrm>
        </p:grpSpPr>
        <p:sp>
          <p:nvSpPr>
            <p:cNvPr id="7" name="object 7"/>
            <p:cNvSpPr/>
            <p:nvPr/>
          </p:nvSpPr>
          <p:spPr>
            <a:xfrm>
              <a:off x="5123688" y="2913888"/>
              <a:ext cx="1598930" cy="515620"/>
            </a:xfrm>
            <a:custGeom>
              <a:avLst/>
              <a:gdLst/>
              <a:ahLst/>
              <a:cxnLst/>
              <a:rect l="l" t="t" r="r" b="b"/>
              <a:pathLst>
                <a:path w="1598929" h="515620">
                  <a:moveTo>
                    <a:pt x="1341120" y="0"/>
                  </a:moveTo>
                  <a:lnTo>
                    <a:pt x="1341120" y="128777"/>
                  </a:lnTo>
                  <a:lnTo>
                    <a:pt x="0" y="128777"/>
                  </a:lnTo>
                  <a:lnTo>
                    <a:pt x="0" y="386334"/>
                  </a:lnTo>
                  <a:lnTo>
                    <a:pt x="1341120" y="386334"/>
                  </a:lnTo>
                  <a:lnTo>
                    <a:pt x="1341120" y="515112"/>
                  </a:lnTo>
                  <a:lnTo>
                    <a:pt x="1598676" y="257556"/>
                  </a:lnTo>
                  <a:lnTo>
                    <a:pt x="1341120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123688" y="2913888"/>
              <a:ext cx="1598930" cy="515620"/>
            </a:xfrm>
            <a:custGeom>
              <a:avLst/>
              <a:gdLst/>
              <a:ahLst/>
              <a:cxnLst/>
              <a:rect l="l" t="t" r="r" b="b"/>
              <a:pathLst>
                <a:path w="1598929" h="515620">
                  <a:moveTo>
                    <a:pt x="0" y="128777"/>
                  </a:moveTo>
                  <a:lnTo>
                    <a:pt x="1341120" y="128777"/>
                  </a:lnTo>
                  <a:lnTo>
                    <a:pt x="1341120" y="0"/>
                  </a:lnTo>
                  <a:lnTo>
                    <a:pt x="1598676" y="257556"/>
                  </a:lnTo>
                  <a:lnTo>
                    <a:pt x="1341120" y="515112"/>
                  </a:lnTo>
                  <a:lnTo>
                    <a:pt x="1341120" y="386334"/>
                  </a:lnTo>
                  <a:lnTo>
                    <a:pt x="0" y="386334"/>
                  </a:lnTo>
                  <a:lnTo>
                    <a:pt x="0" y="128777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3412616" y="6228613"/>
            <a:ext cx="5351780" cy="584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85"/>
              </a:lnSpc>
            </a:pPr>
            <a:r>
              <a:rPr sz="4400" u="heavy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4"/>
              </a:rPr>
              <a:t>www.knowledgegate.in</a:t>
            </a:r>
            <a:endParaRPr sz="4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739" y="13207"/>
            <a:ext cx="11995785" cy="24885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0"/>
              </a:spcBef>
              <a:buClr>
                <a:srgbClr val="FFFFFF"/>
              </a:buClr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2400" b="1" u="heavy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Nonpersistent</a:t>
            </a:r>
            <a:endParaRPr sz="2400">
              <a:latin typeface="Calibri"/>
              <a:cs typeface="Calibri"/>
            </a:endParaRPr>
          </a:p>
          <a:p>
            <a:pPr marL="756285" lvl="1" indent="-287020">
              <a:lnSpc>
                <a:spcPct val="100000"/>
              </a:lnSpc>
              <a:spcBef>
                <a:spcPts val="35"/>
              </a:spcBef>
              <a:buFont typeface="Arial MT"/>
              <a:buChar char="•"/>
              <a:tabLst>
                <a:tab pos="756285" algn="l"/>
                <a:tab pos="756920" algn="l"/>
              </a:tabLst>
            </a:pPr>
            <a:r>
              <a:rPr sz="2050" spc="10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20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50" spc="1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05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50" spc="-5" dirty="0">
                <a:solidFill>
                  <a:srgbClr val="FFFFFF"/>
                </a:solidFill>
                <a:latin typeface="Calibri"/>
                <a:cs typeface="Calibri"/>
              </a:rPr>
              <a:t>nonpersistent</a:t>
            </a:r>
            <a:r>
              <a:rPr sz="205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50" spc="10" dirty="0">
                <a:solidFill>
                  <a:srgbClr val="FFFFFF"/>
                </a:solidFill>
                <a:latin typeface="Calibri"/>
                <a:cs typeface="Calibri"/>
              </a:rPr>
              <a:t>method,</a:t>
            </a:r>
            <a:r>
              <a:rPr sz="205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50" spc="1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05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50" dirty="0">
                <a:solidFill>
                  <a:srgbClr val="FFFFFF"/>
                </a:solidFill>
                <a:latin typeface="Calibri"/>
                <a:cs typeface="Calibri"/>
              </a:rPr>
              <a:t>station</a:t>
            </a:r>
            <a:r>
              <a:rPr sz="205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50" spc="5" dirty="0">
                <a:solidFill>
                  <a:srgbClr val="FFFFFF"/>
                </a:solidFill>
                <a:latin typeface="Calibri"/>
                <a:cs typeface="Calibri"/>
              </a:rPr>
              <a:t>that</a:t>
            </a:r>
            <a:r>
              <a:rPr sz="205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50" spc="5" dirty="0">
                <a:solidFill>
                  <a:srgbClr val="FFFFFF"/>
                </a:solidFill>
                <a:latin typeface="Calibri"/>
                <a:cs typeface="Calibri"/>
              </a:rPr>
              <a:t>has</a:t>
            </a:r>
            <a:r>
              <a:rPr sz="205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50" spc="1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050" dirty="0">
                <a:solidFill>
                  <a:srgbClr val="FFFFFF"/>
                </a:solidFill>
                <a:latin typeface="Calibri"/>
                <a:cs typeface="Calibri"/>
              </a:rPr>
              <a:t> frame</a:t>
            </a:r>
            <a:r>
              <a:rPr sz="205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50" spc="-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05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50" spc="10" dirty="0">
                <a:solidFill>
                  <a:srgbClr val="FFFFFF"/>
                </a:solidFill>
                <a:latin typeface="Calibri"/>
                <a:cs typeface="Calibri"/>
              </a:rPr>
              <a:t>send</a:t>
            </a:r>
            <a:r>
              <a:rPr sz="205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50" spc="5" dirty="0">
                <a:solidFill>
                  <a:srgbClr val="FFFFFF"/>
                </a:solidFill>
                <a:latin typeface="Calibri"/>
                <a:cs typeface="Calibri"/>
              </a:rPr>
              <a:t>senses</a:t>
            </a:r>
            <a:r>
              <a:rPr sz="205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50" spc="1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05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50" spc="5" dirty="0">
                <a:solidFill>
                  <a:srgbClr val="FFFFFF"/>
                </a:solidFill>
                <a:latin typeface="Calibri"/>
                <a:cs typeface="Calibri"/>
              </a:rPr>
              <a:t>line.</a:t>
            </a:r>
            <a:r>
              <a:rPr sz="205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50" spc="5" dirty="0">
                <a:solidFill>
                  <a:srgbClr val="FFFFFF"/>
                </a:solidFill>
                <a:latin typeface="Calibri"/>
                <a:cs typeface="Calibri"/>
              </a:rPr>
              <a:t>If</a:t>
            </a:r>
            <a:r>
              <a:rPr sz="20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50" spc="1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05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50" spc="10" dirty="0">
                <a:solidFill>
                  <a:srgbClr val="FFFFFF"/>
                </a:solidFill>
                <a:latin typeface="Calibri"/>
                <a:cs typeface="Calibri"/>
              </a:rPr>
              <a:t>line</a:t>
            </a:r>
            <a:r>
              <a:rPr sz="205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50" spc="5" dirty="0">
                <a:solidFill>
                  <a:srgbClr val="FFFFFF"/>
                </a:solidFill>
                <a:latin typeface="Calibri"/>
                <a:cs typeface="Calibri"/>
              </a:rPr>
              <a:t>is idle,</a:t>
            </a:r>
            <a:r>
              <a:rPr sz="205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50" spc="5" dirty="0">
                <a:solidFill>
                  <a:srgbClr val="FFFFFF"/>
                </a:solidFill>
                <a:latin typeface="Calibri"/>
                <a:cs typeface="Calibri"/>
              </a:rPr>
              <a:t>it sends</a:t>
            </a:r>
            <a:endParaRPr sz="2050">
              <a:latin typeface="Calibri"/>
              <a:cs typeface="Calibri"/>
            </a:endParaRPr>
          </a:p>
          <a:p>
            <a:pPr marL="756285">
              <a:lnSpc>
                <a:spcPct val="100000"/>
              </a:lnSpc>
              <a:spcBef>
                <a:spcPts val="30"/>
              </a:spcBef>
            </a:pPr>
            <a:r>
              <a:rPr sz="2050" spc="-10" dirty="0">
                <a:solidFill>
                  <a:srgbClr val="FFFFFF"/>
                </a:solidFill>
                <a:latin typeface="Calibri"/>
                <a:cs typeface="Calibri"/>
              </a:rPr>
              <a:t>immediately.</a:t>
            </a:r>
            <a:r>
              <a:rPr sz="205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50" spc="5" dirty="0">
                <a:solidFill>
                  <a:srgbClr val="FFFFFF"/>
                </a:solidFill>
                <a:latin typeface="Calibri"/>
                <a:cs typeface="Calibri"/>
              </a:rPr>
              <a:t>If</a:t>
            </a:r>
            <a:r>
              <a:rPr sz="205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50" spc="1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05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50" spc="10" dirty="0">
                <a:solidFill>
                  <a:srgbClr val="FFFFFF"/>
                </a:solidFill>
                <a:latin typeface="Calibri"/>
                <a:cs typeface="Calibri"/>
              </a:rPr>
              <a:t>line</a:t>
            </a:r>
            <a:r>
              <a:rPr sz="205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50" spc="5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0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50" spc="5" dirty="0">
                <a:solidFill>
                  <a:srgbClr val="FFFFFF"/>
                </a:solidFill>
                <a:latin typeface="Calibri"/>
                <a:cs typeface="Calibri"/>
              </a:rPr>
              <a:t>not</a:t>
            </a:r>
            <a:r>
              <a:rPr sz="205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50" spc="10" dirty="0">
                <a:solidFill>
                  <a:srgbClr val="FFFFFF"/>
                </a:solidFill>
                <a:latin typeface="Calibri"/>
                <a:cs typeface="Calibri"/>
              </a:rPr>
              <a:t>idle,</a:t>
            </a:r>
            <a:r>
              <a:rPr sz="205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50" spc="5" dirty="0">
                <a:solidFill>
                  <a:srgbClr val="FFFFFF"/>
                </a:solidFill>
                <a:latin typeface="Calibri"/>
                <a:cs typeface="Calibri"/>
              </a:rPr>
              <a:t>it</a:t>
            </a:r>
            <a:r>
              <a:rPr sz="205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50" spc="5" dirty="0">
                <a:solidFill>
                  <a:srgbClr val="FFFFFF"/>
                </a:solidFill>
                <a:latin typeface="Calibri"/>
                <a:cs typeface="Calibri"/>
              </a:rPr>
              <a:t>waits</a:t>
            </a:r>
            <a:r>
              <a:rPr sz="205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50" spc="1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05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50" dirty="0">
                <a:solidFill>
                  <a:srgbClr val="FFFFFF"/>
                </a:solidFill>
                <a:latin typeface="Calibri"/>
                <a:cs typeface="Calibri"/>
              </a:rPr>
              <a:t>random</a:t>
            </a:r>
            <a:r>
              <a:rPr sz="205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50" spc="5" dirty="0">
                <a:solidFill>
                  <a:srgbClr val="FFFFFF"/>
                </a:solidFill>
                <a:latin typeface="Calibri"/>
                <a:cs typeface="Calibri"/>
              </a:rPr>
              <a:t>amount</a:t>
            </a:r>
            <a:r>
              <a:rPr sz="205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50" spc="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205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50" spc="10" dirty="0">
                <a:solidFill>
                  <a:srgbClr val="FFFFFF"/>
                </a:solidFill>
                <a:latin typeface="Calibri"/>
                <a:cs typeface="Calibri"/>
              </a:rPr>
              <a:t>time</a:t>
            </a:r>
            <a:r>
              <a:rPr sz="205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50" spc="1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205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50" spc="10" dirty="0">
                <a:solidFill>
                  <a:srgbClr val="FFFFFF"/>
                </a:solidFill>
                <a:latin typeface="Calibri"/>
                <a:cs typeface="Calibri"/>
              </a:rPr>
              <a:t>then</a:t>
            </a:r>
            <a:r>
              <a:rPr sz="205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50" spc="10" dirty="0">
                <a:solidFill>
                  <a:srgbClr val="FFFFFF"/>
                </a:solidFill>
                <a:latin typeface="Calibri"/>
                <a:cs typeface="Calibri"/>
              </a:rPr>
              <a:t>senses</a:t>
            </a:r>
            <a:r>
              <a:rPr sz="205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50" spc="1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05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50" spc="10" dirty="0">
                <a:solidFill>
                  <a:srgbClr val="FFFFFF"/>
                </a:solidFill>
                <a:latin typeface="Calibri"/>
                <a:cs typeface="Calibri"/>
              </a:rPr>
              <a:t>line</a:t>
            </a:r>
            <a:r>
              <a:rPr sz="205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50" dirty="0">
                <a:solidFill>
                  <a:srgbClr val="FFFFFF"/>
                </a:solidFill>
                <a:latin typeface="Calibri"/>
                <a:cs typeface="Calibri"/>
              </a:rPr>
              <a:t>again.</a:t>
            </a:r>
            <a:endParaRPr sz="2050">
              <a:latin typeface="Calibri"/>
              <a:cs typeface="Calibri"/>
            </a:endParaRPr>
          </a:p>
          <a:p>
            <a:pPr marL="756285" marR="5080" lvl="1" indent="-287020">
              <a:lnSpc>
                <a:spcPct val="100000"/>
              </a:lnSpc>
              <a:spcBef>
                <a:spcPts val="965"/>
              </a:spcBef>
              <a:buFont typeface="Arial MT"/>
              <a:buChar char="•"/>
              <a:tabLst>
                <a:tab pos="756285" algn="l"/>
                <a:tab pos="756920" algn="l"/>
              </a:tabLst>
            </a:pP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2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nonpersistent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approach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reduces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2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chance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collision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because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it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unlikely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that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two</a:t>
            </a:r>
            <a:r>
              <a:rPr sz="22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or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more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stations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will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wait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same</a:t>
            </a:r>
            <a:r>
              <a:rPr sz="22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amount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22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time</a:t>
            </a:r>
            <a:r>
              <a:rPr sz="22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retry</a:t>
            </a:r>
            <a:r>
              <a:rPr sz="22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2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send</a:t>
            </a:r>
            <a:r>
              <a:rPr sz="22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simultaneously.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40" dirty="0">
                <a:solidFill>
                  <a:srgbClr val="FFFFFF"/>
                </a:solidFill>
                <a:latin typeface="Calibri"/>
                <a:cs typeface="Calibri"/>
              </a:rPr>
              <a:t>However,</a:t>
            </a:r>
            <a:r>
              <a:rPr sz="2200" spc="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this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method </a:t>
            </a:r>
            <a:r>
              <a:rPr sz="2200" spc="-4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reduces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efficiency</a:t>
            </a:r>
            <a:r>
              <a:rPr sz="22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2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network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because</a:t>
            </a:r>
            <a:r>
              <a:rPr sz="22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2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medium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remains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idle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when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there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may</a:t>
            </a:r>
            <a:r>
              <a:rPr sz="22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be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stations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with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frames</a:t>
            </a:r>
            <a:r>
              <a:rPr sz="22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send.</a:t>
            </a:r>
            <a:endParaRPr sz="22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00783" y="2575560"/>
            <a:ext cx="8706612" cy="3912108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412616" y="6228613"/>
            <a:ext cx="5351780" cy="584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85"/>
              </a:lnSpc>
            </a:pPr>
            <a:r>
              <a:rPr sz="4400" u="heavy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3"/>
              </a:rPr>
              <a:t>www.knowledgegate.in</a:t>
            </a:r>
            <a:endParaRPr sz="4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739" y="13207"/>
            <a:ext cx="11847830" cy="22244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0"/>
              </a:spcBef>
              <a:buClr>
                <a:srgbClr val="FFFFFF"/>
              </a:buClr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2400" b="1" u="heavy" spc="-1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P-Persistent</a:t>
            </a:r>
            <a:endParaRPr sz="2400">
              <a:latin typeface="Calibri"/>
              <a:cs typeface="Calibri"/>
            </a:endParaRPr>
          </a:p>
          <a:p>
            <a:pPr marL="286385" marR="283845" lvl="1" indent="-286385" algn="r">
              <a:lnSpc>
                <a:spcPct val="100000"/>
              </a:lnSpc>
              <a:spcBef>
                <a:spcPts val="25"/>
              </a:spcBef>
              <a:buFont typeface="Arial MT"/>
              <a:buChar char="•"/>
              <a:tabLst>
                <a:tab pos="286385" algn="l"/>
                <a:tab pos="287020" algn="l"/>
              </a:tabLst>
            </a:pP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p-persistent</a:t>
            </a:r>
            <a:r>
              <a:rPr sz="200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approach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combines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the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advantages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other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two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strategies.</a:t>
            </a:r>
            <a:r>
              <a:rPr sz="2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It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reduces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chance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endParaRPr sz="2000">
              <a:latin typeface="Calibri"/>
              <a:cs typeface="Calibri"/>
            </a:endParaRPr>
          </a:p>
          <a:p>
            <a:pPr marR="231140" algn="r">
              <a:lnSpc>
                <a:spcPct val="100000"/>
              </a:lnSpc>
              <a:spcBef>
                <a:spcPts val="5"/>
              </a:spcBef>
            </a:pP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collision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improves</a:t>
            </a:r>
            <a:r>
              <a:rPr sz="2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FFFFFF"/>
                </a:solidFill>
                <a:latin typeface="Calibri"/>
                <a:cs typeface="Calibri"/>
              </a:rPr>
              <a:t>efficiency.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this</a:t>
            </a:r>
            <a:r>
              <a:rPr sz="2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method,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after</a:t>
            </a:r>
            <a:r>
              <a:rPr sz="2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station</a:t>
            </a:r>
            <a:r>
              <a:rPr sz="2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finds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line</a:t>
            </a:r>
            <a:r>
              <a:rPr sz="2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idle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it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follows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these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steps:</a:t>
            </a:r>
            <a:endParaRPr sz="2000">
              <a:latin typeface="Calibri"/>
              <a:cs typeface="Calibri"/>
            </a:endParaRPr>
          </a:p>
          <a:p>
            <a:pPr marL="756285" lvl="1" indent="-287020">
              <a:lnSpc>
                <a:spcPct val="100000"/>
              </a:lnSpc>
              <a:buFont typeface="Arial MT"/>
              <a:buChar char="•"/>
              <a:tabLst>
                <a:tab pos="756285" algn="l"/>
                <a:tab pos="756920" algn="l"/>
              </a:tabLst>
            </a:pP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With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probability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p,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station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sends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its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frame.</a:t>
            </a:r>
            <a:endParaRPr sz="2000">
              <a:latin typeface="Calibri"/>
              <a:cs typeface="Calibri"/>
            </a:endParaRPr>
          </a:p>
          <a:p>
            <a:pPr marL="756285" lvl="1" indent="-287020">
              <a:lnSpc>
                <a:spcPct val="100000"/>
              </a:lnSpc>
              <a:buFont typeface="Arial MT"/>
              <a:buChar char="•"/>
              <a:tabLst>
                <a:tab pos="756285" algn="l"/>
                <a:tab pos="756920" algn="l"/>
              </a:tabLst>
            </a:pP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With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probability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q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p,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station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waits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for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beginning</a:t>
            </a:r>
            <a:r>
              <a:rPr sz="20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of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next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time</a:t>
            </a:r>
            <a:r>
              <a:rPr sz="2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slot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and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checks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the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line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again.</a:t>
            </a:r>
            <a:endParaRPr sz="2000">
              <a:latin typeface="Calibri"/>
              <a:cs typeface="Calibri"/>
            </a:endParaRPr>
          </a:p>
          <a:p>
            <a:pPr marL="1213485" lvl="2" indent="-287020">
              <a:lnSpc>
                <a:spcPct val="100000"/>
              </a:lnSpc>
              <a:buFont typeface="Arial MT"/>
              <a:buChar char="•"/>
              <a:tabLst>
                <a:tab pos="1213485" algn="l"/>
                <a:tab pos="1214120" algn="l"/>
              </a:tabLst>
            </a:pP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a.</a:t>
            </a:r>
            <a:r>
              <a:rPr sz="20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If the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line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idle, it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goes</a:t>
            </a:r>
            <a:r>
              <a:rPr sz="20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0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step</a:t>
            </a:r>
            <a:r>
              <a:rPr sz="2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1.</a:t>
            </a:r>
            <a:endParaRPr sz="2000">
              <a:latin typeface="Calibri"/>
              <a:cs typeface="Calibri"/>
            </a:endParaRPr>
          </a:p>
          <a:p>
            <a:pPr marL="1213485" lvl="2" indent="-287020">
              <a:lnSpc>
                <a:spcPct val="100000"/>
              </a:lnSpc>
              <a:buFont typeface="Arial MT"/>
              <a:buChar char="•"/>
              <a:tabLst>
                <a:tab pos="1213485" algn="l"/>
                <a:tab pos="1214120" algn="l"/>
              </a:tabLst>
            </a:pP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b.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If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line</a:t>
            </a:r>
            <a:r>
              <a:rPr sz="2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40" dirty="0">
                <a:solidFill>
                  <a:srgbClr val="FFFFFF"/>
                </a:solidFill>
                <a:latin typeface="Calibri"/>
                <a:cs typeface="Calibri"/>
              </a:rPr>
              <a:t>busy,</a:t>
            </a:r>
            <a:r>
              <a:rPr sz="20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it</a:t>
            </a:r>
            <a:r>
              <a:rPr sz="2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acts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as</a:t>
            </a:r>
            <a:r>
              <a:rPr sz="2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though</a:t>
            </a:r>
            <a:r>
              <a:rPr sz="20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collision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has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occurred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and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uses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backoff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procedure.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91867" y="2613660"/>
            <a:ext cx="7778496" cy="387096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412616" y="6228613"/>
            <a:ext cx="5351780" cy="584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85"/>
              </a:lnSpc>
            </a:pPr>
            <a:r>
              <a:rPr sz="4400" u="heavy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3"/>
              </a:rPr>
              <a:t>www.knowledgegate.in</a:t>
            </a:r>
            <a:endParaRPr sz="4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32712" y="9855"/>
            <a:ext cx="971931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u="heavy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Carrier</a:t>
            </a:r>
            <a:r>
              <a:rPr sz="2800" b="1" u="heavy" spc="5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2800" b="1" u="heavy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Sense</a:t>
            </a:r>
            <a:r>
              <a:rPr sz="2800" b="1" u="heavy" spc="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2800" b="1" u="heavy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Multiple</a:t>
            </a:r>
            <a:r>
              <a:rPr sz="2800" b="1" u="heavy" spc="3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2800" b="1" u="heavy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Access</a:t>
            </a:r>
            <a:r>
              <a:rPr sz="2800" b="1" u="heavy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2800" b="1" u="heavy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with</a:t>
            </a:r>
            <a:r>
              <a:rPr sz="2800" b="1" u="heavy" spc="1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2800" b="1" u="heavy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Collision</a:t>
            </a:r>
            <a:r>
              <a:rPr sz="2800" b="1" u="heavy" spc="2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2800" b="1" u="heavy" spc="-1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Detection</a:t>
            </a:r>
            <a:r>
              <a:rPr sz="2800" b="1" u="heavy" spc="3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2800" b="1" u="heavy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(CSMA/CD)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412616" y="6228613"/>
            <a:ext cx="5351780" cy="584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85"/>
              </a:lnSpc>
            </a:pPr>
            <a:r>
              <a:rPr sz="4400" u="heavy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www.knowledgegate.in</a:t>
            </a:r>
            <a:endParaRPr sz="44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6039" y="562102"/>
            <a:ext cx="12061190" cy="51473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1785" marR="102870" indent="-28702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311785" algn="l"/>
                <a:tab pos="312420" algn="l"/>
              </a:tabLst>
            </a:pP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In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this method,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station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monitors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medium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after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it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sends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frame to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see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if the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transmission </a:t>
            </a:r>
            <a:r>
              <a:rPr sz="2400" spc="-5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was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successful.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If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so,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station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finished. </a:t>
            </a:r>
            <a:r>
              <a:rPr sz="2400" spc="-50" dirty="0">
                <a:solidFill>
                  <a:srgbClr val="FFFFFF"/>
                </a:solidFill>
                <a:latin typeface="Calibri"/>
                <a:cs typeface="Calibri"/>
              </a:rPr>
              <a:t>If,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40" dirty="0">
                <a:solidFill>
                  <a:srgbClr val="FFFFFF"/>
                </a:solidFill>
                <a:latin typeface="Calibri"/>
                <a:cs typeface="Calibri"/>
              </a:rPr>
              <a:t>however,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there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is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collision,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the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frame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is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sent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again.</a:t>
            </a:r>
            <a:endParaRPr sz="2400">
              <a:latin typeface="Calibri"/>
              <a:cs typeface="Calibri"/>
            </a:endParaRPr>
          </a:p>
          <a:p>
            <a:pPr marL="311785" marR="83820" indent="-287020">
              <a:lnSpc>
                <a:spcPct val="100000"/>
              </a:lnSpc>
              <a:spcBef>
                <a:spcPts val="960"/>
              </a:spcBef>
              <a:buFont typeface="Arial MT"/>
              <a:buChar char="•"/>
              <a:tabLst>
                <a:tab pos="311785" algn="l"/>
                <a:tab pos="312420" algn="l"/>
              </a:tabLst>
            </a:pP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Minimum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Frame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Size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-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For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CSMA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/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CD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to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work,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we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need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restriction on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the minimum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frame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size. 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Before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sending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last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bit of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frame,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sending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station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must detect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collision,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if </a:t>
            </a:r>
            <a:r>
              <a:rPr sz="2400" spc="-55" dirty="0">
                <a:solidFill>
                  <a:srgbClr val="FFFFFF"/>
                </a:solidFill>
                <a:latin typeface="Calibri"/>
                <a:cs typeface="Calibri"/>
              </a:rPr>
              <a:t>any, </a:t>
            </a:r>
            <a:r>
              <a:rPr sz="2400" spc="-5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abort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transmission.</a:t>
            </a:r>
            <a:endParaRPr sz="2400">
              <a:latin typeface="Calibri"/>
              <a:cs typeface="Calibri"/>
            </a:endParaRPr>
          </a:p>
          <a:p>
            <a:pPr marL="311785" marR="320675" indent="-287020">
              <a:lnSpc>
                <a:spcPct val="100000"/>
              </a:lnSpc>
              <a:spcBef>
                <a:spcPts val="960"/>
              </a:spcBef>
              <a:buFont typeface="Arial MT"/>
              <a:buChar char="•"/>
              <a:tabLst>
                <a:tab pos="311785" algn="l"/>
                <a:tab pos="312420" algn="l"/>
              </a:tabLst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This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is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so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because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the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station,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once</a:t>
            </a:r>
            <a:r>
              <a:rPr sz="24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entire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frame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sent,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does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not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monitor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the line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for 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collision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detection.</a:t>
            </a:r>
            <a:r>
              <a:rPr sz="24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Therefore,</a:t>
            </a:r>
            <a:r>
              <a:rPr sz="24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frame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transmission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time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2400" baseline="-20833" dirty="0">
                <a:solidFill>
                  <a:srgbClr val="FFFFFF"/>
                </a:solidFill>
                <a:latin typeface="Calibri"/>
                <a:cs typeface="Calibri"/>
              </a:rPr>
              <a:t>fr</a:t>
            </a:r>
            <a:r>
              <a:rPr sz="2400" spc="277" baseline="-20833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must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be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at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least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two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times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400" spc="-5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maximum</a:t>
            </a:r>
            <a:r>
              <a:rPr sz="24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propagation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time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5" dirty="0">
                <a:solidFill>
                  <a:srgbClr val="FFFFFF"/>
                </a:solidFill>
                <a:latin typeface="Calibri"/>
                <a:cs typeface="Calibri"/>
              </a:rPr>
              <a:t>Tp.</a:t>
            </a:r>
            <a:endParaRPr sz="2400">
              <a:latin typeface="Calibri"/>
              <a:cs typeface="Calibri"/>
            </a:endParaRPr>
          </a:p>
          <a:p>
            <a:pPr marL="311785" marR="17780" indent="-287020">
              <a:lnSpc>
                <a:spcPct val="100000"/>
              </a:lnSpc>
              <a:spcBef>
                <a:spcPts val="965"/>
              </a:spcBef>
              <a:buFont typeface="Arial MT"/>
              <a:buChar char="•"/>
              <a:tabLst>
                <a:tab pos="311785" algn="l"/>
                <a:tab pos="312420" algn="l"/>
              </a:tabLst>
            </a:pPr>
            <a:r>
              <a:rPr sz="2400" spc="-114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understand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reason,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let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us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think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about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worst-case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scenario.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If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two stations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involved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in a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collision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are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maximum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distance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apart, the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signal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from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first takes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time </a:t>
            </a:r>
            <a:r>
              <a:rPr sz="2400" spc="-6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2400" spc="-89" baseline="-20833" dirty="0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r>
              <a:rPr sz="2400" spc="-82" baseline="-20833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to </a:t>
            </a:r>
            <a:r>
              <a:rPr sz="2400" spc="-5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reach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second,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and the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effect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24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collision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takes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another time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7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2400" spc="-104" baseline="-20833" dirty="0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r>
              <a:rPr sz="2400" spc="270" baseline="-20833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reach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4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first.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So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the 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requirement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is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that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first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station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must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still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be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transmitting</a:t>
            </a:r>
            <a:r>
              <a:rPr sz="24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after </a:t>
            </a:r>
            <a:r>
              <a:rPr sz="2400" spc="-40" dirty="0">
                <a:solidFill>
                  <a:srgbClr val="FFFFFF"/>
                </a:solidFill>
                <a:latin typeface="Calibri"/>
                <a:cs typeface="Calibri"/>
              </a:rPr>
              <a:t>2T</a:t>
            </a:r>
            <a:r>
              <a:rPr sz="2400" spc="-60" baseline="-20833" dirty="0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r>
              <a:rPr sz="2400" spc="-40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5780" y="0"/>
            <a:ext cx="11343132" cy="447294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3412616" y="6228613"/>
            <a:ext cx="5351780" cy="584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85"/>
              </a:lnSpc>
            </a:pPr>
            <a:r>
              <a:rPr sz="4400" u="heavy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3"/>
              </a:rPr>
              <a:t>www.knowledgegate.in</a:t>
            </a:r>
            <a:endParaRPr sz="4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739" y="9855"/>
            <a:ext cx="11873865" cy="22891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95"/>
              </a:spcBef>
              <a:buClr>
                <a:srgbClr val="FFFFFF"/>
              </a:buClr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2800" b="1" u="heavy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Energy</a:t>
            </a:r>
            <a:r>
              <a:rPr sz="2800" b="1" u="heavy" spc="-6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2800" b="1" u="heavy" spc="-1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Level</a:t>
            </a:r>
            <a:endParaRPr sz="2800">
              <a:latin typeface="Calibri"/>
              <a:cs typeface="Calibri"/>
            </a:endParaRPr>
          </a:p>
          <a:p>
            <a:pPr marL="756285" marR="175895" lvl="1" indent="-287020">
              <a:lnSpc>
                <a:spcPct val="100000"/>
              </a:lnSpc>
              <a:spcBef>
                <a:spcPts val="60"/>
              </a:spcBef>
              <a:buFont typeface="Arial MT"/>
              <a:buChar char="•"/>
              <a:tabLst>
                <a:tab pos="756285" algn="l"/>
                <a:tab pos="756920" algn="l"/>
              </a:tabLst>
            </a:pPr>
            <a:r>
              <a:rPr sz="2000" spc="-35" dirty="0">
                <a:solidFill>
                  <a:srgbClr val="FFFFFF"/>
                </a:solidFill>
                <a:latin typeface="Calibri"/>
                <a:cs typeface="Calibri"/>
              </a:rPr>
              <a:t>We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can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 say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that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level</a:t>
            </a:r>
            <a:r>
              <a:rPr sz="2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energy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channel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can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FFFFFF"/>
                </a:solidFill>
                <a:latin typeface="Calibri"/>
                <a:cs typeface="Calibri"/>
              </a:rPr>
              <a:t>have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three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values: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30" dirty="0">
                <a:solidFill>
                  <a:srgbClr val="FFFFFF"/>
                </a:solidFill>
                <a:latin typeface="Calibri"/>
                <a:cs typeface="Calibri"/>
              </a:rPr>
              <a:t>zero,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normal,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abnormal.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25" dirty="0">
                <a:solidFill>
                  <a:srgbClr val="FFFFFF"/>
                </a:solidFill>
                <a:latin typeface="Calibri"/>
                <a:cs typeface="Calibri"/>
              </a:rPr>
              <a:t>At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000" spc="-43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25" dirty="0">
                <a:solidFill>
                  <a:srgbClr val="FFFFFF"/>
                </a:solidFill>
                <a:latin typeface="Calibri"/>
                <a:cs typeface="Calibri"/>
              </a:rPr>
              <a:t>zero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level,</a:t>
            </a:r>
            <a:r>
              <a:rPr sz="2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 channel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idle.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25" dirty="0">
                <a:solidFill>
                  <a:srgbClr val="FFFFFF"/>
                </a:solidFill>
                <a:latin typeface="Calibri"/>
                <a:cs typeface="Calibri"/>
              </a:rPr>
              <a:t>At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normal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level,</a:t>
            </a:r>
            <a:r>
              <a:rPr sz="2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station</a:t>
            </a:r>
            <a:r>
              <a:rPr sz="2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has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successfully</a:t>
            </a:r>
            <a:r>
              <a:rPr sz="2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captured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channel</a:t>
            </a:r>
            <a:r>
              <a:rPr sz="20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and is 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sending its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frame.</a:t>
            </a:r>
            <a:endParaRPr sz="2000">
              <a:latin typeface="Calibri"/>
              <a:cs typeface="Calibri"/>
            </a:endParaRPr>
          </a:p>
          <a:p>
            <a:pPr marL="756285" marR="5080" lvl="1" indent="-287020">
              <a:lnSpc>
                <a:spcPct val="100000"/>
              </a:lnSpc>
              <a:buFont typeface="Arial MT"/>
              <a:buChar char="•"/>
              <a:tabLst>
                <a:tab pos="756285" algn="l"/>
                <a:tab pos="756920" algn="l"/>
              </a:tabLst>
            </a:pPr>
            <a:r>
              <a:rPr sz="2000" spc="-25" dirty="0">
                <a:solidFill>
                  <a:srgbClr val="FFFFFF"/>
                </a:solidFill>
                <a:latin typeface="Calibri"/>
                <a:cs typeface="Calibri"/>
              </a:rPr>
              <a:t>At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abnormal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level,</a:t>
            </a:r>
            <a:r>
              <a:rPr sz="2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there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collision</a:t>
            </a:r>
            <a:r>
              <a:rPr sz="2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level</a:t>
            </a:r>
            <a:r>
              <a:rPr sz="2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of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energy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twice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normal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level.</a:t>
            </a:r>
            <a:r>
              <a:rPr sz="2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station</a:t>
            </a:r>
            <a:r>
              <a:rPr sz="2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that </a:t>
            </a:r>
            <a:r>
              <a:rPr sz="2000" spc="-43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has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frame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to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send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or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is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sending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a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frame</a:t>
            </a:r>
            <a:r>
              <a:rPr sz="2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needs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monitor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energy</a:t>
            </a:r>
            <a:r>
              <a:rPr sz="20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level</a:t>
            </a:r>
            <a:r>
              <a:rPr sz="2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determine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if the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channel</a:t>
            </a:r>
            <a:r>
              <a:rPr sz="20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is 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idle,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40" dirty="0">
                <a:solidFill>
                  <a:srgbClr val="FFFFFF"/>
                </a:solidFill>
                <a:latin typeface="Calibri"/>
                <a:cs typeface="Calibri"/>
              </a:rPr>
              <a:t>busy,</a:t>
            </a:r>
            <a:r>
              <a:rPr sz="20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or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in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collision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mode.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66088" y="2799588"/>
            <a:ext cx="9081516" cy="3179064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412616" y="6228613"/>
            <a:ext cx="5351780" cy="584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85"/>
              </a:lnSpc>
            </a:pPr>
            <a:r>
              <a:rPr sz="4400" u="heavy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3"/>
              </a:rPr>
              <a:t>www.knowledgegate.in</a:t>
            </a:r>
            <a:endParaRPr sz="4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7680" y="635508"/>
            <a:ext cx="11216640" cy="5001768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3412616" y="6228613"/>
            <a:ext cx="5351780" cy="584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85"/>
              </a:lnSpc>
            </a:pPr>
            <a:r>
              <a:rPr sz="4400" u="heavy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3"/>
              </a:rPr>
              <a:t>www.knowledgegate.in</a:t>
            </a:r>
            <a:endParaRPr sz="4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6531" y="269747"/>
            <a:ext cx="11298936" cy="614172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3412616" y="6228613"/>
            <a:ext cx="5351780" cy="584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85"/>
              </a:lnSpc>
            </a:pPr>
            <a:r>
              <a:rPr sz="4400" u="heavy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3"/>
              </a:rPr>
              <a:t>www.knowledgegate.in</a:t>
            </a:r>
            <a:endParaRPr sz="4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92554" y="13207"/>
            <a:ext cx="84061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1" u="heavy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Carrier</a:t>
            </a:r>
            <a:r>
              <a:rPr b="1" u="heavy" spc="-3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b="1" u="heavy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Sense</a:t>
            </a:r>
            <a:r>
              <a:rPr b="1" u="heavy" spc="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b="1" u="heavy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Multiple</a:t>
            </a:r>
            <a:r>
              <a:rPr b="1" u="heavy" spc="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b="1" u="heavy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Access</a:t>
            </a:r>
            <a:r>
              <a:rPr b="1" u="heavy" spc="-1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b="1" u="heavy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with</a:t>
            </a:r>
            <a:r>
              <a:rPr b="1" u="heavy" spc="-1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b="1" u="heavy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Collision</a:t>
            </a:r>
            <a:r>
              <a:rPr b="1" u="heavy" spc="-2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b="1" u="heavy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Avoidance</a:t>
            </a:r>
            <a:r>
              <a:rPr b="1" u="heavy" spc="-1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b="1" u="heavy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(CSMA/CA)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8739" y="381711"/>
            <a:ext cx="11947525" cy="21609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marR="207010" indent="-287020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wireless</a:t>
            </a:r>
            <a:r>
              <a:rPr sz="2000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network,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much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sent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energy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lost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transmission.</a:t>
            </a:r>
            <a:r>
              <a:rPr sz="2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received</a:t>
            </a:r>
            <a:r>
              <a:rPr sz="2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signal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has very</a:t>
            </a:r>
            <a:r>
              <a:rPr sz="2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little</a:t>
            </a:r>
            <a:r>
              <a:rPr sz="2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25" dirty="0">
                <a:solidFill>
                  <a:srgbClr val="FFFFFF"/>
                </a:solidFill>
                <a:latin typeface="Calibri"/>
                <a:cs typeface="Calibri"/>
              </a:rPr>
              <a:t>energy. </a:t>
            </a:r>
            <a:r>
              <a:rPr sz="2000" spc="-43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Therefore,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collision</a:t>
            </a:r>
            <a:r>
              <a:rPr sz="2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may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add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only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5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10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percent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additional </a:t>
            </a:r>
            <a:r>
              <a:rPr sz="2000" spc="-20" dirty="0">
                <a:solidFill>
                  <a:srgbClr val="FFFFFF"/>
                </a:solidFill>
                <a:latin typeface="Calibri"/>
                <a:cs typeface="Calibri"/>
              </a:rPr>
              <a:t>energy.</a:t>
            </a:r>
            <a:r>
              <a:rPr sz="20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This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not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useful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effective</a:t>
            </a:r>
            <a:r>
              <a:rPr sz="2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collision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detection.</a:t>
            </a:r>
            <a:endParaRPr sz="2000">
              <a:latin typeface="Calibri"/>
              <a:cs typeface="Calibri"/>
            </a:endParaRPr>
          </a:p>
          <a:p>
            <a:pPr marL="299085" marR="5080" indent="-287020">
              <a:lnSpc>
                <a:spcPct val="100000"/>
              </a:lnSpc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2000" spc="-35" dirty="0">
                <a:solidFill>
                  <a:srgbClr val="FFFFFF"/>
                </a:solidFill>
                <a:latin typeface="Calibri"/>
                <a:cs typeface="Calibri"/>
              </a:rPr>
              <a:t>We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need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avoid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collisions</a:t>
            </a:r>
            <a:r>
              <a:rPr sz="2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wireless</a:t>
            </a:r>
            <a:r>
              <a:rPr sz="2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networks</a:t>
            </a:r>
            <a:r>
              <a:rPr sz="2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because they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cannot</a:t>
            </a:r>
            <a:r>
              <a:rPr sz="20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be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detected.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Carrier</a:t>
            </a:r>
            <a:r>
              <a:rPr sz="2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sense</a:t>
            </a:r>
            <a:r>
              <a:rPr sz="2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multiple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access </a:t>
            </a:r>
            <a:r>
              <a:rPr sz="2000" spc="-43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with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collision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avoidance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(CSMA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/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CA)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was</a:t>
            </a:r>
            <a:r>
              <a:rPr sz="2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invented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for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this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network.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Collisions</a:t>
            </a:r>
            <a:r>
              <a:rPr sz="2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are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avoided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through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use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of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CSMA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/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CA</a:t>
            </a:r>
            <a:endParaRPr sz="200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three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strategies:</a:t>
            </a:r>
            <a:r>
              <a:rPr sz="2000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interframe</a:t>
            </a:r>
            <a:r>
              <a:rPr sz="2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space,</a:t>
            </a:r>
            <a:r>
              <a:rPr sz="2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contention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30" dirty="0">
                <a:solidFill>
                  <a:srgbClr val="FFFFFF"/>
                </a:solidFill>
                <a:latin typeface="Calibri"/>
                <a:cs typeface="Calibri"/>
              </a:rPr>
              <a:t>window,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acknowledgment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26107" y="2991611"/>
            <a:ext cx="8939784" cy="3258312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412616" y="6228613"/>
            <a:ext cx="5351780" cy="584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85"/>
              </a:lnSpc>
            </a:pPr>
            <a:r>
              <a:rPr sz="4400" u="heavy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3"/>
              </a:rPr>
              <a:t>www.knowledgegate.in</a:t>
            </a:r>
            <a:endParaRPr sz="4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739" y="13207"/>
            <a:ext cx="11915140" cy="24682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0"/>
              </a:spcBef>
              <a:buClr>
                <a:srgbClr val="FFFFFF"/>
              </a:buClr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2400" b="1" u="heavy" spc="-1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Interframe</a:t>
            </a:r>
            <a:r>
              <a:rPr sz="2400" b="1" u="heavy" spc="-4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2400" b="1" u="heavy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Space</a:t>
            </a:r>
            <a:r>
              <a:rPr sz="2400" b="1" u="heavy" spc="-4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2400" b="1" u="heavy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(IFS)</a:t>
            </a:r>
            <a:endParaRPr sz="2400">
              <a:latin typeface="Calibri"/>
              <a:cs typeface="Calibri"/>
            </a:endParaRPr>
          </a:p>
          <a:p>
            <a:pPr marL="756285" marR="5080" lvl="1" indent="-287020">
              <a:lnSpc>
                <a:spcPct val="100000"/>
              </a:lnSpc>
              <a:spcBef>
                <a:spcPts val="25"/>
              </a:spcBef>
              <a:buFont typeface="Arial MT"/>
              <a:buChar char="•"/>
              <a:tabLst>
                <a:tab pos="756285" algn="l"/>
                <a:tab pos="756920" algn="l"/>
              </a:tabLst>
            </a:pP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First,</a:t>
            </a:r>
            <a:r>
              <a:rPr sz="2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collisions</a:t>
            </a:r>
            <a:r>
              <a:rPr sz="2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are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avoided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by</a:t>
            </a:r>
            <a:r>
              <a:rPr sz="20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deferring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transmission</a:t>
            </a:r>
            <a:r>
              <a:rPr sz="2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even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if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channel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found</a:t>
            </a:r>
            <a:r>
              <a:rPr sz="20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idle.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When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an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idle</a:t>
            </a:r>
            <a:r>
              <a:rPr sz="2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channel </a:t>
            </a:r>
            <a:r>
              <a:rPr sz="2000" spc="-43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found,</a:t>
            </a:r>
            <a:r>
              <a:rPr sz="20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station</a:t>
            </a:r>
            <a:r>
              <a:rPr sz="2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does not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send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FFFFFF"/>
                </a:solidFill>
                <a:latin typeface="Calibri"/>
                <a:cs typeface="Calibri"/>
              </a:rPr>
              <a:t>immediately.</a:t>
            </a:r>
            <a:r>
              <a:rPr sz="2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It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waits</a:t>
            </a:r>
            <a:r>
              <a:rPr sz="2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period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of time</a:t>
            </a:r>
            <a:r>
              <a:rPr sz="2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called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interframe</a:t>
            </a:r>
            <a:r>
              <a:rPr sz="2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space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or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IFS.</a:t>
            </a:r>
            <a:endParaRPr sz="20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30"/>
              </a:spcBef>
              <a:buClr>
                <a:srgbClr val="FFFFFF"/>
              </a:buClr>
              <a:buFont typeface="Arial MT"/>
              <a:buChar char="•"/>
            </a:pPr>
            <a:endParaRPr sz="1550">
              <a:latin typeface="Calibri"/>
              <a:cs typeface="Calibri"/>
            </a:endParaRPr>
          </a:p>
          <a:p>
            <a:pPr marL="756285" marR="32384" lvl="1" indent="-287020" algn="just">
              <a:lnSpc>
                <a:spcPct val="100000"/>
              </a:lnSpc>
              <a:buFont typeface="Arial MT"/>
              <a:buChar char="•"/>
              <a:tabLst>
                <a:tab pos="756920" algn="l"/>
              </a:tabLst>
            </a:pP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IFS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time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allows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front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of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transmitted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signal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by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distant station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to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reach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this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station.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If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after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IFS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time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 channel is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still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idle, the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station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can send,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but it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still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needs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to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wait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time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equal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to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contention </a:t>
            </a:r>
            <a:r>
              <a:rPr sz="2000" spc="-4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time.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IFS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variable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can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also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be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used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to prioritize</a:t>
            </a:r>
            <a:r>
              <a:rPr sz="2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stations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or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frame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types.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17548" y="2869692"/>
            <a:ext cx="8756904" cy="318516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412616" y="6228613"/>
            <a:ext cx="5351780" cy="584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85"/>
              </a:lnSpc>
            </a:pPr>
            <a:r>
              <a:rPr sz="4400" u="heavy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3"/>
              </a:rPr>
              <a:t>www.knowledgegate.in</a:t>
            </a:r>
            <a:endParaRPr sz="4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739" y="13207"/>
            <a:ext cx="25730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1" u="heavy" spc="-1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Contention</a:t>
            </a:r>
            <a:r>
              <a:rPr b="1" u="heavy" spc="-4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b="1" u="heavy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Window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383235"/>
            <a:ext cx="11536680" cy="30441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contention</a:t>
            </a:r>
            <a:r>
              <a:rPr sz="18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window</a:t>
            </a:r>
            <a:r>
              <a:rPr sz="18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an</a:t>
            </a:r>
            <a:r>
              <a:rPr sz="18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amount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time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divided</a:t>
            </a:r>
            <a:r>
              <a:rPr sz="18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into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slots.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station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that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ready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send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chooses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8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random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number</a:t>
            </a:r>
            <a:endParaRPr sz="1800">
              <a:latin typeface="Calibri"/>
              <a:cs typeface="Calibri"/>
            </a:endParaRPr>
          </a:p>
          <a:p>
            <a:pPr marL="299085">
              <a:lnSpc>
                <a:spcPct val="100000"/>
              </a:lnSpc>
              <a:spcBef>
                <a:spcPts val="5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slots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as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its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 wait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 time.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75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number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slots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window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changes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according</a:t>
            </a:r>
            <a:r>
              <a:rPr sz="18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the binary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exponential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back-off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strategy.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lr>
                <a:srgbClr val="FFFFFF"/>
              </a:buClr>
              <a:buFont typeface="Arial MT"/>
              <a:buChar char="•"/>
            </a:pPr>
            <a:endParaRPr sz="175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This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means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that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it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set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 one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slot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the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first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time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then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doubles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each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time.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lr>
                <a:srgbClr val="FFFFFF"/>
              </a:buClr>
              <a:buFont typeface="Arial MT"/>
              <a:buChar char="•"/>
            </a:pPr>
            <a:endParaRPr sz="175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One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interesting</a:t>
            </a:r>
            <a:r>
              <a:rPr sz="18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point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about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contention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window</a:t>
            </a:r>
            <a:r>
              <a:rPr sz="18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that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station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needs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sense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the channel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after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each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time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slot.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lr>
                <a:srgbClr val="FFFFFF"/>
              </a:buClr>
              <a:buFont typeface="Arial MT"/>
              <a:buChar char="•"/>
            </a:pPr>
            <a:endParaRPr sz="175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800" spc="-30" dirty="0">
                <a:solidFill>
                  <a:srgbClr val="FFFFFF"/>
                </a:solidFill>
                <a:latin typeface="Calibri"/>
                <a:cs typeface="Calibri"/>
              </a:rPr>
              <a:t>However,</a:t>
            </a:r>
            <a:r>
              <a:rPr sz="18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if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the</a:t>
            </a:r>
            <a:r>
              <a:rPr sz="18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station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finds</a:t>
            </a:r>
            <a:r>
              <a:rPr sz="18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channel</a:t>
            </a:r>
            <a:r>
              <a:rPr sz="18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35" dirty="0">
                <a:solidFill>
                  <a:srgbClr val="FFFFFF"/>
                </a:solidFill>
                <a:latin typeface="Calibri"/>
                <a:cs typeface="Calibri"/>
              </a:rPr>
              <a:t>busy,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it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does</a:t>
            </a:r>
            <a:r>
              <a:rPr sz="18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not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restart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process;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it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just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stops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timer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18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restarts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it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when</a:t>
            </a:r>
            <a:endParaRPr sz="1800">
              <a:latin typeface="Calibri"/>
              <a:cs typeface="Calibri"/>
            </a:endParaRPr>
          </a:p>
          <a:p>
            <a:pPr marL="299085">
              <a:lnSpc>
                <a:spcPct val="100000"/>
              </a:lnSpc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channel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sensed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as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 idle.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This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gives priority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the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station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with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longest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waiting</a:t>
            </a:r>
            <a:r>
              <a:rPr sz="18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time.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86939" y="3759708"/>
            <a:ext cx="7818119" cy="2548128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412616" y="6228613"/>
            <a:ext cx="5351780" cy="584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85"/>
              </a:lnSpc>
            </a:pPr>
            <a:r>
              <a:rPr sz="4400" u="heavy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3"/>
              </a:rPr>
              <a:t>www.knowledgegate.in</a:t>
            </a:r>
            <a:endParaRPr sz="4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739" y="13207"/>
            <a:ext cx="11670665" cy="2586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Data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communication</a:t>
            </a:r>
            <a:r>
              <a:rPr sz="24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system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has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five</a:t>
            </a:r>
            <a:r>
              <a:rPr sz="24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components</a:t>
            </a:r>
            <a:endParaRPr sz="2400">
              <a:latin typeface="Calibri"/>
              <a:cs typeface="Calibri"/>
            </a:endParaRPr>
          </a:p>
          <a:p>
            <a:pPr marL="927100" indent="-457200">
              <a:lnSpc>
                <a:spcPct val="100000"/>
              </a:lnSpc>
              <a:buAutoNum type="arabicPeriod"/>
              <a:tabLst>
                <a:tab pos="926465" algn="l"/>
                <a:tab pos="927100" algn="l"/>
              </a:tabLst>
            </a:pPr>
            <a:r>
              <a:rPr sz="2400" b="1" spc="-5" dirty="0">
                <a:solidFill>
                  <a:srgbClr val="FFFFFF"/>
                </a:solidFill>
                <a:latin typeface="Calibri"/>
                <a:cs typeface="Calibri"/>
              </a:rPr>
              <a:t>Message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information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(data)</a:t>
            </a:r>
            <a:r>
              <a:rPr sz="24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to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be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communicated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e.g.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text,</a:t>
            </a:r>
            <a:r>
              <a:rPr sz="24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audio,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video.</a:t>
            </a:r>
            <a:endParaRPr sz="2400">
              <a:latin typeface="Calibri"/>
              <a:cs typeface="Calibri"/>
            </a:endParaRPr>
          </a:p>
          <a:p>
            <a:pPr marL="927100" indent="-457200">
              <a:lnSpc>
                <a:spcPct val="100000"/>
              </a:lnSpc>
              <a:buAutoNum type="arabicPeriod"/>
              <a:tabLst>
                <a:tab pos="926465" algn="l"/>
                <a:tab pos="927100" algn="l"/>
              </a:tabLst>
            </a:pPr>
            <a:r>
              <a:rPr sz="2400" b="1" spc="-5" dirty="0">
                <a:solidFill>
                  <a:srgbClr val="FFFFFF"/>
                </a:solidFill>
                <a:latin typeface="Calibri"/>
                <a:cs typeface="Calibri"/>
              </a:rPr>
              <a:t>Sender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device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how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sends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the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message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30" dirty="0">
                <a:solidFill>
                  <a:srgbClr val="FFFFFF"/>
                </a:solidFill>
                <a:latin typeface="Calibri"/>
                <a:cs typeface="Calibri"/>
              </a:rPr>
              <a:t>(computer,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phone,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camera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etc.)</a:t>
            </a:r>
            <a:endParaRPr sz="2400">
              <a:latin typeface="Calibri"/>
              <a:cs typeface="Calibri"/>
            </a:endParaRPr>
          </a:p>
          <a:p>
            <a:pPr marL="927100" indent="-457200">
              <a:lnSpc>
                <a:spcPct val="100000"/>
              </a:lnSpc>
              <a:buAutoNum type="arabicPeriod"/>
              <a:tabLst>
                <a:tab pos="926465" algn="l"/>
                <a:tab pos="927100" algn="l"/>
              </a:tabLst>
            </a:pPr>
            <a:r>
              <a:rPr sz="2400" b="1" spc="-10" dirty="0">
                <a:solidFill>
                  <a:srgbClr val="FFFFFF"/>
                </a:solidFill>
                <a:latin typeface="Calibri"/>
                <a:cs typeface="Calibri"/>
              </a:rPr>
              <a:t>Receiver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device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how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receives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4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message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30" dirty="0">
                <a:solidFill>
                  <a:srgbClr val="FFFFFF"/>
                </a:solidFill>
                <a:latin typeface="Calibri"/>
                <a:cs typeface="Calibri"/>
              </a:rPr>
              <a:t>(computer,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phone,</a:t>
            </a:r>
            <a:r>
              <a:rPr sz="24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television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etc.)</a:t>
            </a:r>
            <a:endParaRPr sz="2400">
              <a:latin typeface="Calibri"/>
              <a:cs typeface="Calibri"/>
            </a:endParaRPr>
          </a:p>
          <a:p>
            <a:pPr marL="927100" marR="5080" indent="-457200">
              <a:lnSpc>
                <a:spcPct val="100000"/>
              </a:lnSpc>
              <a:buAutoNum type="arabicPeriod"/>
              <a:tabLst>
                <a:tab pos="926465" algn="l"/>
                <a:tab pos="927100" algn="l"/>
              </a:tabLst>
            </a:pPr>
            <a:r>
              <a:rPr sz="2400" b="1" spc="-15" dirty="0">
                <a:solidFill>
                  <a:srgbClr val="FFFFFF"/>
                </a:solidFill>
                <a:latin typeface="Calibri"/>
                <a:cs typeface="Calibri"/>
              </a:rPr>
              <a:t>Transmission </a:t>
            </a:r>
            <a:r>
              <a:rPr sz="2400" b="1" spc="-5" dirty="0">
                <a:solidFill>
                  <a:srgbClr val="FFFFFF"/>
                </a:solidFill>
                <a:latin typeface="Calibri"/>
                <a:cs typeface="Calibri"/>
              </a:rPr>
              <a:t>medium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– is the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physical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path by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which a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message 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travels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from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sender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to </a:t>
            </a:r>
            <a:r>
              <a:rPr sz="2400" spc="-5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35" dirty="0">
                <a:solidFill>
                  <a:srgbClr val="FFFFFF"/>
                </a:solidFill>
                <a:latin typeface="Calibri"/>
                <a:cs typeface="Calibri"/>
              </a:rPr>
              <a:t>receiver.</a:t>
            </a:r>
            <a:endParaRPr sz="2400">
              <a:latin typeface="Calibri"/>
              <a:cs typeface="Calibri"/>
            </a:endParaRPr>
          </a:p>
          <a:p>
            <a:pPr marL="927100" indent="-457200">
              <a:lnSpc>
                <a:spcPct val="100000"/>
              </a:lnSpc>
              <a:spcBef>
                <a:spcPts val="5"/>
              </a:spcBef>
              <a:buAutoNum type="arabicPeriod"/>
              <a:tabLst>
                <a:tab pos="926465" algn="l"/>
                <a:tab pos="927100" algn="l"/>
              </a:tabLst>
            </a:pPr>
            <a:r>
              <a:rPr sz="2400" b="1" spc="-10" dirty="0">
                <a:solidFill>
                  <a:srgbClr val="FFFFFF"/>
                </a:solidFill>
                <a:latin typeface="Calibri"/>
                <a:cs typeface="Calibri"/>
              </a:rPr>
              <a:t>Protocol</a:t>
            </a:r>
            <a:r>
              <a:rPr sz="2400" b="1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Which includes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Syntax,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Semantics,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Timing,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facto,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jure.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6595" y="3290315"/>
            <a:ext cx="11798808" cy="3104388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412616" y="6228613"/>
            <a:ext cx="5351780" cy="584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85"/>
              </a:lnSpc>
            </a:pPr>
            <a:r>
              <a:rPr sz="4400" u="heavy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3"/>
              </a:rPr>
              <a:t>www.knowledgegate.in</a:t>
            </a:r>
            <a:endParaRPr sz="4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739" y="9855"/>
            <a:ext cx="11976735" cy="13741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95"/>
              </a:spcBef>
              <a:buClr>
                <a:srgbClr val="FFFFFF"/>
              </a:buClr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2800" b="1" spc="-10" dirty="0">
                <a:solidFill>
                  <a:srgbClr val="FFFFFF"/>
                </a:solidFill>
                <a:latin typeface="Calibri"/>
                <a:cs typeface="Calibri"/>
              </a:rPr>
              <a:t>Acknowledgment</a:t>
            </a:r>
            <a:endParaRPr sz="2800">
              <a:latin typeface="Calibri"/>
              <a:cs typeface="Calibri"/>
            </a:endParaRPr>
          </a:p>
          <a:p>
            <a:pPr marL="756285" marR="5080" lvl="1" indent="-287020">
              <a:lnSpc>
                <a:spcPct val="100000"/>
              </a:lnSpc>
              <a:spcBef>
                <a:spcPts val="60"/>
              </a:spcBef>
              <a:buFont typeface="Arial MT"/>
              <a:buChar char="•"/>
              <a:tabLst>
                <a:tab pos="756285" algn="l"/>
                <a:tab pos="756920" algn="l"/>
              </a:tabLst>
            </a:pP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With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all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these</a:t>
            </a:r>
            <a:r>
              <a:rPr sz="2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precautions,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there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still</a:t>
            </a:r>
            <a:r>
              <a:rPr sz="2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may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be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collision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resulting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destroyed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data.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addition,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may </a:t>
            </a:r>
            <a:r>
              <a:rPr sz="2000" spc="-43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be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corrupted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during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transmission.</a:t>
            </a:r>
            <a:r>
              <a:rPr sz="2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positive</a:t>
            </a:r>
            <a:r>
              <a:rPr sz="2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acknowledgment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time-out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timer</a:t>
            </a:r>
            <a:r>
              <a:rPr sz="2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can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help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guarantee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that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the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receiver</a:t>
            </a:r>
            <a:r>
              <a:rPr sz="2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has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received</a:t>
            </a:r>
            <a:r>
              <a:rPr sz="2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frame.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67255" y="2208276"/>
            <a:ext cx="8857488" cy="2951988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412616" y="6228613"/>
            <a:ext cx="5351780" cy="584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85"/>
              </a:lnSpc>
            </a:pPr>
            <a:r>
              <a:rPr sz="4400" u="heavy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3"/>
              </a:rPr>
              <a:t>www.knowledgegate.in</a:t>
            </a:r>
            <a:endParaRPr sz="4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79219" y="0"/>
            <a:ext cx="9433560" cy="6857997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3412616" y="6228613"/>
            <a:ext cx="5351780" cy="584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85"/>
              </a:lnSpc>
            </a:pPr>
            <a:r>
              <a:rPr sz="4400" u="heavy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3"/>
              </a:rPr>
              <a:t>www.knowledgegate.in</a:t>
            </a:r>
            <a:endParaRPr sz="4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898263" y="46431"/>
            <a:ext cx="239268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u="heavy" spc="-2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FLOW</a:t>
            </a:r>
            <a:r>
              <a:rPr sz="2800" b="1" u="heavy" spc="-8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2800" b="1" u="heavy" spc="-1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CONTROL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412616" y="6228613"/>
            <a:ext cx="5351780" cy="584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85"/>
              </a:lnSpc>
            </a:pPr>
            <a:r>
              <a:rPr sz="4400" u="heavy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www.knowledgegate.in</a:t>
            </a:r>
            <a:endParaRPr sz="44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8739" y="632205"/>
            <a:ext cx="11986895" cy="24034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marR="225425" indent="-28702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2400" spc="-114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prevent</a:t>
            </a:r>
            <a:r>
              <a:rPr sz="24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35" dirty="0">
                <a:solidFill>
                  <a:srgbClr val="FFFFFF"/>
                </a:solidFill>
                <a:latin typeface="Calibri"/>
                <a:cs typeface="Calibri"/>
              </a:rPr>
              <a:t>overflow,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receiving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device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has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a 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buffer</a:t>
            </a:r>
            <a:r>
              <a:rPr sz="24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memory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where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incoming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data are </a:t>
            </a:r>
            <a:r>
              <a:rPr sz="2400" spc="-5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temporarily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stored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until processed;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processing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speed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often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lags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behind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the 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transmission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rate.</a:t>
            </a:r>
            <a:endParaRPr sz="2400">
              <a:latin typeface="Calibri"/>
              <a:cs typeface="Calibri"/>
            </a:endParaRPr>
          </a:p>
          <a:p>
            <a:pPr marL="299085" marR="5080" indent="-287020" algn="just">
              <a:lnSpc>
                <a:spcPct val="100000"/>
              </a:lnSpc>
              <a:spcBef>
                <a:spcPts val="1440"/>
              </a:spcBef>
              <a:buFont typeface="Arial MT"/>
              <a:buChar char="•"/>
              <a:tabLst>
                <a:tab pos="299720" algn="l"/>
              </a:tabLst>
            </a:pP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If the 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buffer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is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nearing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its 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capacity,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receiver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somehow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must communicates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with the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sender </a:t>
            </a:r>
            <a:r>
              <a:rPr sz="2400" spc="-5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to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reduce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number of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frames sent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or pause transmission 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temporarily,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ensuring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smooth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data </a:t>
            </a:r>
            <a:r>
              <a:rPr sz="2400" spc="-5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flow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preventing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system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overload.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645278" y="46431"/>
            <a:ext cx="2900045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u="heavy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ERROR</a:t>
            </a:r>
            <a:r>
              <a:rPr sz="3200" b="1" u="heavy" spc="-7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3200" b="1" u="heavy" spc="-1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CONTROL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412616" y="6228613"/>
            <a:ext cx="5351780" cy="584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85"/>
              </a:lnSpc>
            </a:pPr>
            <a:r>
              <a:rPr sz="4400" u="heavy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www.knowledgegate.in</a:t>
            </a:r>
            <a:endParaRPr sz="44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8739" y="580389"/>
            <a:ext cx="11911330" cy="2952115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6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b="1" spc="-5" dirty="0">
                <a:solidFill>
                  <a:srgbClr val="FFFFFF"/>
                </a:solidFill>
                <a:latin typeface="Calibri"/>
                <a:cs typeface="Calibri"/>
              </a:rPr>
              <a:t>(lost,</a:t>
            </a:r>
            <a:r>
              <a:rPr sz="2400" b="1" dirty="0">
                <a:solidFill>
                  <a:srgbClr val="FFFFFF"/>
                </a:solidFill>
                <a:latin typeface="Calibri"/>
                <a:cs typeface="Calibri"/>
              </a:rPr>
              <a:t> out of</a:t>
            </a:r>
            <a:r>
              <a:rPr sz="2400" b="1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b="1" spc="-35" dirty="0">
                <a:solidFill>
                  <a:srgbClr val="FFFFFF"/>
                </a:solidFill>
                <a:latin typeface="Calibri"/>
                <a:cs typeface="Calibri"/>
              </a:rPr>
              <a:t>order,</a:t>
            </a:r>
            <a:r>
              <a:rPr sz="2400" b="1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Calibri"/>
                <a:cs typeface="Calibri"/>
              </a:rPr>
              <a:t>corrupt) </a:t>
            </a:r>
            <a:r>
              <a:rPr sz="2400" b="1" spc="-10" dirty="0">
                <a:solidFill>
                  <a:srgbClr val="FFFFFF"/>
                </a:solidFill>
                <a:latin typeface="Calibri"/>
                <a:cs typeface="Calibri"/>
              </a:rPr>
              <a:t>(detection</a:t>
            </a:r>
            <a:r>
              <a:rPr sz="2400" b="1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2400" b="1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rgbClr val="FFFFFF"/>
                </a:solidFill>
                <a:latin typeface="Calibri"/>
                <a:cs typeface="Calibri"/>
              </a:rPr>
              <a:t>retransmission)</a:t>
            </a:r>
            <a:endParaRPr sz="2400">
              <a:latin typeface="Calibri"/>
              <a:cs typeface="Calibri"/>
            </a:endParaRPr>
          </a:p>
          <a:p>
            <a:pPr marL="355600" marR="5080" indent="-342900">
              <a:lnSpc>
                <a:spcPct val="100000"/>
              </a:lnSpc>
              <a:spcBef>
                <a:spcPts val="96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Error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control,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encompassing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error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detection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and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correction,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enables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receiver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to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notify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400" spc="-5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sender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about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lost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or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damaged</a:t>
            </a:r>
            <a:r>
              <a:rPr sz="24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frames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during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transmission,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facilitating</a:t>
            </a:r>
            <a:r>
              <a:rPr sz="24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4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coordination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for 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their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retransmission.</a:t>
            </a:r>
            <a:endParaRPr sz="2400">
              <a:latin typeface="Calibri"/>
              <a:cs typeface="Calibri"/>
            </a:endParaRPr>
          </a:p>
          <a:p>
            <a:pPr marL="355600" marR="5715" indent="-342900">
              <a:lnSpc>
                <a:spcPct val="100000"/>
              </a:lnSpc>
              <a:spcBef>
                <a:spcPts val="96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In the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data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link </a:t>
            </a:r>
            <a:r>
              <a:rPr sz="2400" spc="-45" dirty="0">
                <a:solidFill>
                  <a:srgbClr val="FFFFFF"/>
                </a:solidFill>
                <a:latin typeface="Calibri"/>
                <a:cs typeface="Calibri"/>
              </a:rPr>
              <a:t>layer,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error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control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is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commonly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implemented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through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Automatic Repeat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Request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(ARQ)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process, where detected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errors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trigger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retransmission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of specific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frames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to </a:t>
            </a:r>
            <a:r>
              <a:rPr sz="2400" spc="-5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maintain</a:t>
            </a:r>
            <a:r>
              <a:rPr sz="24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data 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integrity.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33673" y="0"/>
            <a:ext cx="572325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b="1" u="heavy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Sliding</a:t>
            </a:r>
            <a:r>
              <a:rPr sz="4400" b="1" u="heavy" spc="-3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4400" b="1" u="heavy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Window</a:t>
            </a:r>
            <a:r>
              <a:rPr sz="4400" b="1" u="heavy" spc="-3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4400" b="1" u="heavy" spc="-2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Protocol</a:t>
            </a:r>
            <a:endParaRPr sz="4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412616" y="6228613"/>
            <a:ext cx="5351780" cy="584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85"/>
              </a:lnSpc>
            </a:pPr>
            <a:r>
              <a:rPr sz="4400" u="heavy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www.knowledgegate.in</a:t>
            </a:r>
            <a:endParaRPr sz="44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8739" y="1134951"/>
            <a:ext cx="7973695" cy="2129790"/>
          </a:xfrm>
          <a:prstGeom prst="rect">
            <a:avLst/>
          </a:prstGeom>
        </p:spPr>
        <p:txBody>
          <a:bodyPr vert="horz" wrap="square" lIns="0" tIns="226695" rIns="0" bIns="0" rtlCol="0">
            <a:spAutoFit/>
          </a:bodyPr>
          <a:lstStyle/>
          <a:p>
            <a:pPr marL="756285" indent="-744220">
              <a:lnSpc>
                <a:spcPct val="100000"/>
              </a:lnSpc>
              <a:spcBef>
                <a:spcPts val="1785"/>
              </a:spcBef>
              <a:buAutoNum type="arabicPeriod"/>
              <a:tabLst>
                <a:tab pos="756285" algn="l"/>
                <a:tab pos="756920" algn="l"/>
              </a:tabLst>
            </a:pPr>
            <a:r>
              <a:rPr sz="3200" spc="-10" dirty="0">
                <a:solidFill>
                  <a:srgbClr val="FFFFFF"/>
                </a:solidFill>
                <a:latin typeface="Calibri"/>
                <a:cs typeface="Calibri"/>
              </a:rPr>
              <a:t>Stop-and-Wait</a:t>
            </a:r>
            <a:r>
              <a:rPr sz="32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-10" dirty="0">
                <a:solidFill>
                  <a:srgbClr val="FFFFFF"/>
                </a:solidFill>
                <a:latin typeface="Calibri"/>
                <a:cs typeface="Calibri"/>
              </a:rPr>
              <a:t>Automatic</a:t>
            </a:r>
            <a:r>
              <a:rPr sz="3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-15" dirty="0">
                <a:solidFill>
                  <a:srgbClr val="FFFFFF"/>
                </a:solidFill>
                <a:latin typeface="Calibri"/>
                <a:cs typeface="Calibri"/>
              </a:rPr>
              <a:t>Repeat</a:t>
            </a:r>
            <a:r>
              <a:rPr sz="32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-15" dirty="0">
                <a:solidFill>
                  <a:srgbClr val="FFFFFF"/>
                </a:solidFill>
                <a:latin typeface="Calibri"/>
                <a:cs typeface="Calibri"/>
              </a:rPr>
              <a:t>Request</a:t>
            </a:r>
            <a:endParaRPr sz="3200">
              <a:latin typeface="Calibri"/>
              <a:cs typeface="Calibri"/>
            </a:endParaRPr>
          </a:p>
          <a:p>
            <a:pPr marL="756285" indent="-744220">
              <a:lnSpc>
                <a:spcPct val="100000"/>
              </a:lnSpc>
              <a:spcBef>
                <a:spcPts val="1680"/>
              </a:spcBef>
              <a:buAutoNum type="arabicPeriod"/>
              <a:tabLst>
                <a:tab pos="756285" algn="l"/>
                <a:tab pos="756920" algn="l"/>
              </a:tabLst>
            </a:pPr>
            <a:r>
              <a:rPr sz="3200" spc="-5" dirty="0">
                <a:solidFill>
                  <a:srgbClr val="FFFFFF"/>
                </a:solidFill>
                <a:latin typeface="Calibri"/>
                <a:cs typeface="Calibri"/>
              </a:rPr>
              <a:t>Go-Back-N</a:t>
            </a:r>
            <a:r>
              <a:rPr sz="32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-10" dirty="0">
                <a:solidFill>
                  <a:srgbClr val="FFFFFF"/>
                </a:solidFill>
                <a:latin typeface="Calibri"/>
                <a:cs typeface="Calibri"/>
              </a:rPr>
              <a:t>Automatic</a:t>
            </a:r>
            <a:r>
              <a:rPr sz="32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-15" dirty="0">
                <a:solidFill>
                  <a:srgbClr val="FFFFFF"/>
                </a:solidFill>
                <a:latin typeface="Calibri"/>
                <a:cs typeface="Calibri"/>
              </a:rPr>
              <a:t>Repeat</a:t>
            </a:r>
            <a:r>
              <a:rPr sz="3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-20" dirty="0">
                <a:solidFill>
                  <a:srgbClr val="FFFFFF"/>
                </a:solidFill>
                <a:latin typeface="Calibri"/>
                <a:cs typeface="Calibri"/>
              </a:rPr>
              <a:t>Request</a:t>
            </a:r>
            <a:endParaRPr sz="3200">
              <a:latin typeface="Calibri"/>
              <a:cs typeface="Calibri"/>
            </a:endParaRPr>
          </a:p>
          <a:p>
            <a:pPr marL="756285" indent="-744220">
              <a:lnSpc>
                <a:spcPct val="100000"/>
              </a:lnSpc>
              <a:spcBef>
                <a:spcPts val="1680"/>
              </a:spcBef>
              <a:buAutoNum type="arabicPeriod"/>
              <a:tabLst>
                <a:tab pos="756285" algn="l"/>
                <a:tab pos="756920" algn="l"/>
              </a:tabLst>
            </a:pPr>
            <a:r>
              <a:rPr sz="3200" spc="-10" dirty="0">
                <a:solidFill>
                  <a:srgbClr val="FFFFFF"/>
                </a:solidFill>
                <a:latin typeface="Calibri"/>
                <a:cs typeface="Calibri"/>
              </a:rPr>
              <a:t>Selective</a:t>
            </a:r>
            <a:r>
              <a:rPr sz="32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-15" dirty="0">
                <a:solidFill>
                  <a:srgbClr val="FFFFFF"/>
                </a:solidFill>
                <a:latin typeface="Calibri"/>
                <a:cs typeface="Calibri"/>
              </a:rPr>
              <a:t>Repeat </a:t>
            </a:r>
            <a:r>
              <a:rPr sz="3200" spc="-10" dirty="0">
                <a:solidFill>
                  <a:srgbClr val="FFFFFF"/>
                </a:solidFill>
                <a:latin typeface="Calibri"/>
                <a:cs typeface="Calibri"/>
              </a:rPr>
              <a:t>Automatic</a:t>
            </a:r>
            <a:r>
              <a:rPr sz="32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-15" dirty="0">
                <a:solidFill>
                  <a:srgbClr val="FFFFFF"/>
                </a:solidFill>
                <a:latin typeface="Calibri"/>
                <a:cs typeface="Calibri"/>
              </a:rPr>
              <a:t>Repeat Request</a:t>
            </a:r>
            <a:endParaRPr sz="3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5607" y="13207"/>
            <a:ext cx="53041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1" u="heavy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Stop-and-Wait</a:t>
            </a:r>
            <a:r>
              <a:rPr b="1" u="heavy" spc="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b="1" u="heavy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Automatic</a:t>
            </a:r>
            <a:r>
              <a:rPr b="1" u="heavy" spc="-1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Repeat</a:t>
            </a:r>
            <a:r>
              <a:rPr b="1" u="heavy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b="1" u="heavy" spc="-1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Request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8739" y="626109"/>
            <a:ext cx="5463540" cy="54673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marR="5080" indent="-28702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2100" dirty="0">
                <a:solidFill>
                  <a:srgbClr val="FFFFFF"/>
                </a:solidFill>
                <a:latin typeface="Calibri"/>
                <a:cs typeface="Calibri"/>
              </a:rPr>
              <a:t>When</a:t>
            </a:r>
            <a:r>
              <a:rPr sz="21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1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-15" dirty="0">
                <a:solidFill>
                  <a:srgbClr val="FFFFFF"/>
                </a:solidFill>
                <a:latin typeface="Calibri"/>
                <a:cs typeface="Calibri"/>
              </a:rPr>
              <a:t>frame</a:t>
            </a:r>
            <a:r>
              <a:rPr sz="2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Calibri"/>
                <a:cs typeface="Calibri"/>
              </a:rPr>
              <a:t>arrives</a:t>
            </a:r>
            <a:r>
              <a:rPr sz="21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-15" dirty="0">
                <a:solidFill>
                  <a:srgbClr val="FFFFFF"/>
                </a:solidFill>
                <a:latin typeface="Calibri"/>
                <a:cs typeface="Calibri"/>
              </a:rPr>
              <a:t>at</a:t>
            </a:r>
            <a:r>
              <a:rPr sz="21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1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-10" dirty="0">
                <a:solidFill>
                  <a:srgbClr val="FFFFFF"/>
                </a:solidFill>
                <a:latin typeface="Calibri"/>
                <a:cs typeface="Calibri"/>
              </a:rPr>
              <a:t>receiver</a:t>
            </a:r>
            <a:r>
              <a:rPr sz="21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-10" dirty="0">
                <a:solidFill>
                  <a:srgbClr val="FFFFFF"/>
                </a:solidFill>
                <a:latin typeface="Calibri"/>
                <a:cs typeface="Calibri"/>
              </a:rPr>
              <a:t>site,</a:t>
            </a:r>
            <a:r>
              <a:rPr sz="21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FFFFFF"/>
                </a:solidFill>
                <a:latin typeface="Calibri"/>
                <a:cs typeface="Calibri"/>
              </a:rPr>
              <a:t>it is </a:t>
            </a:r>
            <a:r>
              <a:rPr sz="2100" spc="-459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-10" dirty="0">
                <a:solidFill>
                  <a:srgbClr val="FFFFFF"/>
                </a:solidFill>
                <a:latin typeface="Calibri"/>
                <a:cs typeface="Calibri"/>
              </a:rPr>
              <a:t>checked </a:t>
            </a:r>
            <a:r>
              <a:rPr sz="21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21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FFFFFF"/>
                </a:solidFill>
                <a:latin typeface="Calibri"/>
                <a:cs typeface="Calibri"/>
              </a:rPr>
              <a:t>if</a:t>
            </a:r>
            <a:r>
              <a:rPr sz="21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FFFFFF"/>
                </a:solidFill>
                <a:latin typeface="Calibri"/>
                <a:cs typeface="Calibri"/>
              </a:rPr>
              <a:t>it</a:t>
            </a:r>
            <a:r>
              <a:rPr sz="21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FFFFFF"/>
                </a:solidFill>
                <a:latin typeface="Calibri"/>
                <a:cs typeface="Calibri"/>
              </a:rPr>
              <a:t>is </a:t>
            </a:r>
            <a:r>
              <a:rPr sz="2100" spc="-10" dirty="0">
                <a:solidFill>
                  <a:srgbClr val="FFFFFF"/>
                </a:solidFill>
                <a:latin typeface="Calibri"/>
                <a:cs typeface="Calibri"/>
              </a:rPr>
              <a:t>corrupted,</a:t>
            </a:r>
            <a:r>
              <a:rPr sz="2100" dirty="0">
                <a:solidFill>
                  <a:srgbClr val="FFFFFF"/>
                </a:solidFill>
                <a:latin typeface="Calibri"/>
                <a:cs typeface="Calibri"/>
              </a:rPr>
              <a:t> it</a:t>
            </a:r>
            <a:r>
              <a:rPr sz="21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1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-10" dirty="0">
                <a:solidFill>
                  <a:srgbClr val="FFFFFF"/>
                </a:solidFill>
                <a:latin typeface="Calibri"/>
                <a:cs typeface="Calibri"/>
              </a:rPr>
              <a:t>silently </a:t>
            </a:r>
            <a:r>
              <a:rPr sz="21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-10" dirty="0">
                <a:solidFill>
                  <a:srgbClr val="FFFFFF"/>
                </a:solidFill>
                <a:latin typeface="Calibri"/>
                <a:cs typeface="Calibri"/>
              </a:rPr>
              <a:t>discarded.</a:t>
            </a:r>
            <a:r>
              <a:rPr sz="21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1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Calibri"/>
                <a:cs typeface="Calibri"/>
              </a:rPr>
              <a:t>detection</a:t>
            </a:r>
            <a:r>
              <a:rPr sz="2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21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-15" dirty="0">
                <a:solidFill>
                  <a:srgbClr val="FFFFFF"/>
                </a:solidFill>
                <a:latin typeface="Calibri"/>
                <a:cs typeface="Calibri"/>
              </a:rPr>
              <a:t>errors</a:t>
            </a:r>
            <a:r>
              <a:rPr sz="21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2100" spc="-5" dirty="0">
                <a:solidFill>
                  <a:srgbClr val="FFFFFF"/>
                </a:solidFill>
                <a:latin typeface="Calibri"/>
                <a:cs typeface="Calibri"/>
              </a:rPr>
              <a:t> this </a:t>
            </a:r>
            <a:r>
              <a:rPr sz="2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-15" dirty="0">
                <a:solidFill>
                  <a:srgbClr val="FFFFFF"/>
                </a:solidFill>
                <a:latin typeface="Calibri"/>
                <a:cs typeface="Calibri"/>
              </a:rPr>
              <a:t>protocol</a:t>
            </a:r>
            <a:r>
              <a:rPr sz="21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1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-15" dirty="0">
                <a:solidFill>
                  <a:srgbClr val="FFFFFF"/>
                </a:solidFill>
                <a:latin typeface="Calibri"/>
                <a:cs typeface="Calibri"/>
              </a:rPr>
              <a:t>manifested</a:t>
            </a:r>
            <a:r>
              <a:rPr sz="2100" spc="-10" dirty="0">
                <a:solidFill>
                  <a:srgbClr val="FFFFFF"/>
                </a:solidFill>
                <a:latin typeface="Calibri"/>
                <a:cs typeface="Calibri"/>
              </a:rPr>
              <a:t> by</a:t>
            </a:r>
            <a:r>
              <a:rPr sz="2100" dirty="0">
                <a:solidFill>
                  <a:srgbClr val="FFFFFF"/>
                </a:solidFill>
                <a:latin typeface="Calibri"/>
                <a:cs typeface="Calibri"/>
              </a:rPr>
              <a:t> the </a:t>
            </a:r>
            <a:r>
              <a:rPr sz="2100" spc="-5" dirty="0">
                <a:solidFill>
                  <a:srgbClr val="FFFFFF"/>
                </a:solidFill>
                <a:latin typeface="Calibri"/>
                <a:cs typeface="Calibri"/>
              </a:rPr>
              <a:t>silence</a:t>
            </a:r>
            <a:r>
              <a:rPr sz="21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21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-10" dirty="0">
                <a:solidFill>
                  <a:srgbClr val="FFFFFF"/>
                </a:solidFill>
                <a:latin typeface="Calibri"/>
                <a:cs typeface="Calibri"/>
              </a:rPr>
              <a:t>receiver</a:t>
            </a:r>
            <a:r>
              <a:rPr sz="21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21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Calibri"/>
                <a:cs typeface="Calibri"/>
              </a:rPr>
              <a:t>no </a:t>
            </a:r>
            <a:r>
              <a:rPr sz="2100" dirty="0">
                <a:solidFill>
                  <a:srgbClr val="FFFFFF"/>
                </a:solidFill>
                <a:latin typeface="Calibri"/>
                <a:cs typeface="Calibri"/>
              </a:rPr>
              <a:t>ack</a:t>
            </a:r>
            <a:r>
              <a:rPr sz="21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FFFFFF"/>
                </a:solidFill>
                <a:latin typeface="Calibri"/>
                <a:cs typeface="Calibri"/>
              </a:rPr>
              <a:t>in </a:t>
            </a:r>
            <a:r>
              <a:rPr sz="2100" spc="-5" dirty="0">
                <a:solidFill>
                  <a:srgbClr val="FFFFFF"/>
                </a:solidFill>
                <a:latin typeface="Calibri"/>
                <a:cs typeface="Calibri"/>
              </a:rPr>
              <a:t>send </a:t>
            </a:r>
            <a:r>
              <a:rPr sz="2100" spc="-1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1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-40" dirty="0">
                <a:solidFill>
                  <a:srgbClr val="FFFFFF"/>
                </a:solidFill>
                <a:latin typeface="Calibri"/>
                <a:cs typeface="Calibri"/>
              </a:rPr>
              <a:t>sender.</a:t>
            </a:r>
            <a:endParaRPr sz="2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Clr>
                <a:srgbClr val="FFFFFF"/>
              </a:buClr>
              <a:buFont typeface="Arial MT"/>
              <a:buChar char="•"/>
            </a:pPr>
            <a:endParaRPr sz="2050">
              <a:latin typeface="Calibri"/>
              <a:cs typeface="Calibri"/>
            </a:endParaRPr>
          </a:p>
          <a:p>
            <a:pPr marL="299085" marR="123189" indent="-287020">
              <a:lnSpc>
                <a:spcPct val="100000"/>
              </a:lnSpc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21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1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Calibri"/>
                <a:cs typeface="Calibri"/>
              </a:rPr>
              <a:t>sender</a:t>
            </a:r>
            <a:r>
              <a:rPr sz="2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-20" dirty="0">
                <a:solidFill>
                  <a:srgbClr val="FFFFFF"/>
                </a:solidFill>
                <a:latin typeface="Calibri"/>
                <a:cs typeface="Calibri"/>
              </a:rPr>
              <a:t>keeps</a:t>
            </a:r>
            <a:r>
              <a:rPr sz="2100" dirty="0">
                <a:solidFill>
                  <a:srgbClr val="FFFFFF"/>
                </a:solidFill>
                <a:latin typeface="Calibri"/>
                <a:cs typeface="Calibri"/>
              </a:rPr>
              <a:t> a</a:t>
            </a:r>
            <a:r>
              <a:rPr sz="2100" spc="-10" dirty="0">
                <a:solidFill>
                  <a:srgbClr val="FFFFFF"/>
                </a:solidFill>
                <a:latin typeface="Calibri"/>
                <a:cs typeface="Calibri"/>
              </a:rPr>
              <a:t> copy</a:t>
            </a:r>
            <a:r>
              <a:rPr sz="2100" spc="-5" dirty="0">
                <a:solidFill>
                  <a:srgbClr val="FFFFFF"/>
                </a:solidFill>
                <a:latin typeface="Calibri"/>
                <a:cs typeface="Calibri"/>
              </a:rPr>
              <a:t> of</a:t>
            </a:r>
            <a:r>
              <a:rPr sz="21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1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-10" dirty="0">
                <a:solidFill>
                  <a:srgbClr val="FFFFFF"/>
                </a:solidFill>
                <a:latin typeface="Calibri"/>
                <a:cs typeface="Calibri"/>
              </a:rPr>
              <a:t>sent</a:t>
            </a:r>
            <a:r>
              <a:rPr sz="2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-10" dirty="0">
                <a:solidFill>
                  <a:srgbClr val="FFFFFF"/>
                </a:solidFill>
                <a:latin typeface="Calibri"/>
                <a:cs typeface="Calibri"/>
              </a:rPr>
              <a:t>frame. </a:t>
            </a:r>
            <a:r>
              <a:rPr sz="2100" spc="-30" dirty="0">
                <a:solidFill>
                  <a:srgbClr val="FFFFFF"/>
                </a:solidFill>
                <a:latin typeface="Calibri"/>
                <a:cs typeface="Calibri"/>
              </a:rPr>
              <a:t>At </a:t>
            </a:r>
            <a:r>
              <a:rPr sz="21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100" spc="-5" dirty="0">
                <a:solidFill>
                  <a:srgbClr val="FFFFFF"/>
                </a:solidFill>
                <a:latin typeface="Calibri"/>
                <a:cs typeface="Calibri"/>
              </a:rPr>
              <a:t>same </a:t>
            </a:r>
            <a:r>
              <a:rPr sz="2100" dirty="0">
                <a:solidFill>
                  <a:srgbClr val="FFFFFF"/>
                </a:solidFill>
                <a:latin typeface="Calibri"/>
                <a:cs typeface="Calibri"/>
              </a:rPr>
              <a:t>time, it </a:t>
            </a:r>
            <a:r>
              <a:rPr sz="2100" spc="-10" dirty="0">
                <a:solidFill>
                  <a:srgbClr val="FFFFFF"/>
                </a:solidFill>
                <a:latin typeface="Calibri"/>
                <a:cs typeface="Calibri"/>
              </a:rPr>
              <a:t>starts </a:t>
            </a:r>
            <a:r>
              <a:rPr sz="2100" dirty="0">
                <a:solidFill>
                  <a:srgbClr val="FFFFFF"/>
                </a:solidFill>
                <a:latin typeface="Calibri"/>
                <a:cs typeface="Calibri"/>
              </a:rPr>
              <a:t>a </a:t>
            </a:r>
            <a:r>
              <a:rPr sz="2100" spc="-40" dirty="0">
                <a:solidFill>
                  <a:srgbClr val="FFFFFF"/>
                </a:solidFill>
                <a:latin typeface="Calibri"/>
                <a:cs typeface="Calibri"/>
              </a:rPr>
              <a:t>timer. </a:t>
            </a:r>
            <a:r>
              <a:rPr sz="2100" dirty="0">
                <a:solidFill>
                  <a:srgbClr val="FFFFFF"/>
                </a:solidFill>
                <a:latin typeface="Calibri"/>
                <a:cs typeface="Calibri"/>
              </a:rPr>
              <a:t>If the timer </a:t>
            </a:r>
            <a:r>
              <a:rPr sz="21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-15" dirty="0">
                <a:solidFill>
                  <a:srgbClr val="FFFFFF"/>
                </a:solidFill>
                <a:latin typeface="Calibri"/>
                <a:cs typeface="Calibri"/>
              </a:rPr>
              <a:t>expires</a:t>
            </a:r>
            <a:r>
              <a:rPr sz="21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21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Calibri"/>
                <a:cs typeface="Calibri"/>
              </a:rPr>
              <a:t>there </a:t>
            </a:r>
            <a:r>
              <a:rPr sz="2100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1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Calibri"/>
                <a:cs typeface="Calibri"/>
              </a:rPr>
              <a:t>no</a:t>
            </a:r>
            <a:r>
              <a:rPr sz="2100" spc="-10" dirty="0">
                <a:solidFill>
                  <a:srgbClr val="FFFFFF"/>
                </a:solidFill>
                <a:latin typeface="Calibri"/>
                <a:cs typeface="Calibri"/>
              </a:rPr>
              <a:t> ACK</a:t>
            </a:r>
            <a:r>
              <a:rPr sz="21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-20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21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1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-15" dirty="0">
                <a:solidFill>
                  <a:srgbClr val="FFFFFF"/>
                </a:solidFill>
                <a:latin typeface="Calibri"/>
                <a:cs typeface="Calibri"/>
              </a:rPr>
              <a:t>sent</a:t>
            </a:r>
            <a:r>
              <a:rPr sz="21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-10" dirty="0">
                <a:solidFill>
                  <a:srgbClr val="FFFFFF"/>
                </a:solidFill>
                <a:latin typeface="Calibri"/>
                <a:cs typeface="Calibri"/>
              </a:rPr>
              <a:t>frame, </a:t>
            </a:r>
            <a:r>
              <a:rPr sz="2100" spc="-459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1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-15" dirty="0">
                <a:solidFill>
                  <a:srgbClr val="FFFFFF"/>
                </a:solidFill>
                <a:latin typeface="Calibri"/>
                <a:cs typeface="Calibri"/>
              </a:rPr>
              <a:t>frame</a:t>
            </a:r>
            <a:r>
              <a:rPr sz="2100" dirty="0">
                <a:solidFill>
                  <a:srgbClr val="FFFFFF"/>
                </a:solidFill>
                <a:latin typeface="Calibri"/>
                <a:cs typeface="Calibri"/>
              </a:rPr>
              <a:t> is </a:t>
            </a:r>
            <a:r>
              <a:rPr sz="2100" spc="-10" dirty="0">
                <a:solidFill>
                  <a:srgbClr val="FFFFFF"/>
                </a:solidFill>
                <a:latin typeface="Calibri"/>
                <a:cs typeface="Calibri"/>
              </a:rPr>
              <a:t>resent,</a:t>
            </a:r>
            <a:r>
              <a:rPr sz="21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1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-10" dirty="0">
                <a:solidFill>
                  <a:srgbClr val="FFFFFF"/>
                </a:solidFill>
                <a:latin typeface="Calibri"/>
                <a:cs typeface="Calibri"/>
              </a:rPr>
              <a:t>copy</a:t>
            </a:r>
            <a:r>
              <a:rPr sz="21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100" spc="-5" dirty="0">
                <a:solidFill>
                  <a:srgbClr val="FFFFFF"/>
                </a:solidFill>
                <a:latin typeface="Calibri"/>
                <a:cs typeface="Calibri"/>
              </a:rPr>
              <a:t> held,</a:t>
            </a:r>
            <a:r>
              <a:rPr sz="21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21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1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FFFFFF"/>
                </a:solidFill>
                <a:latin typeface="Calibri"/>
                <a:cs typeface="Calibri"/>
              </a:rPr>
              <a:t>timer</a:t>
            </a:r>
            <a:r>
              <a:rPr sz="21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1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-10" dirty="0">
                <a:solidFill>
                  <a:srgbClr val="FFFFFF"/>
                </a:solidFill>
                <a:latin typeface="Calibri"/>
                <a:cs typeface="Calibri"/>
              </a:rPr>
              <a:t>restarted.</a:t>
            </a:r>
            <a:endParaRPr sz="2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Clr>
                <a:srgbClr val="FFFFFF"/>
              </a:buClr>
              <a:buFont typeface="Arial MT"/>
              <a:buChar char="•"/>
            </a:pPr>
            <a:endParaRPr sz="2050">
              <a:latin typeface="Calibri"/>
              <a:cs typeface="Calibri"/>
            </a:endParaRPr>
          </a:p>
          <a:p>
            <a:pPr marL="299085" marR="177165" indent="-287020">
              <a:lnSpc>
                <a:spcPct val="100000"/>
              </a:lnSpc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2100" spc="-15" dirty="0">
                <a:solidFill>
                  <a:srgbClr val="FFFFFF"/>
                </a:solidFill>
                <a:latin typeface="Calibri"/>
                <a:cs typeface="Calibri"/>
              </a:rPr>
              <a:t>Lost</a:t>
            </a:r>
            <a:r>
              <a:rPr sz="21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-10" dirty="0">
                <a:solidFill>
                  <a:srgbClr val="FFFFFF"/>
                </a:solidFill>
                <a:latin typeface="Calibri"/>
                <a:cs typeface="Calibri"/>
              </a:rPr>
              <a:t>frames</a:t>
            </a:r>
            <a:r>
              <a:rPr sz="21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-10" dirty="0">
                <a:solidFill>
                  <a:srgbClr val="FFFFFF"/>
                </a:solidFill>
                <a:latin typeface="Calibri"/>
                <a:cs typeface="Calibri"/>
              </a:rPr>
              <a:t>are</a:t>
            </a:r>
            <a:r>
              <a:rPr sz="2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-10" dirty="0">
                <a:solidFill>
                  <a:srgbClr val="FFFFFF"/>
                </a:solidFill>
                <a:latin typeface="Calibri"/>
                <a:cs typeface="Calibri"/>
              </a:rPr>
              <a:t>more</a:t>
            </a:r>
            <a:r>
              <a:rPr sz="2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-10" dirty="0">
                <a:solidFill>
                  <a:srgbClr val="FFFFFF"/>
                </a:solidFill>
                <a:latin typeface="Calibri"/>
                <a:cs typeface="Calibri"/>
              </a:rPr>
              <a:t>difficult</a:t>
            </a:r>
            <a:r>
              <a:rPr sz="21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-1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100" spc="-5" dirty="0">
                <a:solidFill>
                  <a:srgbClr val="FFFFFF"/>
                </a:solidFill>
                <a:latin typeface="Calibri"/>
                <a:cs typeface="Calibri"/>
              </a:rPr>
              <a:t> handle</a:t>
            </a:r>
            <a:r>
              <a:rPr sz="21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FFFFFF"/>
                </a:solidFill>
                <a:latin typeface="Calibri"/>
                <a:cs typeface="Calibri"/>
              </a:rPr>
              <a:t>than </a:t>
            </a:r>
            <a:r>
              <a:rPr sz="21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-10" dirty="0">
                <a:solidFill>
                  <a:srgbClr val="FFFFFF"/>
                </a:solidFill>
                <a:latin typeface="Calibri"/>
                <a:cs typeface="Calibri"/>
              </a:rPr>
              <a:t>corrupted </a:t>
            </a:r>
            <a:r>
              <a:rPr sz="2100" spc="-5" dirty="0">
                <a:solidFill>
                  <a:srgbClr val="FFFFFF"/>
                </a:solidFill>
                <a:latin typeface="Calibri"/>
                <a:cs typeface="Calibri"/>
              </a:rPr>
              <a:t>ones. The solution </a:t>
            </a:r>
            <a:r>
              <a:rPr sz="2100" dirty="0">
                <a:solidFill>
                  <a:srgbClr val="FFFFFF"/>
                </a:solidFill>
                <a:latin typeface="Calibri"/>
                <a:cs typeface="Calibri"/>
              </a:rPr>
              <a:t>is </a:t>
            </a:r>
            <a:r>
              <a:rPr sz="2100" spc="-10" dirty="0">
                <a:solidFill>
                  <a:srgbClr val="FFFFFF"/>
                </a:solidFill>
                <a:latin typeface="Calibri"/>
                <a:cs typeface="Calibri"/>
              </a:rPr>
              <a:t>to </a:t>
            </a:r>
            <a:r>
              <a:rPr sz="2100" spc="-5" dirty="0">
                <a:solidFill>
                  <a:srgbClr val="FFFFFF"/>
                </a:solidFill>
                <a:latin typeface="Calibri"/>
                <a:cs typeface="Calibri"/>
              </a:rPr>
              <a:t>number </a:t>
            </a:r>
            <a:r>
              <a:rPr sz="21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100" spc="-459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-10" dirty="0">
                <a:solidFill>
                  <a:srgbClr val="FFFFFF"/>
                </a:solidFill>
                <a:latin typeface="Calibri"/>
                <a:cs typeface="Calibri"/>
              </a:rPr>
              <a:t>frames. </a:t>
            </a:r>
            <a:r>
              <a:rPr sz="2100" dirty="0">
                <a:solidFill>
                  <a:srgbClr val="FFFFFF"/>
                </a:solidFill>
                <a:latin typeface="Calibri"/>
                <a:cs typeface="Calibri"/>
              </a:rPr>
              <a:t>When</a:t>
            </a:r>
            <a:r>
              <a:rPr sz="21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1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-10" dirty="0">
                <a:solidFill>
                  <a:srgbClr val="FFFFFF"/>
                </a:solidFill>
                <a:latin typeface="Calibri"/>
                <a:cs typeface="Calibri"/>
              </a:rPr>
              <a:t>receiver</a:t>
            </a:r>
            <a:r>
              <a:rPr sz="21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-10" dirty="0">
                <a:solidFill>
                  <a:srgbClr val="FFFFFF"/>
                </a:solidFill>
                <a:latin typeface="Calibri"/>
                <a:cs typeface="Calibri"/>
              </a:rPr>
              <a:t>receives</a:t>
            </a:r>
            <a:r>
              <a:rPr sz="21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1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-15" dirty="0">
                <a:solidFill>
                  <a:srgbClr val="FFFFFF"/>
                </a:solidFill>
                <a:latin typeface="Calibri"/>
                <a:cs typeface="Calibri"/>
              </a:rPr>
              <a:t>data </a:t>
            </a:r>
            <a:r>
              <a:rPr sz="21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-15" dirty="0">
                <a:solidFill>
                  <a:srgbClr val="FFFFFF"/>
                </a:solidFill>
                <a:latin typeface="Calibri"/>
                <a:cs typeface="Calibri"/>
              </a:rPr>
              <a:t>frame</a:t>
            </a:r>
            <a:r>
              <a:rPr sz="2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Calibri"/>
                <a:cs typeface="Calibri"/>
              </a:rPr>
              <a:t>that</a:t>
            </a:r>
            <a:r>
              <a:rPr sz="21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FFFFFF"/>
                </a:solidFill>
                <a:latin typeface="Calibri"/>
                <a:cs typeface="Calibri"/>
              </a:rPr>
              <a:t>is </a:t>
            </a:r>
            <a:r>
              <a:rPr sz="2100" spc="-5" dirty="0">
                <a:solidFill>
                  <a:srgbClr val="FFFFFF"/>
                </a:solidFill>
                <a:latin typeface="Calibri"/>
                <a:cs typeface="Calibri"/>
              </a:rPr>
              <a:t>out</a:t>
            </a:r>
            <a:r>
              <a:rPr sz="21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21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-40" dirty="0">
                <a:solidFill>
                  <a:srgbClr val="FFFFFF"/>
                </a:solidFill>
                <a:latin typeface="Calibri"/>
                <a:cs typeface="Calibri"/>
              </a:rPr>
              <a:t>order,</a:t>
            </a:r>
            <a:r>
              <a:rPr sz="21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FFFFFF"/>
                </a:solidFill>
                <a:latin typeface="Calibri"/>
                <a:cs typeface="Calibri"/>
              </a:rPr>
              <a:t>this</a:t>
            </a:r>
            <a:r>
              <a:rPr sz="21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FFFFFF"/>
                </a:solidFill>
                <a:latin typeface="Calibri"/>
                <a:cs typeface="Calibri"/>
              </a:rPr>
              <a:t>means</a:t>
            </a:r>
            <a:r>
              <a:rPr sz="21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Calibri"/>
                <a:cs typeface="Calibri"/>
              </a:rPr>
              <a:t>that </a:t>
            </a:r>
            <a:r>
              <a:rPr sz="2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-10" dirty="0">
                <a:solidFill>
                  <a:srgbClr val="FFFFFF"/>
                </a:solidFill>
                <a:latin typeface="Calibri"/>
                <a:cs typeface="Calibri"/>
              </a:rPr>
              <a:t>frames</a:t>
            </a:r>
            <a:r>
              <a:rPr sz="21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-15" dirty="0">
                <a:solidFill>
                  <a:srgbClr val="FFFFFF"/>
                </a:solidFill>
                <a:latin typeface="Calibri"/>
                <a:cs typeface="Calibri"/>
              </a:rPr>
              <a:t>were</a:t>
            </a:r>
            <a:r>
              <a:rPr sz="21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FFFFFF"/>
                </a:solidFill>
                <a:latin typeface="Calibri"/>
                <a:cs typeface="Calibri"/>
              </a:rPr>
              <a:t>either</a:t>
            </a:r>
            <a:r>
              <a:rPr sz="21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-10" dirty="0">
                <a:solidFill>
                  <a:srgbClr val="FFFFFF"/>
                </a:solidFill>
                <a:latin typeface="Calibri"/>
                <a:cs typeface="Calibri"/>
              </a:rPr>
              <a:t>lost</a:t>
            </a:r>
            <a:r>
              <a:rPr sz="21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Calibri"/>
                <a:cs typeface="Calibri"/>
              </a:rPr>
              <a:t>or</a:t>
            </a:r>
            <a:r>
              <a:rPr sz="2100" spc="-10" dirty="0">
                <a:solidFill>
                  <a:srgbClr val="FFFFFF"/>
                </a:solidFill>
                <a:latin typeface="Calibri"/>
                <a:cs typeface="Calibri"/>
              </a:rPr>
              <a:t> duplicated.</a:t>
            </a:r>
            <a:endParaRPr sz="21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638800" y="0"/>
            <a:ext cx="6553200" cy="6857998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412616" y="6228613"/>
            <a:ext cx="5351780" cy="584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85"/>
              </a:lnSpc>
            </a:pPr>
            <a:r>
              <a:rPr sz="4400" u="heavy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3"/>
              </a:rPr>
              <a:t>www.knowledgegate.in</a:t>
            </a:r>
            <a:endParaRPr sz="4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52575" y="3759"/>
            <a:ext cx="370522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u="heavy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Sequence</a:t>
            </a:r>
            <a:r>
              <a:rPr sz="3600" b="1" u="heavy" spc="-6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3600" b="1" u="heavy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Numbers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8739" y="836421"/>
            <a:ext cx="5612130" cy="4781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marR="5080" indent="-28702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Frames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are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numbered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using sequence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numbers,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added in a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field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within the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data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frame,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to facilitate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unambiguous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communication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with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minimized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frame size; </a:t>
            </a:r>
            <a:r>
              <a:rPr sz="2400" spc="-5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numbering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can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wrap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around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in a 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defined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range.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FFFFFF"/>
              </a:buClr>
              <a:buFont typeface="Arial MT"/>
              <a:buChar char="•"/>
            </a:pPr>
            <a:endParaRPr sz="2350">
              <a:latin typeface="Calibri"/>
              <a:cs typeface="Calibri"/>
            </a:endParaRPr>
          </a:p>
          <a:p>
            <a:pPr marL="299085" marR="123825" indent="-287020">
              <a:lnSpc>
                <a:spcPct val="100000"/>
              </a:lnSpc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Sequence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numbers only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need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to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alternate </a:t>
            </a:r>
            <a:r>
              <a:rPr sz="2400" spc="-5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between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0 and 1,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enabling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receiver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to </a:t>
            </a:r>
            <a:r>
              <a:rPr sz="2400" spc="-5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differentiate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between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new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frames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and 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retransmitted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frames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without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confusion,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thereby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optimizing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communication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process.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910071" y="0"/>
            <a:ext cx="6281928" cy="6857998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412616" y="6228613"/>
            <a:ext cx="5351780" cy="584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85"/>
              </a:lnSpc>
            </a:pPr>
            <a:r>
              <a:rPr sz="4400" u="heavy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3"/>
              </a:rPr>
              <a:t>www.knowledgegate.in</a:t>
            </a:r>
            <a:endParaRPr sz="4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240" y="16256"/>
            <a:ext cx="12101830" cy="49041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62585" indent="-287020">
              <a:lnSpc>
                <a:spcPct val="100000"/>
              </a:lnSpc>
              <a:spcBef>
                <a:spcPts val="100"/>
              </a:spcBef>
              <a:buClr>
                <a:srgbClr val="FFFFFF"/>
              </a:buClr>
              <a:buFont typeface="Arial MT"/>
              <a:buChar char="•"/>
              <a:tabLst>
                <a:tab pos="362585" algn="l"/>
                <a:tab pos="363220" algn="l"/>
              </a:tabLst>
            </a:pPr>
            <a:r>
              <a:rPr sz="2000" b="1" u="heavy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Propagation Delay:</a:t>
            </a:r>
            <a:r>
              <a:rPr sz="2000" b="1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Propagation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delay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time</a:t>
            </a:r>
            <a:r>
              <a:rPr sz="2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it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FFFFFF"/>
                </a:solidFill>
                <a:latin typeface="Calibri"/>
                <a:cs typeface="Calibri"/>
              </a:rPr>
              <a:t>takes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bit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FFFFFF"/>
                </a:solidFill>
                <a:latin typeface="Calibri"/>
                <a:cs typeface="Calibri"/>
              </a:rPr>
              <a:t>travel</a:t>
            </a:r>
            <a:r>
              <a:rPr sz="2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from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point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point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B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endParaRPr sz="2000">
              <a:latin typeface="Calibri"/>
              <a:cs typeface="Calibri"/>
            </a:endParaRPr>
          </a:p>
          <a:p>
            <a:pPr marL="362585">
              <a:lnSpc>
                <a:spcPct val="100000"/>
              </a:lnSpc>
            </a:pP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transmission media.</a:t>
            </a:r>
            <a:endParaRPr sz="2000">
              <a:latin typeface="Calibri"/>
              <a:cs typeface="Calibri"/>
            </a:endParaRPr>
          </a:p>
          <a:p>
            <a:pPr marL="362585">
              <a:lnSpc>
                <a:spcPct val="100000"/>
              </a:lnSpc>
              <a:spcBef>
                <a:spcPts val="5"/>
              </a:spcBef>
            </a:pP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950" spc="7" baseline="-21367" dirty="0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r>
              <a:rPr sz="1950" spc="217" baseline="-21367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(Distance)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/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(Propagation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speed)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950">
              <a:latin typeface="Calibri"/>
              <a:cs typeface="Calibri"/>
            </a:endParaRPr>
          </a:p>
          <a:p>
            <a:pPr marL="362585" marR="153035" indent="-287020">
              <a:lnSpc>
                <a:spcPct val="100000"/>
              </a:lnSpc>
              <a:buFont typeface="Arial MT"/>
              <a:buChar char="•"/>
              <a:tabLst>
                <a:tab pos="362585" algn="l"/>
                <a:tab pos="363220" algn="l"/>
              </a:tabLst>
            </a:pPr>
            <a:r>
              <a:rPr sz="2000" b="1" u="heavy" spc="-1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Transmission</a:t>
            </a:r>
            <a:r>
              <a:rPr sz="2000" b="1" u="heavy" spc="-2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2000" b="1" u="heavy" spc="-1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Delay</a:t>
            </a:r>
            <a:r>
              <a:rPr sz="2000" b="1" u="heavy" spc="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2000" b="1" u="heavy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(TT):</a:t>
            </a:r>
            <a:r>
              <a:rPr sz="2000" b="1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sender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needs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put the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bits</a:t>
            </a:r>
            <a:r>
              <a:rPr sz="2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packet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on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the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line</a:t>
            </a:r>
            <a:r>
              <a:rPr sz="2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one by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one.</a:t>
            </a:r>
            <a:r>
              <a:rPr sz="20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If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FFFFFF"/>
                </a:solidFill>
                <a:latin typeface="Calibri"/>
                <a:cs typeface="Calibri"/>
              </a:rPr>
              <a:t>first</a:t>
            </a:r>
            <a:r>
              <a:rPr sz="2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bit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the 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packet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put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on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line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at</a:t>
            </a:r>
            <a:r>
              <a:rPr sz="2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time</a:t>
            </a:r>
            <a:r>
              <a:rPr sz="2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950" spc="15" baseline="-21367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r>
              <a:rPr sz="1950" spc="247" baseline="-21367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last</a:t>
            </a:r>
            <a:r>
              <a:rPr sz="2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bit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is</a:t>
            </a:r>
            <a:r>
              <a:rPr sz="2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put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on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line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at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time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950" spc="7" baseline="-21367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,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transmission</a:t>
            </a:r>
            <a:r>
              <a:rPr sz="2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delay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packet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is </a:t>
            </a:r>
            <a:r>
              <a:rPr sz="2000" spc="-4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(t</a:t>
            </a:r>
            <a:r>
              <a:rPr sz="1950" spc="7" baseline="-21367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r>
              <a:rPr sz="1950" spc="232" baseline="-21367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− t</a:t>
            </a:r>
            <a:r>
              <a:rPr sz="1950" baseline="-21367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).</a:t>
            </a:r>
            <a:endParaRPr sz="2000">
              <a:latin typeface="Calibri"/>
              <a:cs typeface="Calibri"/>
            </a:endParaRPr>
          </a:p>
          <a:p>
            <a:pPr marL="362585">
              <a:lnSpc>
                <a:spcPct val="100000"/>
              </a:lnSpc>
            </a:pP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950" baseline="-21367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950" spc="22" baseline="-21367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FFFFFF"/>
                </a:solidFill>
                <a:latin typeface="Calibri"/>
                <a:cs typeface="Calibri"/>
              </a:rPr>
              <a:t>(Packet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length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(L)) /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(Transmission</a:t>
            </a:r>
            <a:r>
              <a:rPr sz="2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25" dirty="0">
                <a:solidFill>
                  <a:srgbClr val="FFFFFF"/>
                </a:solidFill>
                <a:latin typeface="Calibri"/>
                <a:cs typeface="Calibri"/>
              </a:rPr>
              <a:t>rate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or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Bandwidth</a:t>
            </a:r>
            <a:r>
              <a:rPr sz="20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(B))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/ B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950">
              <a:latin typeface="Calibri"/>
              <a:cs typeface="Calibri"/>
            </a:endParaRPr>
          </a:p>
          <a:p>
            <a:pPr marL="362585" indent="-287020">
              <a:lnSpc>
                <a:spcPct val="100000"/>
              </a:lnSpc>
              <a:buFont typeface="Arial MT"/>
              <a:buChar char="•"/>
              <a:tabLst>
                <a:tab pos="362585" algn="l"/>
                <a:tab pos="363220" algn="l"/>
              </a:tabLst>
            </a:pPr>
            <a:r>
              <a:rPr sz="2000" b="1" i="1" u="heavy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Queuing</a:t>
            </a:r>
            <a:r>
              <a:rPr sz="2000" b="1" i="1" u="heavy" spc="-4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2000" b="1" i="1" u="heavy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Delay</a:t>
            </a:r>
            <a:r>
              <a:rPr sz="2000" b="1" i="1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r>
              <a:rPr sz="2000" b="1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It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measured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as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time</a:t>
            </a:r>
            <a:r>
              <a:rPr sz="2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packet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waits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input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queue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and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output</a:t>
            </a:r>
            <a:r>
              <a:rPr sz="20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queue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of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 </a:t>
            </a:r>
            <a:r>
              <a:rPr sz="2000" spc="-40" dirty="0">
                <a:solidFill>
                  <a:srgbClr val="FFFFFF"/>
                </a:solidFill>
                <a:latin typeface="Calibri"/>
                <a:cs typeface="Calibri"/>
              </a:rPr>
              <a:t>router.</a:t>
            </a:r>
            <a:endParaRPr sz="2000">
              <a:latin typeface="Calibri"/>
              <a:cs typeface="Calibri"/>
            </a:endParaRPr>
          </a:p>
          <a:p>
            <a:pPr marL="819785" lvl="1" indent="-287020">
              <a:lnSpc>
                <a:spcPct val="100000"/>
              </a:lnSpc>
              <a:buFont typeface="Arial MT"/>
              <a:buChar char="•"/>
              <a:tabLst>
                <a:tab pos="819785" algn="l"/>
                <a:tab pos="820419" algn="l"/>
              </a:tabLst>
            </a:pP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Delay</a:t>
            </a:r>
            <a:r>
              <a:rPr sz="1950" spc="-15" baseline="-21367" dirty="0">
                <a:solidFill>
                  <a:srgbClr val="FFFFFF"/>
                </a:solidFill>
                <a:latin typeface="Calibri"/>
                <a:cs typeface="Calibri"/>
              </a:rPr>
              <a:t>qu</a:t>
            </a:r>
            <a:r>
              <a:rPr sz="1950" baseline="-21367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time</a:t>
            </a:r>
            <a:r>
              <a:rPr sz="2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packet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waits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input and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output</a:t>
            </a:r>
            <a:r>
              <a:rPr sz="20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queues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router</a:t>
            </a:r>
            <a:endParaRPr sz="20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20"/>
              </a:spcBef>
              <a:buClr>
                <a:srgbClr val="FFFFFF"/>
              </a:buClr>
              <a:buFont typeface="Arial MT"/>
              <a:buChar char="•"/>
            </a:pPr>
            <a:endParaRPr sz="1950">
              <a:latin typeface="Calibri"/>
              <a:cs typeface="Calibri"/>
            </a:endParaRPr>
          </a:p>
          <a:p>
            <a:pPr marL="362585" marR="55880" indent="-287020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362585" algn="l"/>
                <a:tab pos="363220" algn="l"/>
              </a:tabLst>
            </a:pPr>
            <a:r>
              <a:rPr sz="2000" b="1" i="1" u="heavy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Processing</a:t>
            </a:r>
            <a:r>
              <a:rPr sz="2000" b="1" i="1" u="heavy" spc="-3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2000" b="1" i="1" u="heavy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Delay</a:t>
            </a:r>
            <a:r>
              <a:rPr sz="2000" b="1" i="1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r>
              <a:rPr sz="2000" b="1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It</a:t>
            </a:r>
            <a:r>
              <a:rPr sz="2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time</a:t>
            </a:r>
            <a:r>
              <a:rPr sz="200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required</a:t>
            </a:r>
            <a:r>
              <a:rPr sz="2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destination</a:t>
            </a:r>
            <a:r>
              <a:rPr sz="200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host</a:t>
            </a:r>
            <a:r>
              <a:rPr sz="2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receive</a:t>
            </a:r>
            <a:r>
              <a:rPr sz="200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packet</a:t>
            </a:r>
            <a:r>
              <a:rPr sz="2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from</a:t>
            </a:r>
            <a:r>
              <a:rPr sz="2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its</a:t>
            </a:r>
            <a:r>
              <a:rPr sz="2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input</a:t>
            </a:r>
            <a:r>
              <a:rPr sz="2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port,</a:t>
            </a:r>
            <a:r>
              <a:rPr sz="2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remove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25" dirty="0">
                <a:solidFill>
                  <a:srgbClr val="FFFFFF"/>
                </a:solidFill>
                <a:latin typeface="Calibri"/>
                <a:cs typeface="Calibri"/>
              </a:rPr>
              <a:t>header,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perform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an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error</a:t>
            </a:r>
            <a:r>
              <a:rPr sz="2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detection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procedure,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deliver</a:t>
            </a:r>
            <a:r>
              <a:rPr sz="2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packet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the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output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port or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deliver</a:t>
            </a:r>
            <a:r>
              <a:rPr sz="2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packet </a:t>
            </a:r>
            <a:r>
              <a:rPr sz="2000" spc="-43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upper-layer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 protocol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(in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the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case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destination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host).</a:t>
            </a:r>
            <a:endParaRPr sz="2000">
              <a:latin typeface="Calibri"/>
              <a:cs typeface="Calibri"/>
            </a:endParaRPr>
          </a:p>
          <a:p>
            <a:pPr marL="819785" lvl="1" indent="-287020">
              <a:lnSpc>
                <a:spcPct val="100000"/>
              </a:lnSpc>
              <a:buFont typeface="Arial MT"/>
              <a:buChar char="•"/>
              <a:tabLst>
                <a:tab pos="819785" algn="l"/>
                <a:tab pos="820419" algn="l"/>
              </a:tabLst>
            </a:pP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Delay</a:t>
            </a:r>
            <a:r>
              <a:rPr sz="1950" spc="-7" baseline="-21367" dirty="0">
                <a:solidFill>
                  <a:srgbClr val="FFFFFF"/>
                </a:solidFill>
                <a:latin typeface="Calibri"/>
                <a:cs typeface="Calibri"/>
              </a:rPr>
              <a:t>pr</a:t>
            </a:r>
            <a:r>
              <a:rPr sz="1950" spc="209" baseline="-21367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=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Time</a:t>
            </a:r>
            <a:r>
              <a:rPr sz="2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required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to process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a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packet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in a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destination</a:t>
            </a:r>
            <a:r>
              <a:rPr sz="2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host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14727" y="4997194"/>
            <a:ext cx="8162544" cy="1743454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412616" y="6228613"/>
            <a:ext cx="5351780" cy="584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85"/>
              </a:lnSpc>
            </a:pPr>
            <a:r>
              <a:rPr sz="4400" u="heavy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3"/>
              </a:rPr>
              <a:t>www.knowledgegate.in</a:t>
            </a:r>
            <a:endParaRPr sz="4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339" y="0"/>
            <a:ext cx="11769090" cy="1764030"/>
          </a:xfrm>
          <a:prstGeom prst="rect">
            <a:avLst/>
          </a:prstGeom>
        </p:spPr>
        <p:txBody>
          <a:bodyPr vert="horz" wrap="square" lIns="0" tIns="196215" rIns="0" bIns="0" rtlCol="0">
            <a:spAutoFit/>
          </a:bodyPr>
          <a:lstStyle/>
          <a:p>
            <a:pPr marL="3150235">
              <a:lnSpc>
                <a:spcPct val="100000"/>
              </a:lnSpc>
              <a:spcBef>
                <a:spcPts val="1545"/>
              </a:spcBef>
            </a:pPr>
            <a:r>
              <a:rPr sz="2600" b="1" u="heavy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Measuring</a:t>
            </a:r>
            <a:r>
              <a:rPr sz="2600" b="1" u="heavy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2600" b="1" u="heavy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Performance</a:t>
            </a:r>
            <a:r>
              <a:rPr sz="2600" b="1" u="heavy" spc="-3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2600" b="1" u="heavy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for</a:t>
            </a:r>
            <a:r>
              <a:rPr sz="2600" b="1" u="heavy" spc="-2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2600" b="1" u="heavy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Stop</a:t>
            </a:r>
            <a:r>
              <a:rPr sz="2600" b="1" u="heavy" spc="-1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2600" b="1" u="heavy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and</a:t>
            </a:r>
            <a:r>
              <a:rPr sz="2600" b="1" u="heavy" spc="-2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2600" b="1" u="heavy" spc="-2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Wait</a:t>
            </a:r>
            <a:endParaRPr sz="2600">
              <a:latin typeface="Calibri"/>
              <a:cs typeface="Calibri"/>
            </a:endParaRPr>
          </a:p>
          <a:p>
            <a:pPr marL="495300" indent="-457200">
              <a:lnSpc>
                <a:spcPct val="100000"/>
              </a:lnSpc>
              <a:spcBef>
                <a:spcPts val="1440"/>
              </a:spcBef>
              <a:buAutoNum type="arabicPeriod"/>
              <a:tabLst>
                <a:tab pos="494665" algn="l"/>
                <a:tab pos="495300" algn="l"/>
              </a:tabLst>
            </a:pPr>
            <a:r>
              <a:rPr sz="2600" spc="-55" dirty="0">
                <a:solidFill>
                  <a:srgbClr val="FFFFFF"/>
                </a:solidFill>
                <a:latin typeface="Calibri"/>
                <a:cs typeface="Calibri"/>
              </a:rPr>
              <a:t>Total</a:t>
            </a:r>
            <a:r>
              <a:rPr sz="2600" dirty="0">
                <a:solidFill>
                  <a:srgbClr val="FFFFFF"/>
                </a:solidFill>
                <a:latin typeface="Calibri"/>
                <a:cs typeface="Calibri"/>
              </a:rPr>
              <a:t> time</a:t>
            </a:r>
            <a:r>
              <a:rPr sz="26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FFFFFF"/>
                </a:solidFill>
                <a:latin typeface="Calibri"/>
                <a:cs typeface="Calibri"/>
              </a:rPr>
              <a:t>= </a:t>
            </a:r>
            <a:r>
              <a:rPr sz="2600" spc="5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2550" spc="7" baseline="-21241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2550" baseline="-21241" dirty="0">
                <a:solidFill>
                  <a:srgbClr val="FFFFFF"/>
                </a:solidFill>
                <a:latin typeface="Calibri"/>
                <a:cs typeface="Calibri"/>
              </a:rPr>
              <a:t> (data)</a:t>
            </a:r>
            <a:r>
              <a:rPr sz="2550" spc="292" baseline="-2124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FFFFFF"/>
                </a:solidFill>
                <a:latin typeface="Calibri"/>
                <a:cs typeface="Calibri"/>
              </a:rPr>
              <a:t>+ </a:t>
            </a:r>
            <a:r>
              <a:rPr sz="2600" spc="-7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2550" spc="-104" baseline="-21241" dirty="0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r>
              <a:rPr sz="2550" spc="-15" baseline="-2124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50" baseline="-21241" dirty="0">
                <a:solidFill>
                  <a:srgbClr val="FFFFFF"/>
                </a:solidFill>
                <a:latin typeface="Calibri"/>
                <a:cs typeface="Calibri"/>
              </a:rPr>
              <a:t>(data)</a:t>
            </a:r>
            <a:r>
              <a:rPr sz="2550" spc="300" baseline="-2124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FFFFFF"/>
                </a:solidFill>
                <a:latin typeface="Calibri"/>
                <a:cs typeface="Calibri"/>
              </a:rPr>
              <a:t>+</a:t>
            </a:r>
            <a:r>
              <a:rPr sz="2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FFFFFF"/>
                </a:solidFill>
                <a:latin typeface="Calibri"/>
                <a:cs typeface="Calibri"/>
              </a:rPr>
              <a:t>Dealy</a:t>
            </a:r>
            <a:r>
              <a:rPr sz="2550" baseline="-21241" dirty="0">
                <a:solidFill>
                  <a:srgbClr val="FFFFFF"/>
                </a:solidFill>
                <a:latin typeface="Calibri"/>
                <a:cs typeface="Calibri"/>
              </a:rPr>
              <a:t>que</a:t>
            </a:r>
            <a:r>
              <a:rPr sz="2550" spc="292" baseline="-2124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FFFFFF"/>
                </a:solidFill>
                <a:latin typeface="Calibri"/>
                <a:cs typeface="Calibri"/>
              </a:rPr>
              <a:t>+</a:t>
            </a:r>
            <a:r>
              <a:rPr sz="26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FFFFFF"/>
                </a:solidFill>
                <a:latin typeface="Calibri"/>
                <a:cs typeface="Calibri"/>
              </a:rPr>
              <a:t>Delay</a:t>
            </a:r>
            <a:r>
              <a:rPr sz="2550" spc="-7" baseline="-21241" dirty="0">
                <a:solidFill>
                  <a:srgbClr val="FFFFFF"/>
                </a:solidFill>
                <a:latin typeface="Calibri"/>
                <a:cs typeface="Calibri"/>
              </a:rPr>
              <a:t>pro</a:t>
            </a:r>
            <a:r>
              <a:rPr sz="2550" spc="277" baseline="-2124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FFFFFF"/>
                </a:solidFill>
                <a:latin typeface="Calibri"/>
                <a:cs typeface="Calibri"/>
              </a:rPr>
              <a:t>+</a:t>
            </a:r>
            <a:r>
              <a:rPr sz="26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spc="5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2550" spc="7" baseline="-21241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2550" baseline="-2124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50" spc="7" baseline="-21241" dirty="0">
                <a:solidFill>
                  <a:srgbClr val="FFFFFF"/>
                </a:solidFill>
                <a:latin typeface="Calibri"/>
                <a:cs typeface="Calibri"/>
              </a:rPr>
              <a:t>(ack)</a:t>
            </a:r>
            <a:r>
              <a:rPr sz="2550" spc="315" baseline="-2124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FFFFFF"/>
                </a:solidFill>
                <a:latin typeface="Calibri"/>
                <a:cs typeface="Calibri"/>
              </a:rPr>
              <a:t>+ </a:t>
            </a:r>
            <a:r>
              <a:rPr sz="2600" spc="-7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2550" spc="-104" baseline="-21241" dirty="0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r>
              <a:rPr sz="2550" spc="-15" baseline="-2124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50" spc="7" baseline="-21241" dirty="0">
                <a:solidFill>
                  <a:srgbClr val="FFFFFF"/>
                </a:solidFill>
                <a:latin typeface="Calibri"/>
                <a:cs typeface="Calibri"/>
              </a:rPr>
              <a:t>(ack)</a:t>
            </a:r>
            <a:r>
              <a:rPr sz="2550" spc="337" baseline="-2124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FFFFFF"/>
                </a:solidFill>
                <a:latin typeface="Calibri"/>
                <a:cs typeface="Calibri"/>
              </a:rPr>
              <a:t>+ Dealy</a:t>
            </a:r>
            <a:r>
              <a:rPr sz="2550" baseline="-21241" dirty="0">
                <a:solidFill>
                  <a:srgbClr val="FFFFFF"/>
                </a:solidFill>
                <a:latin typeface="Calibri"/>
                <a:cs typeface="Calibri"/>
              </a:rPr>
              <a:t>que</a:t>
            </a:r>
            <a:r>
              <a:rPr sz="2550" spc="292" baseline="-2124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FFFFFF"/>
                </a:solidFill>
                <a:latin typeface="Calibri"/>
                <a:cs typeface="Calibri"/>
              </a:rPr>
              <a:t>+ </a:t>
            </a:r>
            <a:r>
              <a:rPr sz="2600" spc="-10" dirty="0">
                <a:solidFill>
                  <a:srgbClr val="FFFFFF"/>
                </a:solidFill>
                <a:latin typeface="Calibri"/>
                <a:cs typeface="Calibri"/>
              </a:rPr>
              <a:t>Delay</a:t>
            </a:r>
            <a:r>
              <a:rPr sz="2550" spc="-15" baseline="-21241" dirty="0">
                <a:solidFill>
                  <a:srgbClr val="FFFFFF"/>
                </a:solidFill>
                <a:latin typeface="Calibri"/>
                <a:cs typeface="Calibri"/>
              </a:rPr>
              <a:t>pro</a:t>
            </a:r>
            <a:endParaRPr sz="2550" baseline="-21241">
              <a:latin typeface="Calibri"/>
              <a:cs typeface="Calibri"/>
            </a:endParaRPr>
          </a:p>
          <a:p>
            <a:pPr marL="495300" indent="-457200">
              <a:lnSpc>
                <a:spcPct val="100000"/>
              </a:lnSpc>
              <a:spcBef>
                <a:spcPts val="1440"/>
              </a:spcBef>
              <a:buAutoNum type="arabicPeriod"/>
              <a:tabLst>
                <a:tab pos="494665" algn="l"/>
                <a:tab pos="495300" algn="l"/>
              </a:tabLst>
            </a:pPr>
            <a:r>
              <a:rPr sz="2600" dirty="0">
                <a:solidFill>
                  <a:srgbClr val="FFFFFF"/>
                </a:solidFill>
                <a:latin typeface="Calibri"/>
                <a:cs typeface="Calibri"/>
              </a:rPr>
              <a:t>Queuing</a:t>
            </a:r>
            <a:r>
              <a:rPr sz="26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spc="-15" dirty="0">
                <a:solidFill>
                  <a:srgbClr val="FFFFFF"/>
                </a:solidFill>
                <a:latin typeface="Calibri"/>
                <a:cs typeface="Calibri"/>
              </a:rPr>
              <a:t>delay</a:t>
            </a:r>
            <a:r>
              <a:rPr sz="26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26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FFFFFF"/>
                </a:solidFill>
                <a:latin typeface="Calibri"/>
                <a:cs typeface="Calibri"/>
              </a:rPr>
              <a:t>processing</a:t>
            </a:r>
            <a:r>
              <a:rPr sz="26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spc="-15" dirty="0">
                <a:solidFill>
                  <a:srgbClr val="FFFFFF"/>
                </a:solidFill>
                <a:latin typeface="Calibri"/>
                <a:cs typeface="Calibri"/>
              </a:rPr>
              <a:t>delays</a:t>
            </a:r>
            <a:r>
              <a:rPr sz="26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FFFFFF"/>
                </a:solidFill>
                <a:latin typeface="Calibri"/>
                <a:cs typeface="Calibri"/>
              </a:rPr>
              <a:t>are</a:t>
            </a:r>
            <a:r>
              <a:rPr sz="2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FFFFFF"/>
                </a:solidFill>
                <a:latin typeface="Calibri"/>
                <a:cs typeface="Calibri"/>
              </a:rPr>
              <a:t>generally</a:t>
            </a:r>
            <a:r>
              <a:rPr sz="26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spc="-25" dirty="0">
                <a:solidFill>
                  <a:srgbClr val="FFFFFF"/>
                </a:solidFill>
                <a:latin typeface="Calibri"/>
                <a:cs typeface="Calibri"/>
              </a:rPr>
              <a:t>kept</a:t>
            </a:r>
            <a:r>
              <a:rPr sz="26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FFFFFF"/>
                </a:solidFill>
                <a:latin typeface="Calibri"/>
                <a:cs typeface="Calibri"/>
              </a:rPr>
              <a:t>0.</a:t>
            </a:r>
            <a:endParaRPr sz="26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5940" y="1566113"/>
            <a:ext cx="141605" cy="422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dirty="0">
                <a:solidFill>
                  <a:srgbClr val="FFFFFF"/>
                </a:solidFill>
                <a:latin typeface="Arial MT"/>
                <a:cs typeface="Arial MT"/>
              </a:rPr>
              <a:t>•</a:t>
            </a:r>
            <a:endParaRPr sz="26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67739" y="1646885"/>
            <a:ext cx="5812790" cy="422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3900" spc="-82" baseline="13888" dirty="0">
                <a:solidFill>
                  <a:srgbClr val="FFFFFF"/>
                </a:solidFill>
                <a:latin typeface="Calibri"/>
                <a:cs typeface="Calibri"/>
              </a:rPr>
              <a:t>Total</a:t>
            </a:r>
            <a:r>
              <a:rPr sz="3900" baseline="13888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900" spc="-7" baseline="13888" dirty="0">
                <a:solidFill>
                  <a:srgbClr val="FFFFFF"/>
                </a:solidFill>
                <a:latin typeface="Calibri"/>
                <a:cs typeface="Calibri"/>
              </a:rPr>
              <a:t>Time</a:t>
            </a:r>
            <a:r>
              <a:rPr sz="3900" spc="-37" baseline="13888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900" baseline="13888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3900" spc="15" baseline="13888" dirty="0">
                <a:solidFill>
                  <a:srgbClr val="FFFFFF"/>
                </a:solidFill>
                <a:latin typeface="Calibri"/>
                <a:cs typeface="Calibri"/>
              </a:rPr>
              <a:t> T</a:t>
            </a:r>
            <a:r>
              <a:rPr sz="1700" spc="1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7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(data)</a:t>
            </a:r>
            <a:r>
              <a:rPr sz="1700" spc="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900" baseline="13888" dirty="0">
                <a:solidFill>
                  <a:srgbClr val="FFFFFF"/>
                </a:solidFill>
                <a:latin typeface="Calibri"/>
                <a:cs typeface="Calibri"/>
              </a:rPr>
              <a:t>+ </a:t>
            </a:r>
            <a:r>
              <a:rPr sz="3900" spc="-104" baseline="13888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700" spc="-70" dirty="0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r>
              <a:rPr sz="17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(data)</a:t>
            </a:r>
            <a:r>
              <a:rPr sz="1700" spc="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900" baseline="13888" dirty="0">
                <a:solidFill>
                  <a:srgbClr val="FFFFFF"/>
                </a:solidFill>
                <a:latin typeface="Calibri"/>
                <a:cs typeface="Calibri"/>
              </a:rPr>
              <a:t>+</a:t>
            </a:r>
            <a:r>
              <a:rPr sz="3900" spc="-7" baseline="13888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900" spc="7" baseline="13888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700" spc="5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5" dirty="0">
                <a:solidFill>
                  <a:srgbClr val="FFFFFF"/>
                </a:solidFill>
                <a:latin typeface="Calibri"/>
                <a:cs typeface="Calibri"/>
              </a:rPr>
              <a:t>(ack)</a:t>
            </a:r>
            <a:r>
              <a:rPr sz="1700" spc="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900" baseline="13888" dirty="0">
                <a:solidFill>
                  <a:srgbClr val="FFFFFF"/>
                </a:solidFill>
                <a:latin typeface="Calibri"/>
                <a:cs typeface="Calibri"/>
              </a:rPr>
              <a:t>+ </a:t>
            </a:r>
            <a:r>
              <a:rPr sz="3900" spc="-104" baseline="13888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700" spc="-70" dirty="0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r>
              <a:rPr sz="17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5" dirty="0">
                <a:solidFill>
                  <a:srgbClr val="FFFFFF"/>
                </a:solidFill>
                <a:latin typeface="Calibri"/>
                <a:cs typeface="Calibri"/>
              </a:rPr>
              <a:t>(ack)</a:t>
            </a:r>
            <a:endParaRPr sz="17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3339" y="2176399"/>
            <a:ext cx="11159490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  <a:tabLst>
                <a:tab pos="494665" algn="l"/>
              </a:tabLst>
            </a:pPr>
            <a:r>
              <a:rPr sz="2600" dirty="0">
                <a:solidFill>
                  <a:srgbClr val="FFFFFF"/>
                </a:solidFill>
                <a:latin typeface="Calibri"/>
                <a:cs typeface="Calibri"/>
              </a:rPr>
              <a:t>3.	In </a:t>
            </a:r>
            <a:r>
              <a:rPr sz="2600" spc="-10" dirty="0">
                <a:solidFill>
                  <a:srgbClr val="FFFFFF"/>
                </a:solidFill>
                <a:latin typeface="Calibri"/>
                <a:cs typeface="Calibri"/>
              </a:rPr>
              <a:t>general</a:t>
            </a:r>
            <a:r>
              <a:rPr sz="26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spc="-15" dirty="0">
                <a:solidFill>
                  <a:srgbClr val="FFFFFF"/>
                </a:solidFill>
                <a:latin typeface="Calibri"/>
                <a:cs typeface="Calibri"/>
              </a:rPr>
              <a:t>we</a:t>
            </a:r>
            <a:r>
              <a:rPr sz="26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spc="-20" dirty="0">
                <a:solidFill>
                  <a:srgbClr val="FFFFFF"/>
                </a:solidFill>
                <a:latin typeface="Calibri"/>
                <a:cs typeface="Calibri"/>
              </a:rPr>
              <a:t>have</a:t>
            </a:r>
            <a:r>
              <a:rPr sz="2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spc="-25" dirty="0">
                <a:solidFill>
                  <a:srgbClr val="FFFFFF"/>
                </a:solidFill>
                <a:latin typeface="Calibri"/>
                <a:cs typeface="Calibri"/>
              </a:rPr>
              <a:t>taken</a:t>
            </a:r>
            <a:r>
              <a:rPr sz="26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spc="5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2550" spc="7" baseline="-21241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2550" spc="-22" baseline="-2124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50" spc="7" baseline="-21241" dirty="0">
                <a:solidFill>
                  <a:srgbClr val="FFFFFF"/>
                </a:solidFill>
                <a:latin typeface="Calibri"/>
                <a:cs typeface="Calibri"/>
              </a:rPr>
              <a:t>(ack)</a:t>
            </a:r>
            <a:r>
              <a:rPr sz="2550" spc="315" baseline="-2124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FFFFFF"/>
                </a:solidFill>
                <a:latin typeface="Calibri"/>
                <a:cs typeface="Calibri"/>
              </a:rPr>
              <a:t>as</a:t>
            </a:r>
            <a:r>
              <a:rPr sz="2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FFFFFF"/>
                </a:solidFill>
                <a:latin typeface="Calibri"/>
                <a:cs typeface="Calibri"/>
              </a:rPr>
              <a:t>negligible</a:t>
            </a:r>
            <a:r>
              <a:rPr sz="26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FFFFFF"/>
                </a:solidFill>
                <a:latin typeface="Calibri"/>
                <a:cs typeface="Calibri"/>
              </a:rPr>
              <a:t>as</a:t>
            </a:r>
            <a:r>
              <a:rPr sz="26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6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FFFFFF"/>
                </a:solidFill>
                <a:latin typeface="Calibri"/>
                <a:cs typeface="Calibri"/>
              </a:rPr>
              <a:t>ack</a:t>
            </a:r>
            <a:r>
              <a:rPr sz="2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spc="-15" dirty="0">
                <a:solidFill>
                  <a:srgbClr val="FFFFFF"/>
                </a:solidFill>
                <a:latin typeface="Calibri"/>
                <a:cs typeface="Calibri"/>
              </a:rPr>
              <a:t>size</a:t>
            </a:r>
            <a:r>
              <a:rPr sz="26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600" spc="-10" dirty="0">
                <a:solidFill>
                  <a:srgbClr val="FFFFFF"/>
                </a:solidFill>
                <a:latin typeface="Calibri"/>
                <a:cs typeface="Calibri"/>
              </a:rPr>
              <a:t> generally</a:t>
            </a:r>
            <a:r>
              <a:rPr sz="26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FFFFFF"/>
                </a:solidFill>
                <a:latin typeface="Calibri"/>
                <a:cs typeface="Calibri"/>
              </a:rPr>
              <a:t>very</a:t>
            </a:r>
            <a:r>
              <a:rPr sz="26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FFFFFF"/>
                </a:solidFill>
                <a:latin typeface="Calibri"/>
                <a:cs typeface="Calibri"/>
              </a:rPr>
              <a:t>less</a:t>
            </a:r>
            <a:endParaRPr sz="26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35940" y="2572638"/>
            <a:ext cx="141605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dirty="0">
                <a:solidFill>
                  <a:srgbClr val="FFFFFF"/>
                </a:solidFill>
                <a:latin typeface="Arial MT"/>
                <a:cs typeface="Arial MT"/>
              </a:rPr>
              <a:t>•</a:t>
            </a:r>
            <a:endParaRPr sz="260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67739" y="2653411"/>
            <a:ext cx="4784090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3900" spc="-82" baseline="13888" dirty="0">
                <a:solidFill>
                  <a:srgbClr val="FFFFFF"/>
                </a:solidFill>
                <a:latin typeface="Calibri"/>
                <a:cs typeface="Calibri"/>
              </a:rPr>
              <a:t>Total</a:t>
            </a:r>
            <a:r>
              <a:rPr sz="3900" spc="-7" baseline="13888" dirty="0">
                <a:solidFill>
                  <a:srgbClr val="FFFFFF"/>
                </a:solidFill>
                <a:latin typeface="Calibri"/>
                <a:cs typeface="Calibri"/>
              </a:rPr>
              <a:t> Time</a:t>
            </a:r>
            <a:r>
              <a:rPr sz="3900" spc="-37" baseline="13888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900" baseline="13888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3900" spc="7" baseline="13888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900" spc="15" baseline="13888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700" spc="1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7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(data)</a:t>
            </a:r>
            <a:r>
              <a:rPr sz="1700" spc="1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900" baseline="13888" dirty="0">
                <a:solidFill>
                  <a:srgbClr val="FFFFFF"/>
                </a:solidFill>
                <a:latin typeface="Calibri"/>
                <a:cs typeface="Calibri"/>
              </a:rPr>
              <a:t>+</a:t>
            </a:r>
            <a:r>
              <a:rPr sz="3900" spc="-7" baseline="13888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900" spc="-104" baseline="13888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700" spc="-70" dirty="0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r>
              <a:rPr sz="17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(data)</a:t>
            </a:r>
            <a:r>
              <a:rPr sz="1700" spc="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900" baseline="13888" dirty="0">
                <a:solidFill>
                  <a:srgbClr val="FFFFFF"/>
                </a:solidFill>
                <a:latin typeface="Calibri"/>
                <a:cs typeface="Calibri"/>
              </a:rPr>
              <a:t>+</a:t>
            </a:r>
            <a:r>
              <a:rPr sz="3900" spc="-7" baseline="13888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900" spc="-104" baseline="13888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700" spc="-70" dirty="0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5" dirty="0">
                <a:solidFill>
                  <a:srgbClr val="FFFFFF"/>
                </a:solidFill>
                <a:latin typeface="Calibri"/>
                <a:cs typeface="Calibri"/>
              </a:rPr>
              <a:t>(ack)</a:t>
            </a:r>
            <a:endParaRPr sz="17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0640" y="3181934"/>
            <a:ext cx="9341485" cy="14287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508000" indent="-457200">
              <a:lnSpc>
                <a:spcPct val="100000"/>
              </a:lnSpc>
              <a:spcBef>
                <a:spcPts val="105"/>
              </a:spcBef>
              <a:buAutoNum type="arabicPeriod" startAt="4"/>
              <a:tabLst>
                <a:tab pos="507365" algn="l"/>
                <a:tab pos="508000" algn="l"/>
              </a:tabLst>
            </a:pPr>
            <a:r>
              <a:rPr sz="26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6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spc="-7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2550" spc="-104" baseline="-21241" dirty="0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r>
              <a:rPr sz="2550" spc="292" baseline="-2124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spc="-25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26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spc="-15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2600" dirty="0">
                <a:solidFill>
                  <a:srgbClr val="FFFFFF"/>
                </a:solidFill>
                <a:latin typeface="Calibri"/>
                <a:cs typeface="Calibri"/>
              </a:rPr>
              <a:t> and</a:t>
            </a:r>
            <a:r>
              <a:rPr sz="26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FFFFFF"/>
                </a:solidFill>
                <a:latin typeface="Calibri"/>
                <a:cs typeface="Calibri"/>
              </a:rPr>
              <a:t>ack </a:t>
            </a:r>
            <a:r>
              <a:rPr sz="2600" spc="-10" dirty="0">
                <a:solidFill>
                  <a:srgbClr val="FFFFFF"/>
                </a:solidFill>
                <a:latin typeface="Calibri"/>
                <a:cs typeface="Calibri"/>
              </a:rPr>
              <a:t>are</a:t>
            </a:r>
            <a:r>
              <a:rPr sz="26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FFFFFF"/>
                </a:solidFill>
                <a:latin typeface="Calibri"/>
                <a:cs typeface="Calibri"/>
              </a:rPr>
              <a:t>going</a:t>
            </a:r>
            <a:r>
              <a:rPr sz="2600" spc="-10" dirty="0">
                <a:solidFill>
                  <a:srgbClr val="FFFFFF"/>
                </a:solidFill>
                <a:latin typeface="Calibri"/>
                <a:cs typeface="Calibri"/>
              </a:rPr>
              <a:t> to</a:t>
            </a:r>
            <a:r>
              <a:rPr sz="26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FFFFFF"/>
                </a:solidFill>
                <a:latin typeface="Calibri"/>
                <a:cs typeface="Calibri"/>
              </a:rPr>
              <a:t>be</a:t>
            </a:r>
            <a:r>
              <a:rPr sz="26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FFFFFF"/>
                </a:solidFill>
                <a:latin typeface="Calibri"/>
                <a:cs typeface="Calibri"/>
              </a:rPr>
              <a:t>same</a:t>
            </a:r>
            <a:endParaRPr sz="2600">
              <a:latin typeface="Calibri"/>
              <a:cs typeface="Calibri"/>
            </a:endParaRPr>
          </a:p>
          <a:p>
            <a:pPr marL="965200" lvl="1" indent="-457200">
              <a:lnSpc>
                <a:spcPct val="100000"/>
              </a:lnSpc>
              <a:buFont typeface="Arial MT"/>
              <a:buChar char="•"/>
              <a:tabLst>
                <a:tab pos="964565" algn="l"/>
                <a:tab pos="965200" algn="l"/>
              </a:tabLst>
            </a:pPr>
            <a:r>
              <a:rPr sz="2600" spc="-55" dirty="0">
                <a:solidFill>
                  <a:srgbClr val="FFFFFF"/>
                </a:solidFill>
                <a:latin typeface="Calibri"/>
                <a:cs typeface="Calibri"/>
              </a:rPr>
              <a:t>Total</a:t>
            </a:r>
            <a:r>
              <a:rPr sz="26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FFFFFF"/>
                </a:solidFill>
                <a:latin typeface="Calibri"/>
                <a:cs typeface="Calibri"/>
              </a:rPr>
              <a:t>Time</a:t>
            </a:r>
            <a:r>
              <a:rPr sz="26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FFFFFF"/>
                </a:solidFill>
                <a:latin typeface="Calibri"/>
                <a:cs typeface="Calibri"/>
              </a:rPr>
              <a:t>= </a:t>
            </a:r>
            <a:r>
              <a:rPr sz="2600" spc="1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2550" spc="15" baseline="-21241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2550" spc="-30" baseline="-2124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50" baseline="-21241" dirty="0">
                <a:solidFill>
                  <a:srgbClr val="FFFFFF"/>
                </a:solidFill>
                <a:latin typeface="Calibri"/>
                <a:cs typeface="Calibri"/>
              </a:rPr>
              <a:t>(data)</a:t>
            </a:r>
            <a:r>
              <a:rPr sz="2550" spc="284" baseline="-2124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FFFFFF"/>
                </a:solidFill>
                <a:latin typeface="Calibri"/>
                <a:cs typeface="Calibri"/>
              </a:rPr>
              <a:t>+</a:t>
            </a:r>
            <a:r>
              <a:rPr sz="26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spc="-35" dirty="0">
                <a:solidFill>
                  <a:srgbClr val="FFFFFF"/>
                </a:solidFill>
                <a:latin typeface="Calibri"/>
                <a:cs typeface="Calibri"/>
              </a:rPr>
              <a:t>2*T</a:t>
            </a:r>
            <a:r>
              <a:rPr sz="2550" spc="-52" baseline="-21241" dirty="0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endParaRPr sz="2550" baseline="-21241">
              <a:latin typeface="Calibri"/>
              <a:cs typeface="Calibri"/>
            </a:endParaRPr>
          </a:p>
          <a:p>
            <a:pPr marL="508000" indent="-457200">
              <a:lnSpc>
                <a:spcPct val="100000"/>
              </a:lnSpc>
              <a:spcBef>
                <a:spcPts val="1680"/>
              </a:spcBef>
              <a:buFont typeface="Arial MT"/>
              <a:buChar char="•"/>
              <a:tabLst>
                <a:tab pos="507365" algn="l"/>
                <a:tab pos="508000" algn="l"/>
              </a:tabLst>
            </a:pPr>
            <a:r>
              <a:rPr sz="2600" spc="-5" dirty="0">
                <a:solidFill>
                  <a:srgbClr val="FFFFFF"/>
                </a:solidFill>
                <a:latin typeface="Calibri"/>
                <a:cs typeface="Calibri"/>
              </a:rPr>
              <a:t>Note:- Some </a:t>
            </a:r>
            <a:r>
              <a:rPr sz="2600" dirty="0">
                <a:solidFill>
                  <a:srgbClr val="FFFFFF"/>
                </a:solidFill>
                <a:latin typeface="Calibri"/>
                <a:cs typeface="Calibri"/>
              </a:rPr>
              <a:t>times</a:t>
            </a:r>
            <a:r>
              <a:rPr sz="26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i="1" dirty="0">
                <a:solidFill>
                  <a:srgbClr val="FFFFFF"/>
                </a:solidFill>
                <a:latin typeface="Calibri"/>
                <a:cs typeface="Calibri"/>
              </a:rPr>
              <a:t>2 * </a:t>
            </a:r>
            <a:r>
              <a:rPr sz="2600" i="1" spc="-55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2550" i="1" spc="-82" baseline="-21241" dirty="0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r>
              <a:rPr sz="2550" i="1" spc="284" baseline="-2124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i="1" dirty="0">
                <a:solidFill>
                  <a:srgbClr val="FFFFFF"/>
                </a:solidFill>
                <a:latin typeface="Calibri"/>
                <a:cs typeface="Calibri"/>
              </a:rPr>
              <a:t>time</a:t>
            </a:r>
            <a:r>
              <a:rPr sz="2600" i="1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i="1" dirty="0">
                <a:solidFill>
                  <a:srgbClr val="FFFFFF"/>
                </a:solidFill>
                <a:latin typeface="Calibri"/>
                <a:cs typeface="Calibri"/>
              </a:rPr>
              <a:t>is also </a:t>
            </a:r>
            <a:r>
              <a:rPr sz="2600" i="1" spc="-5" dirty="0">
                <a:solidFill>
                  <a:srgbClr val="FFFFFF"/>
                </a:solidFill>
                <a:latin typeface="Calibri"/>
                <a:cs typeface="Calibri"/>
              </a:rPr>
              <a:t>called</a:t>
            </a:r>
            <a:r>
              <a:rPr sz="2600" i="1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i="1" spc="-15" dirty="0">
                <a:solidFill>
                  <a:srgbClr val="FFFFFF"/>
                </a:solidFill>
                <a:latin typeface="Calibri"/>
                <a:cs typeface="Calibri"/>
              </a:rPr>
              <a:t>Round </a:t>
            </a:r>
            <a:r>
              <a:rPr sz="2600" i="1" spc="-30" dirty="0">
                <a:solidFill>
                  <a:srgbClr val="FFFFFF"/>
                </a:solidFill>
                <a:latin typeface="Calibri"/>
                <a:cs typeface="Calibri"/>
              </a:rPr>
              <a:t>Trip</a:t>
            </a:r>
            <a:r>
              <a:rPr sz="2600" i="1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i="1" dirty="0">
                <a:solidFill>
                  <a:srgbClr val="FFFFFF"/>
                </a:solidFill>
                <a:latin typeface="Calibri"/>
                <a:cs typeface="Calibri"/>
              </a:rPr>
              <a:t>Time</a:t>
            </a:r>
            <a:r>
              <a:rPr sz="2600" i="1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i="1" spc="-10" dirty="0">
                <a:solidFill>
                  <a:srgbClr val="FFFFFF"/>
                </a:solidFill>
                <a:latin typeface="Calibri"/>
                <a:cs typeface="Calibri"/>
              </a:rPr>
              <a:t>(RTT)</a:t>
            </a:r>
            <a:endParaRPr sz="2600">
              <a:latin typeface="Calibri"/>
              <a:cs typeface="Calibri"/>
            </a:endParaRPr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14727" y="4997194"/>
            <a:ext cx="8162544" cy="1743454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3412616" y="6228613"/>
            <a:ext cx="5351780" cy="584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85"/>
              </a:lnSpc>
            </a:pPr>
            <a:r>
              <a:rPr sz="4400" u="heavy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3"/>
              </a:rPr>
              <a:t>www.knowledgegate.in</a:t>
            </a:r>
            <a:endParaRPr sz="4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" y="13207"/>
            <a:ext cx="11698605" cy="41719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7185" indent="-287020">
              <a:lnSpc>
                <a:spcPct val="100000"/>
              </a:lnSpc>
              <a:spcBef>
                <a:spcPts val="100"/>
              </a:spcBef>
              <a:buClr>
                <a:srgbClr val="FFFFFF"/>
              </a:buClr>
              <a:buFont typeface="Arial MT"/>
              <a:buChar char="•"/>
              <a:tabLst>
                <a:tab pos="337185" algn="l"/>
                <a:tab pos="337820" algn="l"/>
              </a:tabLst>
            </a:pPr>
            <a:r>
              <a:rPr sz="2400" b="1" u="heavy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Efficiency(η)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:-</a:t>
            </a:r>
            <a:endParaRPr sz="2400">
              <a:latin typeface="Calibri"/>
              <a:cs typeface="Calibri"/>
            </a:endParaRPr>
          </a:p>
          <a:p>
            <a:pPr marL="794385" lvl="1" indent="-287020">
              <a:lnSpc>
                <a:spcPct val="100000"/>
              </a:lnSpc>
              <a:buFont typeface="Arial MT"/>
              <a:buChar char="•"/>
              <a:tabLst>
                <a:tab pos="794385" algn="l"/>
                <a:tab pos="795020" algn="l"/>
              </a:tabLst>
            </a:pP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Useful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Time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/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5" dirty="0">
                <a:solidFill>
                  <a:srgbClr val="FFFFFF"/>
                </a:solidFill>
                <a:latin typeface="Calibri"/>
                <a:cs typeface="Calibri"/>
              </a:rPr>
              <a:t>Total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Cycle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time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2400" spc="7" baseline="-20833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2400" spc="284" baseline="-20833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/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2400" spc="-7" baseline="-20833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2400" spc="270" baseline="-20833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+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*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8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2400" spc="-120" baseline="-20833" dirty="0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endParaRPr sz="2400" baseline="-20833">
              <a:latin typeface="Calibri"/>
              <a:cs typeface="Calibri"/>
            </a:endParaRPr>
          </a:p>
          <a:p>
            <a:pPr marL="794385" marR="43180" lvl="1" indent="-287020">
              <a:lnSpc>
                <a:spcPct val="100000"/>
              </a:lnSpc>
              <a:spcBef>
                <a:spcPts val="960"/>
              </a:spcBef>
              <a:buFont typeface="Arial MT"/>
              <a:buChar char="•"/>
              <a:tabLst>
                <a:tab pos="794385" algn="l"/>
                <a:tab pos="795020" algn="l"/>
              </a:tabLst>
            </a:pP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Here,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Useful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time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in the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entire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cycle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time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is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2400" spc="-7" baseline="-20833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2400" spc="277" baseline="-20833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rest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*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75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2400" spc="-112" baseline="-20833" dirty="0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r>
              <a:rPr sz="2400" spc="262" baseline="-20833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time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we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are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waiting </a:t>
            </a:r>
            <a:r>
              <a:rPr sz="2400" spc="-5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processing,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whereas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instead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waiting</a:t>
            </a:r>
            <a:r>
              <a:rPr sz="24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we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could 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have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sent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more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packets.</a:t>
            </a:r>
            <a:endParaRPr sz="2400">
              <a:latin typeface="Calibri"/>
              <a:cs typeface="Calibri"/>
            </a:endParaRPr>
          </a:p>
          <a:p>
            <a:pPr marL="794385" lvl="1" indent="-287020">
              <a:lnSpc>
                <a:spcPct val="100000"/>
              </a:lnSpc>
              <a:spcBef>
                <a:spcPts val="960"/>
              </a:spcBef>
              <a:buFont typeface="Arial MT"/>
              <a:buChar char="•"/>
              <a:tabLst>
                <a:tab pos="794385" algn="l"/>
                <a:tab pos="795020" algn="l"/>
              </a:tabLst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Dividing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numerator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and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denominator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with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2400" spc="-7" baseline="-20833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,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we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get: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η =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/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+ (2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*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35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2400" spc="-52" baseline="-20833" dirty="0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r>
              <a:rPr sz="2400" spc="-35" dirty="0">
                <a:solidFill>
                  <a:srgbClr val="FFFFFF"/>
                </a:solidFill>
                <a:latin typeface="Calibri"/>
                <a:cs typeface="Calibri"/>
              </a:rPr>
              <a:t>/T</a:t>
            </a:r>
            <a:r>
              <a:rPr sz="2400" spc="-52" baseline="-20833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2400" spc="-35" dirty="0">
                <a:solidFill>
                  <a:srgbClr val="FFFFFF"/>
                </a:solidFill>
                <a:latin typeface="Calibri"/>
                <a:cs typeface="Calibri"/>
              </a:rPr>
              <a:t>)</a:t>
            </a:r>
            <a:endParaRPr sz="2400">
              <a:latin typeface="Calibri"/>
              <a:cs typeface="Calibri"/>
            </a:endParaRPr>
          </a:p>
          <a:p>
            <a:pPr marL="794385" lvl="1" indent="-287020">
              <a:lnSpc>
                <a:spcPct val="100000"/>
              </a:lnSpc>
              <a:spcBef>
                <a:spcPts val="965"/>
              </a:spcBef>
              <a:buFont typeface="Arial MT"/>
              <a:buChar char="•"/>
              <a:tabLst>
                <a:tab pos="794385" algn="l"/>
                <a:tab pos="795020" algn="l"/>
              </a:tabLst>
            </a:pP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So,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η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/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r>
              <a:rPr sz="24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+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2a,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(where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75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2400" spc="-112" baseline="-20833" dirty="0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r>
              <a:rPr sz="2400" spc="254" baseline="-20833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/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2400" spc="-7" baseline="-20833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)</a:t>
            </a:r>
            <a:endParaRPr sz="24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buClr>
                <a:srgbClr val="FFFFFF"/>
              </a:buClr>
              <a:buFont typeface="Arial MT"/>
              <a:buChar char="•"/>
            </a:pPr>
            <a:endParaRPr sz="3100">
              <a:latin typeface="Calibri"/>
              <a:cs typeface="Calibri"/>
            </a:endParaRPr>
          </a:p>
          <a:p>
            <a:pPr marL="393700" indent="-342900">
              <a:lnSpc>
                <a:spcPct val="100000"/>
              </a:lnSpc>
              <a:spcBef>
                <a:spcPts val="1975"/>
              </a:spcBef>
              <a:buFont typeface="Arial MT"/>
              <a:buChar char="•"/>
              <a:tabLst>
                <a:tab pos="393065" algn="l"/>
                <a:tab pos="393700" algn="l"/>
              </a:tabLst>
            </a:pP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Effective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Bandwidth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/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Throughput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/ Bandwidth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Utilization</a:t>
            </a:r>
            <a:r>
              <a:rPr sz="24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is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calculated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as:</a:t>
            </a:r>
            <a:endParaRPr sz="2400">
              <a:latin typeface="Calibri"/>
              <a:cs typeface="Calibri"/>
            </a:endParaRPr>
          </a:p>
          <a:p>
            <a:pPr marL="393700" indent="-342900">
              <a:lnSpc>
                <a:spcPct val="100000"/>
              </a:lnSpc>
              <a:spcBef>
                <a:spcPts val="960"/>
              </a:spcBef>
              <a:buFont typeface="Arial MT"/>
              <a:buChar char="•"/>
              <a:tabLst>
                <a:tab pos="393065" algn="l"/>
                <a:tab pos="393700" algn="l"/>
              </a:tabLst>
            </a:pP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Throughput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η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*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B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(efficiency</a:t>
            </a:r>
            <a:r>
              <a:rPr sz="24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*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bandwidth)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412616" y="6228613"/>
            <a:ext cx="5351780" cy="584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85"/>
              </a:lnSpc>
            </a:pPr>
            <a:r>
              <a:rPr sz="4400" u="heavy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www.knowledgegate.in</a:t>
            </a:r>
            <a:endParaRPr sz="4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80686" y="6807"/>
            <a:ext cx="3229610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u="heavy" spc="-2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Transmission</a:t>
            </a:r>
            <a:r>
              <a:rPr sz="3200" u="heavy" spc="-6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sz="3200" u="heavy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Mode</a:t>
            </a:r>
            <a:endParaRPr sz="3200"/>
          </a:p>
        </p:txBody>
      </p:sp>
      <p:sp>
        <p:nvSpPr>
          <p:cNvPr id="3" name="object 3"/>
          <p:cNvSpPr txBox="1"/>
          <p:nvPr/>
        </p:nvSpPr>
        <p:spPr>
          <a:xfrm>
            <a:off x="78739" y="680973"/>
            <a:ext cx="1031240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2800" spc="-20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flow</a:t>
            </a:r>
            <a:r>
              <a:rPr sz="2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between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two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25" dirty="0">
                <a:solidFill>
                  <a:srgbClr val="FFFFFF"/>
                </a:solidFill>
                <a:latin typeface="Calibri"/>
                <a:cs typeface="Calibri"/>
              </a:rPr>
              <a:t>systems</a:t>
            </a:r>
            <a:r>
              <a:rPr sz="28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can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 be</a:t>
            </a:r>
            <a:r>
              <a:rPr sz="2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categorised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FFFFFF"/>
                </a:solidFill>
                <a:latin typeface="Calibri"/>
                <a:cs typeface="Calibri"/>
              </a:rPr>
              <a:t>into</a:t>
            </a:r>
            <a:r>
              <a:rPr sz="2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three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types</a:t>
            </a:r>
            <a:r>
              <a:rPr sz="2800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80516" y="1485900"/>
            <a:ext cx="10030968" cy="4207764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412616" y="6228613"/>
            <a:ext cx="5351780" cy="584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85"/>
              </a:lnSpc>
            </a:pPr>
            <a:r>
              <a:rPr sz="4400" u="heavy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3"/>
              </a:rPr>
              <a:t>www.knowledgegate.in</a:t>
            </a:r>
            <a:endParaRPr sz="4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90061" y="9855"/>
            <a:ext cx="561022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u="heavy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Go-Back-N</a:t>
            </a:r>
            <a:r>
              <a:rPr sz="2800" b="1" u="heavy" spc="4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2800" b="1" u="heavy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Automatic</a:t>
            </a:r>
            <a:r>
              <a:rPr sz="2800" b="1" u="heavy" spc="2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2800" b="1" u="heavy" spc="-2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Repeat</a:t>
            </a:r>
            <a:r>
              <a:rPr sz="2800" b="1" u="heavy" spc="2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2800" b="1" u="heavy" spc="-2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Request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8739" y="714502"/>
            <a:ext cx="11803380" cy="1854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785" marR="5080" indent="-17272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185420" algn="l"/>
              </a:tabLst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Stop-and-Wait ARQ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method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can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be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inefficient 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for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channels with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high bandwidth, resulting </a:t>
            </a:r>
            <a:r>
              <a:rPr sz="2400" spc="-5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in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underutilization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of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available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pipeline. Solution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is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Go-Back-N.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Clr>
                <a:srgbClr val="FFFFFF"/>
              </a:buClr>
              <a:buFont typeface="Arial MT"/>
              <a:buChar char="•"/>
            </a:pPr>
            <a:endParaRPr sz="2350">
              <a:latin typeface="Calibri"/>
              <a:cs typeface="Calibri"/>
            </a:endParaRPr>
          </a:p>
          <a:p>
            <a:pPr marL="184785" marR="95250" indent="-172720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185420" algn="l"/>
              </a:tabLst>
            </a:pPr>
            <a:r>
              <a:rPr sz="2400" spc="-114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enhance</a:t>
            </a:r>
            <a:r>
              <a:rPr sz="24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transmission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efficiency,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Go-Back-N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ARQ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protocol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allows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multiple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frames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be </a:t>
            </a:r>
            <a:r>
              <a:rPr sz="2400" spc="-5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transmitted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before</a:t>
            </a:r>
            <a:r>
              <a:rPr sz="24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acknowledgments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are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received,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utilizing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 "sliding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window"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concept.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797051" y="4642103"/>
            <a:ext cx="10598150" cy="1609725"/>
            <a:chOff x="797051" y="4642103"/>
            <a:chExt cx="10598150" cy="160972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97051" y="4642103"/>
              <a:ext cx="10597896" cy="160934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75331" y="4761001"/>
              <a:ext cx="7485888" cy="1367027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3412616" y="6228613"/>
            <a:ext cx="5351780" cy="584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85"/>
              </a:lnSpc>
            </a:pPr>
            <a:r>
              <a:rPr sz="4400" u="heavy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4"/>
              </a:rPr>
              <a:t>www.knowledgegate.in</a:t>
            </a:r>
            <a:endParaRPr sz="4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" y="13207"/>
            <a:ext cx="11942445" cy="23882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0" marR="55880" indent="-342900">
              <a:lnSpc>
                <a:spcPct val="100000"/>
              </a:lnSpc>
              <a:spcBef>
                <a:spcPts val="100"/>
              </a:spcBef>
              <a:buClr>
                <a:srgbClr val="FFFFFF"/>
              </a:buClr>
              <a:buFont typeface="Arial MT"/>
              <a:buChar char="•"/>
              <a:tabLst>
                <a:tab pos="393065" algn="l"/>
                <a:tab pos="393700" algn="l"/>
              </a:tabLst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send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35" dirty="0">
                <a:solidFill>
                  <a:srgbClr val="FFFFFF"/>
                </a:solidFill>
                <a:latin typeface="Calibri"/>
                <a:cs typeface="Calibri"/>
              </a:rPr>
              <a:t>window,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an imaginary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concept, 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covers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sequence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numbers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frames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that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can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be </a:t>
            </a:r>
            <a:r>
              <a:rPr sz="2400" spc="-5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in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transit,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having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maximum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size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r>
              <a:rPr sz="2400" spc="-7" baseline="24305" dirty="0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sz="2400" spc="270" baseline="243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1.</a:t>
            </a:r>
            <a:endParaRPr sz="2400">
              <a:latin typeface="Calibri"/>
              <a:cs typeface="Calibri"/>
            </a:endParaRPr>
          </a:p>
          <a:p>
            <a:pPr marL="393700" marR="78105" indent="-342900">
              <a:lnSpc>
                <a:spcPct val="100000"/>
              </a:lnSpc>
              <a:spcBef>
                <a:spcPts val="1320"/>
              </a:spcBef>
              <a:buFont typeface="Arial MT"/>
              <a:buChar char="•"/>
              <a:tabLst>
                <a:tab pos="393065" algn="l"/>
                <a:tab pos="393700" algn="l"/>
              </a:tabLst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Sequence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numbers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are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divided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into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four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regions: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the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first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represents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acknowledged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frames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(no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copies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kept),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second represents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frames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sent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but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with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unknown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status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(outstanding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frames),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third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denotes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frames ready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be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sent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pending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packets</a:t>
            </a:r>
            <a:r>
              <a:rPr sz="24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from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network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45" dirty="0">
                <a:solidFill>
                  <a:srgbClr val="FFFFFF"/>
                </a:solidFill>
                <a:latin typeface="Calibri"/>
                <a:cs typeface="Calibri"/>
              </a:rPr>
              <a:t>layer,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24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fourth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signifies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sequence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numbers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inaccessible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until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window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slides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35" dirty="0">
                <a:solidFill>
                  <a:srgbClr val="FFFFFF"/>
                </a:solidFill>
                <a:latin typeface="Calibri"/>
                <a:cs typeface="Calibri"/>
              </a:rPr>
              <a:t>further.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2043" y="3284220"/>
            <a:ext cx="11487912" cy="3083052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412616" y="6228613"/>
            <a:ext cx="5351780" cy="584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85"/>
              </a:lnSpc>
            </a:pPr>
            <a:r>
              <a:rPr sz="4400" u="heavy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3"/>
              </a:rPr>
              <a:t>www.knowledgegate.in</a:t>
            </a:r>
            <a:endParaRPr sz="4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339" y="11379"/>
            <a:ext cx="11918315" cy="28009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24485" indent="-287020">
              <a:lnSpc>
                <a:spcPct val="100000"/>
              </a:lnSpc>
              <a:spcBef>
                <a:spcPts val="105"/>
              </a:spcBef>
              <a:buClr>
                <a:srgbClr val="FFFFFF"/>
              </a:buClr>
              <a:buFont typeface="Arial MT"/>
              <a:buChar char="•"/>
              <a:tabLst>
                <a:tab pos="324485" algn="l"/>
                <a:tab pos="325120" algn="l"/>
              </a:tabLst>
            </a:pPr>
            <a:r>
              <a:rPr sz="26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6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FFFFFF"/>
                </a:solidFill>
                <a:latin typeface="Calibri"/>
                <a:cs typeface="Calibri"/>
              </a:rPr>
              <a:t>send</a:t>
            </a:r>
            <a:r>
              <a:rPr sz="26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FFFFFF"/>
                </a:solidFill>
                <a:latin typeface="Calibri"/>
                <a:cs typeface="Calibri"/>
              </a:rPr>
              <a:t>window</a:t>
            </a:r>
            <a:r>
              <a:rPr sz="26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600" spc="-10" dirty="0">
                <a:solidFill>
                  <a:srgbClr val="FFFFFF"/>
                </a:solidFill>
                <a:latin typeface="Calibri"/>
                <a:cs typeface="Calibri"/>
              </a:rPr>
              <a:t> characterized</a:t>
            </a:r>
            <a:r>
              <a:rPr sz="26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FFFFFF"/>
                </a:solidFill>
                <a:latin typeface="Calibri"/>
                <a:cs typeface="Calibri"/>
              </a:rPr>
              <a:t>by</a:t>
            </a:r>
            <a:r>
              <a:rPr sz="26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FFFFFF"/>
                </a:solidFill>
                <a:latin typeface="Calibri"/>
                <a:cs typeface="Calibri"/>
              </a:rPr>
              <a:t>three</a:t>
            </a:r>
            <a:r>
              <a:rPr sz="26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FFFFFF"/>
                </a:solidFill>
                <a:latin typeface="Calibri"/>
                <a:cs typeface="Calibri"/>
              </a:rPr>
              <a:t>variables:</a:t>
            </a:r>
            <a:endParaRPr sz="2600">
              <a:latin typeface="Calibri"/>
              <a:cs typeface="Calibri"/>
            </a:endParaRPr>
          </a:p>
          <a:p>
            <a:pPr marL="781685" lvl="1" indent="-287020">
              <a:lnSpc>
                <a:spcPct val="100000"/>
              </a:lnSpc>
              <a:buFont typeface="Arial MT"/>
              <a:buChar char="•"/>
              <a:tabLst>
                <a:tab pos="781685" algn="l"/>
                <a:tab pos="782320" algn="l"/>
              </a:tabLst>
            </a:pPr>
            <a:r>
              <a:rPr sz="2600" spc="5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2550" spc="7" baseline="-21241" dirty="0">
                <a:solidFill>
                  <a:srgbClr val="FFFFFF"/>
                </a:solidFill>
                <a:latin typeface="Calibri"/>
                <a:cs typeface="Calibri"/>
              </a:rPr>
              <a:t>f</a:t>
            </a:r>
            <a:r>
              <a:rPr sz="2550" spc="292" baseline="-2124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FFFFFF"/>
                </a:solidFill>
                <a:latin typeface="Calibri"/>
                <a:cs typeface="Calibri"/>
              </a:rPr>
              <a:t>(marks</a:t>
            </a:r>
            <a:r>
              <a:rPr sz="26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6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spc="-15" dirty="0">
                <a:solidFill>
                  <a:srgbClr val="FFFFFF"/>
                </a:solidFill>
                <a:latin typeface="Calibri"/>
                <a:cs typeface="Calibri"/>
              </a:rPr>
              <a:t>first</a:t>
            </a:r>
            <a:r>
              <a:rPr sz="26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FFFFFF"/>
                </a:solidFill>
                <a:latin typeface="Calibri"/>
                <a:cs typeface="Calibri"/>
              </a:rPr>
              <a:t>outstanding</a:t>
            </a:r>
            <a:r>
              <a:rPr sz="26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FFFFFF"/>
                </a:solidFill>
                <a:latin typeface="Calibri"/>
                <a:cs typeface="Calibri"/>
              </a:rPr>
              <a:t>frame)</a:t>
            </a:r>
            <a:endParaRPr sz="2600">
              <a:latin typeface="Calibri"/>
              <a:cs typeface="Calibri"/>
            </a:endParaRPr>
          </a:p>
          <a:p>
            <a:pPr marL="781685" lvl="1" indent="-287020">
              <a:lnSpc>
                <a:spcPct val="100000"/>
              </a:lnSpc>
              <a:buFont typeface="Arial MT"/>
              <a:buChar char="•"/>
              <a:tabLst>
                <a:tab pos="781685" algn="l"/>
                <a:tab pos="782320" algn="l"/>
              </a:tabLst>
            </a:pPr>
            <a:r>
              <a:rPr sz="2600" spc="5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2550" spc="7" baseline="-21241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2550" spc="307" baseline="-2124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FFFFFF"/>
                </a:solidFill>
                <a:latin typeface="Calibri"/>
                <a:cs typeface="Calibri"/>
              </a:rPr>
              <a:t>(indicates</a:t>
            </a:r>
            <a:r>
              <a:rPr sz="26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600" spc="-10" dirty="0">
                <a:solidFill>
                  <a:srgbClr val="FFFFFF"/>
                </a:solidFill>
                <a:latin typeface="Calibri"/>
                <a:cs typeface="Calibri"/>
              </a:rPr>
              <a:t> next</a:t>
            </a:r>
            <a:r>
              <a:rPr sz="26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FFFFFF"/>
                </a:solidFill>
                <a:latin typeface="Calibri"/>
                <a:cs typeface="Calibri"/>
              </a:rPr>
              <a:t>frame to</a:t>
            </a:r>
            <a:r>
              <a:rPr sz="2600" spc="-5" dirty="0">
                <a:solidFill>
                  <a:srgbClr val="FFFFFF"/>
                </a:solidFill>
                <a:latin typeface="Calibri"/>
                <a:cs typeface="Calibri"/>
              </a:rPr>
              <a:t> be</a:t>
            </a:r>
            <a:r>
              <a:rPr sz="26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FFFFFF"/>
                </a:solidFill>
                <a:latin typeface="Calibri"/>
                <a:cs typeface="Calibri"/>
              </a:rPr>
              <a:t>dispatched)</a:t>
            </a:r>
            <a:endParaRPr sz="2600">
              <a:latin typeface="Calibri"/>
              <a:cs typeface="Calibri"/>
            </a:endParaRPr>
          </a:p>
          <a:p>
            <a:pPr marL="781685" lvl="1" indent="-287020">
              <a:lnSpc>
                <a:spcPct val="100000"/>
              </a:lnSpc>
              <a:buFont typeface="Arial MT"/>
              <a:buChar char="•"/>
              <a:tabLst>
                <a:tab pos="781685" algn="l"/>
                <a:tab pos="782320" algn="l"/>
              </a:tabLst>
            </a:pPr>
            <a:r>
              <a:rPr sz="2600" spc="-5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2550" spc="-7" baseline="-21241" dirty="0">
                <a:solidFill>
                  <a:srgbClr val="FFFFFF"/>
                </a:solidFill>
                <a:latin typeface="Calibri"/>
                <a:cs typeface="Calibri"/>
              </a:rPr>
              <a:t>size</a:t>
            </a:r>
            <a:r>
              <a:rPr sz="2550" spc="315" baseline="-2124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FFFFFF"/>
                </a:solidFill>
                <a:latin typeface="Calibri"/>
                <a:cs typeface="Calibri"/>
              </a:rPr>
              <a:t>(represents</a:t>
            </a:r>
            <a:r>
              <a:rPr sz="26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6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spc="-20" dirty="0">
                <a:solidFill>
                  <a:srgbClr val="FFFFFF"/>
                </a:solidFill>
                <a:latin typeface="Calibri"/>
                <a:cs typeface="Calibri"/>
              </a:rPr>
              <a:t>fixed </a:t>
            </a:r>
            <a:r>
              <a:rPr sz="2600" spc="-5" dirty="0">
                <a:solidFill>
                  <a:srgbClr val="FFFFFF"/>
                </a:solidFill>
                <a:latin typeface="Calibri"/>
                <a:cs typeface="Calibri"/>
              </a:rPr>
              <a:t>window</a:t>
            </a:r>
            <a:r>
              <a:rPr sz="2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spc="-15" dirty="0">
                <a:solidFill>
                  <a:srgbClr val="FFFFFF"/>
                </a:solidFill>
                <a:latin typeface="Calibri"/>
                <a:cs typeface="Calibri"/>
              </a:rPr>
              <a:t>size).</a:t>
            </a:r>
            <a:endParaRPr sz="2600">
              <a:latin typeface="Calibri"/>
              <a:cs typeface="Calibri"/>
            </a:endParaRPr>
          </a:p>
          <a:p>
            <a:pPr marL="324485" marR="30480" indent="-287020">
              <a:lnSpc>
                <a:spcPct val="100000"/>
              </a:lnSpc>
              <a:buFont typeface="Arial MT"/>
              <a:buChar char="•"/>
              <a:tabLst>
                <a:tab pos="324485" algn="l"/>
                <a:tab pos="325120" algn="l"/>
              </a:tabLst>
            </a:pPr>
            <a:r>
              <a:rPr sz="2600" spc="-30" dirty="0">
                <a:solidFill>
                  <a:srgbClr val="FFFFFF"/>
                </a:solidFill>
                <a:latin typeface="Calibri"/>
                <a:cs typeface="Calibri"/>
              </a:rPr>
              <a:t>Conversely, </a:t>
            </a:r>
            <a:r>
              <a:rPr sz="26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600" spc="-10" dirty="0">
                <a:solidFill>
                  <a:srgbClr val="FFFFFF"/>
                </a:solidFill>
                <a:latin typeface="Calibri"/>
                <a:cs typeface="Calibri"/>
              </a:rPr>
              <a:t>receive </a:t>
            </a:r>
            <a:r>
              <a:rPr sz="2600" spc="-35" dirty="0">
                <a:solidFill>
                  <a:srgbClr val="FFFFFF"/>
                </a:solidFill>
                <a:latin typeface="Calibri"/>
                <a:cs typeface="Calibri"/>
              </a:rPr>
              <a:t>window, </a:t>
            </a:r>
            <a:r>
              <a:rPr sz="2600" dirty="0">
                <a:solidFill>
                  <a:srgbClr val="FFFFFF"/>
                </a:solidFill>
                <a:latin typeface="Calibri"/>
                <a:cs typeface="Calibri"/>
              </a:rPr>
              <a:t>with a </a:t>
            </a:r>
            <a:r>
              <a:rPr sz="2600" spc="-15" dirty="0">
                <a:solidFill>
                  <a:srgbClr val="FFFFFF"/>
                </a:solidFill>
                <a:latin typeface="Calibri"/>
                <a:cs typeface="Calibri"/>
              </a:rPr>
              <a:t>constant </a:t>
            </a:r>
            <a:r>
              <a:rPr sz="2600" spc="-20" dirty="0">
                <a:solidFill>
                  <a:srgbClr val="FFFFFF"/>
                </a:solidFill>
                <a:latin typeface="Calibri"/>
                <a:cs typeface="Calibri"/>
              </a:rPr>
              <a:t>size </a:t>
            </a:r>
            <a:r>
              <a:rPr sz="2600" dirty="0">
                <a:solidFill>
                  <a:srgbClr val="FFFFFF"/>
                </a:solidFill>
                <a:latin typeface="Calibri"/>
                <a:cs typeface="Calibri"/>
              </a:rPr>
              <a:t>of </a:t>
            </a:r>
            <a:r>
              <a:rPr sz="2600" spc="-5" dirty="0">
                <a:solidFill>
                  <a:srgbClr val="FFFFFF"/>
                </a:solidFill>
                <a:latin typeface="Calibri"/>
                <a:cs typeface="Calibri"/>
              </a:rPr>
              <a:t>one, ensures </a:t>
            </a:r>
            <a:r>
              <a:rPr sz="26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600" spc="-5" dirty="0">
                <a:solidFill>
                  <a:srgbClr val="FFFFFF"/>
                </a:solidFill>
                <a:latin typeface="Calibri"/>
                <a:cs typeface="Calibri"/>
              </a:rPr>
              <a:t>receipt of </a:t>
            </a:r>
            <a:r>
              <a:rPr sz="26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FFFFFF"/>
                </a:solidFill>
                <a:latin typeface="Calibri"/>
                <a:cs typeface="Calibri"/>
              </a:rPr>
              <a:t>correct</a:t>
            </a:r>
            <a:r>
              <a:rPr sz="26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spc="-20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26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FFFFFF"/>
                </a:solidFill>
                <a:latin typeface="Calibri"/>
                <a:cs typeface="Calibri"/>
              </a:rPr>
              <a:t>frames</a:t>
            </a:r>
            <a:r>
              <a:rPr sz="26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2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6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FFFFFF"/>
                </a:solidFill>
                <a:latin typeface="Calibri"/>
                <a:cs typeface="Calibri"/>
              </a:rPr>
              <a:t>issuance</a:t>
            </a:r>
            <a:r>
              <a:rPr sz="26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26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FFFFFF"/>
                </a:solidFill>
                <a:latin typeface="Calibri"/>
                <a:cs typeface="Calibri"/>
              </a:rPr>
              <a:t>appropriate</a:t>
            </a:r>
            <a:r>
              <a:rPr sz="26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FFFFFF"/>
                </a:solidFill>
                <a:latin typeface="Calibri"/>
                <a:cs typeface="Calibri"/>
              </a:rPr>
              <a:t>acknowledgments,</a:t>
            </a:r>
            <a:r>
              <a:rPr sz="26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FFFFFF"/>
                </a:solidFill>
                <a:latin typeface="Calibri"/>
                <a:cs typeface="Calibri"/>
              </a:rPr>
              <a:t>discarding</a:t>
            </a:r>
            <a:r>
              <a:rPr sz="26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FFFFFF"/>
                </a:solidFill>
                <a:latin typeface="Calibri"/>
                <a:cs typeface="Calibri"/>
              </a:rPr>
              <a:t>and </a:t>
            </a:r>
            <a:r>
              <a:rPr sz="2600" spc="-5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FFFFFF"/>
                </a:solidFill>
                <a:latin typeface="Calibri"/>
                <a:cs typeface="Calibri"/>
              </a:rPr>
              <a:t>necessitating</a:t>
            </a:r>
            <a:r>
              <a:rPr sz="26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6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FFFFFF"/>
                </a:solidFill>
                <a:latin typeface="Calibri"/>
                <a:cs typeface="Calibri"/>
              </a:rPr>
              <a:t>resending</a:t>
            </a:r>
            <a:r>
              <a:rPr sz="26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FFFFFF"/>
                </a:solidFill>
                <a:latin typeface="Calibri"/>
                <a:cs typeface="Calibri"/>
              </a:rPr>
              <a:t>of </a:t>
            </a:r>
            <a:r>
              <a:rPr sz="2600" spc="-20" dirty="0">
                <a:solidFill>
                  <a:srgbClr val="FFFFFF"/>
                </a:solidFill>
                <a:latin typeface="Calibri"/>
                <a:cs typeface="Calibri"/>
              </a:rPr>
              <a:t>any</a:t>
            </a:r>
            <a:r>
              <a:rPr sz="26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FFFFFF"/>
                </a:solidFill>
                <a:latin typeface="Calibri"/>
                <a:cs typeface="Calibri"/>
              </a:rPr>
              <a:t>out-of-order</a:t>
            </a:r>
            <a:r>
              <a:rPr sz="26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FFFFFF"/>
                </a:solidFill>
                <a:latin typeface="Calibri"/>
                <a:cs typeface="Calibri"/>
              </a:rPr>
              <a:t>frames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2043" y="3429000"/>
            <a:ext cx="11487912" cy="3083052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412616" y="6228613"/>
            <a:ext cx="5351780" cy="584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85"/>
              </a:lnSpc>
            </a:pPr>
            <a:r>
              <a:rPr sz="4400" u="heavy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3"/>
              </a:rPr>
              <a:t>www.knowledgegate.in</a:t>
            </a:r>
            <a:endParaRPr sz="4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96770" y="6807"/>
            <a:ext cx="1165225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u="heavy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Time</a:t>
            </a:r>
            <a:r>
              <a:rPr sz="3200" b="1" u="heavy" spc="-4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r</a:t>
            </a:r>
            <a:r>
              <a:rPr sz="3200" b="1" u="heavy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s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8739" y="501141"/>
            <a:ext cx="5098415" cy="2586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marR="5080" indent="-28702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Although</a:t>
            </a:r>
            <a:r>
              <a:rPr sz="24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there can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be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timer</a:t>
            </a:r>
            <a:r>
              <a:rPr sz="24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each </a:t>
            </a:r>
            <a:r>
              <a:rPr sz="2400" spc="-5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frame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that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is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sent,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in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our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protocol we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use only one. The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reason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is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that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timer 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for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first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outstanding frame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always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expires first;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we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send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all 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outstanding frames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when this timer 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expires.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61432" y="0"/>
            <a:ext cx="6830567" cy="514350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412616" y="6228613"/>
            <a:ext cx="5351780" cy="584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85"/>
              </a:lnSpc>
            </a:pPr>
            <a:r>
              <a:rPr sz="4400" u="heavy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3"/>
              </a:rPr>
              <a:t>www.knowledgegate.in</a:t>
            </a:r>
            <a:endParaRPr sz="4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03350" y="9855"/>
            <a:ext cx="260858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u="heavy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Acknowledgment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8739" y="626110"/>
            <a:ext cx="5227320" cy="50552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receiver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sends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a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positive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acknowledgment</a:t>
            </a:r>
            <a:r>
              <a:rPr sz="220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frames</a:t>
            </a:r>
            <a:r>
              <a:rPr sz="22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that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 arrive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intact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and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correct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40" dirty="0">
                <a:solidFill>
                  <a:srgbClr val="FFFFFF"/>
                </a:solidFill>
                <a:latin typeface="Calibri"/>
                <a:cs typeface="Calibri"/>
              </a:rPr>
              <a:t>order,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whereas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it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remains silent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and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discards frames that are </a:t>
            </a:r>
            <a:r>
              <a:rPr sz="2200" spc="-48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damaged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or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received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 out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 sequence,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maintaining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focus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 the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expected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 frame's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arrival.</a:t>
            </a:r>
            <a:endParaRPr sz="2200">
              <a:latin typeface="Calibri"/>
              <a:cs typeface="Calibri"/>
            </a:endParaRPr>
          </a:p>
          <a:p>
            <a:pPr marL="355600" marR="109855" indent="-342900">
              <a:lnSpc>
                <a:spcPct val="100000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receiver's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silence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triggers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2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timer</a:t>
            </a:r>
            <a:r>
              <a:rPr sz="22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of </a:t>
            </a:r>
            <a:r>
              <a:rPr sz="2200" spc="-48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unacknowledged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frame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at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 the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sender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site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2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expire,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prompting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sender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to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 resend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all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frames</a:t>
            </a:r>
            <a:r>
              <a:rPr sz="22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from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 the</a:t>
            </a:r>
            <a:r>
              <a:rPr sz="22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one with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expired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 timer</a:t>
            </a:r>
            <a:endParaRPr sz="2200">
              <a:latin typeface="Calibri"/>
              <a:cs typeface="Calibri"/>
            </a:endParaRPr>
          </a:p>
          <a:p>
            <a:pPr marL="355600" marR="607060" indent="-342900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receiver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 can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issue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cumulative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acknowledgment</a:t>
            </a:r>
            <a:r>
              <a:rPr sz="22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 multiple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frames, </a:t>
            </a:r>
            <a:r>
              <a:rPr sz="2200" spc="-48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enhancing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25" dirty="0">
                <a:solidFill>
                  <a:srgbClr val="FFFFFF"/>
                </a:solidFill>
                <a:latin typeface="Calibri"/>
                <a:cs typeface="Calibri"/>
              </a:rPr>
              <a:t>efficiency.</a:t>
            </a:r>
            <a:endParaRPr sz="22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16296" y="0"/>
            <a:ext cx="6775704" cy="4750308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412616" y="6228613"/>
            <a:ext cx="5351780" cy="584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85"/>
              </a:lnSpc>
            </a:pPr>
            <a:r>
              <a:rPr sz="4400" u="heavy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3"/>
              </a:rPr>
              <a:t>www.knowledgegate.in</a:t>
            </a:r>
            <a:endParaRPr sz="4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64054" y="6807"/>
            <a:ext cx="7265034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u="heavy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Sequence</a:t>
            </a:r>
            <a:r>
              <a:rPr sz="3200" b="1" u="heavy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3200" b="1" u="heavy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and</a:t>
            </a:r>
            <a:r>
              <a:rPr sz="3200" b="1" u="heavy" spc="-2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3200" b="1" u="heavy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Acknowledgement</a:t>
            </a:r>
            <a:r>
              <a:rPr sz="3200" b="1" u="heavy" spc="-2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3200" b="1" u="heavy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Numbers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412616" y="6228613"/>
            <a:ext cx="5351780" cy="584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85"/>
              </a:lnSpc>
            </a:pPr>
            <a:r>
              <a:rPr sz="4400" u="heavy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www.knowledgegate.in</a:t>
            </a:r>
            <a:endParaRPr sz="44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640" y="714502"/>
            <a:ext cx="10940415" cy="1489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7185" marR="17780" indent="-28702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337185" algn="l"/>
                <a:tab pos="337820" algn="l"/>
              </a:tabLst>
            </a:pPr>
            <a:r>
              <a:rPr sz="2400" spc="-114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improve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the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efficiency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of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transmission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(to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fill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the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pipe),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multiple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packets</a:t>
            </a:r>
            <a:r>
              <a:rPr sz="24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must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be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in </a:t>
            </a:r>
            <a:r>
              <a:rPr sz="2400" spc="-5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transition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while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sender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is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waiting</a:t>
            </a:r>
            <a:r>
              <a:rPr sz="24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acknowledgment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Clr>
                <a:srgbClr val="FFFFFF"/>
              </a:buClr>
              <a:buFont typeface="Arial MT"/>
              <a:buChar char="•"/>
            </a:pPr>
            <a:endParaRPr sz="2350">
              <a:latin typeface="Calibri"/>
              <a:cs typeface="Calibri"/>
            </a:endParaRPr>
          </a:p>
          <a:p>
            <a:pPr marL="337185" indent="-287020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337185" algn="l"/>
                <a:tab pos="337820" algn="l"/>
              </a:tabLst>
            </a:pP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In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order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maximize</a:t>
            </a:r>
            <a:r>
              <a:rPr sz="24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efficiency,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window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size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(W</a:t>
            </a:r>
            <a:r>
              <a:rPr sz="2400" spc="-30" baseline="-20833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)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= (1+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2a)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339" y="4006977"/>
            <a:ext cx="86975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24485" indent="-28702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324485" algn="l"/>
                <a:tab pos="325120" algn="l"/>
              </a:tabLst>
            </a:pP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Number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of bits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required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sequence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numbers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ceil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(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log</a:t>
            </a:r>
            <a:r>
              <a:rPr sz="2400" baseline="-20833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r>
              <a:rPr sz="2400" spc="270" baseline="-20833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(1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+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2a))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12616" y="6088786"/>
            <a:ext cx="535178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25" dirty="0">
                <a:solidFill>
                  <a:srgbClr val="0462C1"/>
                </a:solidFill>
                <a:latin typeface="Calibri"/>
                <a:cs typeface="Calibri"/>
                <a:hlinkClick r:id="rId2"/>
              </a:rPr>
              <a:t>www.knowledgegate.in</a:t>
            </a:r>
            <a:endParaRPr sz="44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424935" y="6723303"/>
            <a:ext cx="5329555" cy="36830"/>
          </a:xfrm>
          <a:custGeom>
            <a:avLst/>
            <a:gdLst/>
            <a:ahLst/>
            <a:cxnLst/>
            <a:rect l="l" t="t" r="r" b="b"/>
            <a:pathLst>
              <a:path w="5329555" h="36829">
                <a:moveTo>
                  <a:pt x="5329428" y="0"/>
                </a:moveTo>
                <a:lnTo>
                  <a:pt x="0" y="0"/>
                </a:lnTo>
                <a:lnTo>
                  <a:pt x="0" y="36575"/>
                </a:lnTo>
                <a:lnTo>
                  <a:pt x="5329428" y="36575"/>
                </a:lnTo>
                <a:lnTo>
                  <a:pt x="5329428" y="0"/>
                </a:lnTo>
                <a:close/>
              </a:path>
            </a:pathLst>
          </a:custGeom>
          <a:solidFill>
            <a:srgbClr val="0462C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33247" y="13207"/>
            <a:ext cx="55587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1" u="heavy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Selective</a:t>
            </a:r>
            <a:r>
              <a:rPr b="1" u="heavy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b="1" u="heavy" spc="-1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Repeat</a:t>
            </a:r>
            <a:r>
              <a:rPr b="1" u="heavy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b="1" u="heavy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Automatic</a:t>
            </a:r>
            <a:r>
              <a:rPr b="1" u="heavy" spc="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b="1" u="heavy" spc="-1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Repeat</a:t>
            </a:r>
            <a:r>
              <a:rPr b="1" u="heavy" spc="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b="1" u="heavy" spc="-1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Request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78739" y="546862"/>
            <a:ext cx="6007100" cy="552894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marR="5080" indent="-342900" algn="just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355600" algn="l"/>
              </a:tabLst>
            </a:pPr>
            <a:r>
              <a:rPr sz="2300" spc="-5" dirty="0">
                <a:solidFill>
                  <a:srgbClr val="FFFFFF"/>
                </a:solidFill>
                <a:latin typeface="Calibri"/>
                <a:cs typeface="Calibri"/>
              </a:rPr>
              <a:t>Go-Back-N </a:t>
            </a:r>
            <a:r>
              <a:rPr sz="2300" spc="-15" dirty="0">
                <a:solidFill>
                  <a:srgbClr val="FFFFFF"/>
                </a:solidFill>
                <a:latin typeface="Calibri"/>
                <a:cs typeface="Calibri"/>
              </a:rPr>
              <a:t>ARQ makes 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it easier </a:t>
            </a:r>
            <a:r>
              <a:rPr sz="2300" spc="-20" dirty="0">
                <a:solidFill>
                  <a:srgbClr val="FFFFFF"/>
                </a:solidFill>
                <a:latin typeface="Calibri"/>
                <a:cs typeface="Calibri"/>
              </a:rPr>
              <a:t>for 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300" spc="-10" dirty="0">
                <a:solidFill>
                  <a:srgbClr val="FFFFFF"/>
                </a:solidFill>
                <a:latin typeface="Calibri"/>
                <a:cs typeface="Calibri"/>
              </a:rPr>
              <a:t>receiver </a:t>
            </a:r>
            <a:r>
              <a:rPr sz="23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10" dirty="0">
                <a:solidFill>
                  <a:srgbClr val="FFFFFF"/>
                </a:solidFill>
                <a:latin typeface="Calibri"/>
                <a:cs typeface="Calibri"/>
              </a:rPr>
              <a:t>by </a:t>
            </a:r>
            <a:r>
              <a:rPr sz="2300" spc="-5" dirty="0">
                <a:solidFill>
                  <a:srgbClr val="FFFFFF"/>
                </a:solidFill>
                <a:latin typeface="Calibri"/>
                <a:cs typeface="Calibri"/>
              </a:rPr>
              <a:t>only </a:t>
            </a:r>
            <a:r>
              <a:rPr sz="2300" spc="-15" dirty="0">
                <a:solidFill>
                  <a:srgbClr val="FFFFFF"/>
                </a:solidFill>
                <a:latin typeface="Calibri"/>
                <a:cs typeface="Calibri"/>
              </a:rPr>
              <a:t>keeping </a:t>
            </a:r>
            <a:r>
              <a:rPr sz="2300" spc="-10" dirty="0">
                <a:solidFill>
                  <a:srgbClr val="FFFFFF"/>
                </a:solidFill>
                <a:latin typeface="Calibri"/>
                <a:cs typeface="Calibri"/>
              </a:rPr>
              <a:t>track </a:t>
            </a:r>
            <a:r>
              <a:rPr sz="2300" spc="-5" dirty="0">
                <a:solidFill>
                  <a:srgbClr val="FFFFFF"/>
                </a:solidFill>
                <a:latin typeface="Calibri"/>
                <a:cs typeface="Calibri"/>
              </a:rPr>
              <a:t>of one 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thing and </a:t>
            </a:r>
            <a:r>
              <a:rPr sz="2300" spc="-5" dirty="0">
                <a:solidFill>
                  <a:srgbClr val="FFFFFF"/>
                </a:solidFill>
                <a:latin typeface="Calibri"/>
                <a:cs typeface="Calibri"/>
              </a:rPr>
              <a:t>ignoring 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10" dirty="0">
                <a:solidFill>
                  <a:srgbClr val="FFFFFF"/>
                </a:solidFill>
                <a:latin typeface="Calibri"/>
                <a:cs typeface="Calibri"/>
              </a:rPr>
              <a:t>frames that </a:t>
            </a:r>
            <a:r>
              <a:rPr sz="2300" spc="-5" dirty="0">
                <a:solidFill>
                  <a:srgbClr val="FFFFFF"/>
                </a:solidFill>
                <a:latin typeface="Calibri"/>
                <a:cs typeface="Calibri"/>
              </a:rPr>
              <a:t>arrive 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in the </a:t>
            </a:r>
            <a:r>
              <a:rPr sz="2300" spc="-10" dirty="0">
                <a:solidFill>
                  <a:srgbClr val="FFFFFF"/>
                </a:solidFill>
                <a:latin typeface="Calibri"/>
                <a:cs typeface="Calibri"/>
              </a:rPr>
              <a:t>wrong </a:t>
            </a:r>
            <a:r>
              <a:rPr sz="2300" spc="-45" dirty="0">
                <a:solidFill>
                  <a:srgbClr val="FFFFFF"/>
                </a:solidFill>
                <a:latin typeface="Calibri"/>
                <a:cs typeface="Calibri"/>
              </a:rPr>
              <a:t>order. </a:t>
            </a:r>
            <a:r>
              <a:rPr sz="2300" spc="-35" dirty="0">
                <a:solidFill>
                  <a:srgbClr val="FFFFFF"/>
                </a:solidFill>
                <a:latin typeface="Calibri"/>
                <a:cs typeface="Calibri"/>
              </a:rPr>
              <a:t>However, </a:t>
            </a:r>
            <a:r>
              <a:rPr sz="2300" spc="-5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if </a:t>
            </a:r>
            <a:r>
              <a:rPr sz="2300" spc="-5" dirty="0">
                <a:solidFill>
                  <a:srgbClr val="FFFFFF"/>
                </a:solidFill>
                <a:latin typeface="Calibri"/>
                <a:cs typeface="Calibri"/>
              </a:rPr>
              <a:t>the connection 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is </a:t>
            </a:r>
            <a:r>
              <a:rPr sz="2300" spc="-5" dirty="0">
                <a:solidFill>
                  <a:srgbClr val="FFFFFF"/>
                </a:solidFill>
                <a:latin typeface="Calibri"/>
                <a:cs typeface="Calibri"/>
              </a:rPr>
              <a:t>not </a:t>
            </a:r>
            <a:r>
              <a:rPr sz="2300" spc="-10" dirty="0">
                <a:solidFill>
                  <a:srgbClr val="FFFFFF"/>
                </a:solidFill>
                <a:latin typeface="Calibri"/>
                <a:cs typeface="Calibri"/>
              </a:rPr>
              <a:t>great, 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it </a:t>
            </a:r>
            <a:r>
              <a:rPr sz="2300" spc="-10" dirty="0">
                <a:solidFill>
                  <a:srgbClr val="FFFFFF"/>
                </a:solidFill>
                <a:latin typeface="Calibri"/>
                <a:cs typeface="Calibri"/>
              </a:rPr>
              <a:t>can </a:t>
            </a:r>
            <a:r>
              <a:rPr sz="2300" spc="-15" dirty="0">
                <a:solidFill>
                  <a:srgbClr val="FFFFFF"/>
                </a:solidFill>
                <a:latin typeface="Calibri"/>
                <a:cs typeface="Calibri"/>
              </a:rPr>
              <a:t>waste 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time </a:t>
            </a:r>
            <a:r>
              <a:rPr sz="23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and </a:t>
            </a:r>
            <a:r>
              <a:rPr sz="2300" spc="-15" dirty="0">
                <a:solidFill>
                  <a:srgbClr val="FFFFFF"/>
                </a:solidFill>
                <a:latin typeface="Calibri"/>
                <a:cs typeface="Calibri"/>
              </a:rPr>
              <a:t>data </a:t>
            </a:r>
            <a:r>
              <a:rPr sz="2300" spc="-10" dirty="0">
                <a:solidFill>
                  <a:srgbClr val="FFFFFF"/>
                </a:solidFill>
                <a:latin typeface="Calibri"/>
                <a:cs typeface="Calibri"/>
              </a:rPr>
              <a:t>by having </a:t>
            </a:r>
            <a:r>
              <a:rPr sz="2300" spc="-15" dirty="0">
                <a:solidFill>
                  <a:srgbClr val="FFFFFF"/>
                </a:solidFill>
                <a:latin typeface="Calibri"/>
                <a:cs typeface="Calibri"/>
              </a:rPr>
              <a:t>to </a:t>
            </a:r>
            <a:r>
              <a:rPr sz="2300" spc="-5" dirty="0">
                <a:solidFill>
                  <a:srgbClr val="FFFFFF"/>
                </a:solidFill>
                <a:latin typeface="Calibri"/>
                <a:cs typeface="Calibri"/>
              </a:rPr>
              <a:t>resend 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a </a:t>
            </a:r>
            <a:r>
              <a:rPr sz="2300" spc="-5" dirty="0">
                <a:solidFill>
                  <a:srgbClr val="FFFFFF"/>
                </a:solidFill>
                <a:latin typeface="Calibri"/>
                <a:cs typeface="Calibri"/>
              </a:rPr>
              <a:t>bunch of </a:t>
            </a:r>
            <a:r>
              <a:rPr sz="2300" spc="-10" dirty="0">
                <a:solidFill>
                  <a:srgbClr val="FFFFFF"/>
                </a:solidFill>
                <a:latin typeface="Calibri"/>
                <a:cs typeface="Calibri"/>
              </a:rPr>
              <a:t>frames </a:t>
            </a:r>
            <a:r>
              <a:rPr sz="2300" spc="-5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5" dirty="0">
                <a:solidFill>
                  <a:srgbClr val="FFFFFF"/>
                </a:solidFill>
                <a:latin typeface="Calibri"/>
                <a:cs typeface="Calibri"/>
              </a:rPr>
              <a:t>often.</a:t>
            </a:r>
            <a:endParaRPr sz="2300">
              <a:latin typeface="Calibri"/>
              <a:cs typeface="Calibri"/>
            </a:endParaRPr>
          </a:p>
          <a:p>
            <a:pPr marL="355600" marR="184785" indent="-342900">
              <a:lnSpc>
                <a:spcPct val="100000"/>
              </a:lnSpc>
              <a:spcBef>
                <a:spcPts val="96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If</a:t>
            </a:r>
            <a:r>
              <a:rPr sz="2300" spc="-5" dirty="0">
                <a:solidFill>
                  <a:srgbClr val="FFFFFF"/>
                </a:solidFill>
                <a:latin typeface="Calibri"/>
                <a:cs typeface="Calibri"/>
              </a:rPr>
              <a:t> the</a:t>
            </a:r>
            <a:r>
              <a:rPr sz="23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5" dirty="0">
                <a:solidFill>
                  <a:srgbClr val="FFFFFF"/>
                </a:solidFill>
                <a:latin typeface="Calibri"/>
                <a:cs typeface="Calibri"/>
              </a:rPr>
              <a:t>connection</a:t>
            </a:r>
            <a:r>
              <a:rPr sz="23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is not</a:t>
            </a:r>
            <a:r>
              <a:rPr sz="23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10" dirty="0">
                <a:solidFill>
                  <a:srgbClr val="FFFFFF"/>
                </a:solidFill>
                <a:latin typeface="Calibri"/>
                <a:cs typeface="Calibri"/>
              </a:rPr>
              <a:t>stable,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 the</a:t>
            </a:r>
            <a:r>
              <a:rPr sz="23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10" dirty="0">
                <a:solidFill>
                  <a:srgbClr val="FFFFFF"/>
                </a:solidFill>
                <a:latin typeface="Calibri"/>
                <a:cs typeface="Calibri"/>
              </a:rPr>
              <a:t>Selective </a:t>
            </a:r>
            <a:r>
              <a:rPr sz="23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10" dirty="0">
                <a:solidFill>
                  <a:srgbClr val="FFFFFF"/>
                </a:solidFill>
                <a:latin typeface="Calibri"/>
                <a:cs typeface="Calibri"/>
              </a:rPr>
              <a:t>Repeat</a:t>
            </a:r>
            <a:r>
              <a:rPr sz="23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10" dirty="0">
                <a:solidFill>
                  <a:srgbClr val="FFFFFF"/>
                </a:solidFill>
                <a:latin typeface="Calibri"/>
                <a:cs typeface="Calibri"/>
              </a:rPr>
              <a:t>ARQ 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is </a:t>
            </a:r>
            <a:r>
              <a:rPr sz="2300" spc="-15" dirty="0">
                <a:solidFill>
                  <a:srgbClr val="FFFFFF"/>
                </a:solidFill>
                <a:latin typeface="Calibri"/>
                <a:cs typeface="Calibri"/>
              </a:rPr>
              <a:t>better</a:t>
            </a:r>
            <a:r>
              <a:rPr sz="23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as it </a:t>
            </a:r>
            <a:r>
              <a:rPr sz="2300" spc="-5" dirty="0">
                <a:solidFill>
                  <a:srgbClr val="FFFFFF"/>
                </a:solidFill>
                <a:latin typeface="Calibri"/>
                <a:cs typeface="Calibri"/>
              </a:rPr>
              <a:t>only</a:t>
            </a:r>
            <a:r>
              <a:rPr sz="23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5" dirty="0">
                <a:solidFill>
                  <a:srgbClr val="FFFFFF"/>
                </a:solidFill>
                <a:latin typeface="Calibri"/>
                <a:cs typeface="Calibri"/>
              </a:rPr>
              <a:t>resends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 the </a:t>
            </a:r>
            <a:r>
              <a:rPr sz="23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10" dirty="0">
                <a:solidFill>
                  <a:srgbClr val="FFFFFF"/>
                </a:solidFill>
                <a:latin typeface="Calibri"/>
                <a:cs typeface="Calibri"/>
              </a:rPr>
              <a:t>frames</a:t>
            </a:r>
            <a:r>
              <a:rPr sz="23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10" dirty="0">
                <a:solidFill>
                  <a:srgbClr val="FFFFFF"/>
                </a:solidFill>
                <a:latin typeface="Calibri"/>
                <a:cs typeface="Calibri"/>
              </a:rPr>
              <a:t>that</a:t>
            </a:r>
            <a:r>
              <a:rPr sz="23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5" dirty="0">
                <a:solidFill>
                  <a:srgbClr val="FFFFFF"/>
                </a:solidFill>
                <a:latin typeface="Calibri"/>
                <a:cs typeface="Calibri"/>
              </a:rPr>
              <a:t>didn't</a:t>
            </a:r>
            <a:r>
              <a:rPr sz="23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5" dirty="0">
                <a:solidFill>
                  <a:srgbClr val="FFFFFF"/>
                </a:solidFill>
                <a:latin typeface="Calibri"/>
                <a:cs typeface="Calibri"/>
              </a:rPr>
              <a:t>arrive </a:t>
            </a:r>
            <a:r>
              <a:rPr sz="2300" spc="-25" dirty="0">
                <a:solidFill>
                  <a:srgbClr val="FFFFFF"/>
                </a:solidFill>
                <a:latin typeface="Calibri"/>
                <a:cs typeface="Calibri"/>
              </a:rPr>
              <a:t>correctly,</a:t>
            </a:r>
            <a:r>
              <a:rPr sz="23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10" dirty="0">
                <a:solidFill>
                  <a:srgbClr val="FFFFFF"/>
                </a:solidFill>
                <a:latin typeface="Calibri"/>
                <a:cs typeface="Calibri"/>
              </a:rPr>
              <a:t>saving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5" dirty="0">
                <a:solidFill>
                  <a:srgbClr val="FFFFFF"/>
                </a:solidFill>
                <a:latin typeface="Calibri"/>
                <a:cs typeface="Calibri"/>
              </a:rPr>
              <a:t>time </a:t>
            </a:r>
            <a:r>
              <a:rPr sz="2300" spc="-5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23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15" dirty="0">
                <a:solidFill>
                  <a:srgbClr val="FFFFFF"/>
                </a:solidFill>
                <a:latin typeface="Calibri"/>
                <a:cs typeface="Calibri"/>
              </a:rPr>
              <a:t>data.</a:t>
            </a:r>
            <a:r>
              <a:rPr sz="23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But,</a:t>
            </a:r>
            <a:r>
              <a:rPr sz="23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it</a:t>
            </a:r>
            <a:r>
              <a:rPr sz="23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15" dirty="0">
                <a:solidFill>
                  <a:srgbClr val="FFFFFF"/>
                </a:solidFill>
                <a:latin typeface="Calibri"/>
                <a:cs typeface="Calibri"/>
              </a:rPr>
              <a:t>makes</a:t>
            </a:r>
            <a:r>
              <a:rPr sz="23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300" spc="-5" dirty="0">
                <a:solidFill>
                  <a:srgbClr val="FFFFFF"/>
                </a:solidFill>
                <a:latin typeface="Calibri"/>
                <a:cs typeface="Calibri"/>
              </a:rPr>
              <a:t>receiver's 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job</a:t>
            </a:r>
            <a:r>
              <a:rPr sz="23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300" spc="-5" dirty="0">
                <a:solidFill>
                  <a:srgbClr val="FFFFFF"/>
                </a:solidFill>
                <a:latin typeface="Calibri"/>
                <a:cs typeface="Calibri"/>
              </a:rPr>
              <a:t> bit </a:t>
            </a:r>
            <a:r>
              <a:rPr sz="2300" spc="-5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35" dirty="0">
                <a:solidFill>
                  <a:srgbClr val="FFFFFF"/>
                </a:solidFill>
                <a:latin typeface="Calibri"/>
                <a:cs typeface="Calibri"/>
              </a:rPr>
              <a:t>tougher.</a:t>
            </a:r>
            <a:endParaRPr sz="2300">
              <a:latin typeface="Calibri"/>
              <a:cs typeface="Calibri"/>
            </a:endParaRPr>
          </a:p>
          <a:p>
            <a:pPr marL="355600" marR="64769" indent="-342900">
              <a:lnSpc>
                <a:spcPct val="100000"/>
              </a:lnSpc>
              <a:spcBef>
                <a:spcPts val="96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3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3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5" dirty="0">
                <a:solidFill>
                  <a:srgbClr val="FFFFFF"/>
                </a:solidFill>
                <a:latin typeface="Calibri"/>
                <a:cs typeface="Calibri"/>
              </a:rPr>
              <a:t>Selective</a:t>
            </a:r>
            <a:r>
              <a:rPr sz="23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10" dirty="0">
                <a:solidFill>
                  <a:srgbClr val="FFFFFF"/>
                </a:solidFill>
                <a:latin typeface="Calibri"/>
                <a:cs typeface="Calibri"/>
              </a:rPr>
              <a:t>Repeat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10" dirty="0">
                <a:solidFill>
                  <a:srgbClr val="FFFFFF"/>
                </a:solidFill>
                <a:latin typeface="Calibri"/>
                <a:cs typeface="Calibri"/>
              </a:rPr>
              <a:t>ARQ 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also</a:t>
            </a:r>
            <a:r>
              <a:rPr sz="23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5" dirty="0">
                <a:solidFill>
                  <a:srgbClr val="FFFFFF"/>
                </a:solidFill>
                <a:latin typeface="Calibri"/>
                <a:cs typeface="Calibri"/>
              </a:rPr>
              <a:t>lets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 the</a:t>
            </a:r>
            <a:r>
              <a:rPr sz="23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5" dirty="0">
                <a:solidFill>
                  <a:srgbClr val="FFFFFF"/>
                </a:solidFill>
                <a:latin typeface="Calibri"/>
                <a:cs typeface="Calibri"/>
              </a:rPr>
              <a:t>receiver </a:t>
            </a:r>
            <a:r>
              <a:rPr sz="2300" spc="-5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15" dirty="0">
                <a:solidFill>
                  <a:srgbClr val="FFFFFF"/>
                </a:solidFill>
                <a:latin typeface="Calibri"/>
                <a:cs typeface="Calibri"/>
              </a:rPr>
              <a:t>gather</a:t>
            </a:r>
            <a:r>
              <a:rPr sz="23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10" dirty="0">
                <a:solidFill>
                  <a:srgbClr val="FFFFFF"/>
                </a:solidFill>
                <a:latin typeface="Calibri"/>
                <a:cs typeface="Calibri"/>
              </a:rPr>
              <a:t>frames</a:t>
            </a:r>
            <a:r>
              <a:rPr sz="23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10" dirty="0">
                <a:solidFill>
                  <a:srgbClr val="FFFFFF"/>
                </a:solidFill>
                <a:latin typeface="Calibri"/>
                <a:cs typeface="Calibri"/>
              </a:rPr>
              <a:t>even</a:t>
            </a:r>
            <a:r>
              <a:rPr sz="23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if </a:t>
            </a:r>
            <a:r>
              <a:rPr sz="2300" spc="-5" dirty="0">
                <a:solidFill>
                  <a:srgbClr val="FFFFFF"/>
                </a:solidFill>
                <a:latin typeface="Calibri"/>
                <a:cs typeface="Calibri"/>
              </a:rPr>
              <a:t>they </a:t>
            </a:r>
            <a:r>
              <a:rPr sz="2300" spc="-10" dirty="0">
                <a:solidFill>
                  <a:srgbClr val="FFFFFF"/>
                </a:solidFill>
                <a:latin typeface="Calibri"/>
                <a:cs typeface="Calibri"/>
              </a:rPr>
              <a:t>come</a:t>
            </a:r>
            <a:r>
              <a:rPr sz="23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in the</a:t>
            </a:r>
            <a:r>
              <a:rPr sz="23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10" dirty="0">
                <a:solidFill>
                  <a:srgbClr val="FFFFFF"/>
                </a:solidFill>
                <a:latin typeface="Calibri"/>
                <a:cs typeface="Calibri"/>
              </a:rPr>
              <a:t>wrong </a:t>
            </a:r>
            <a:r>
              <a:rPr sz="23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10" dirty="0">
                <a:solidFill>
                  <a:srgbClr val="FFFFFF"/>
                </a:solidFill>
                <a:latin typeface="Calibri"/>
                <a:cs typeface="Calibri"/>
              </a:rPr>
              <a:t>order</a:t>
            </a:r>
            <a:r>
              <a:rPr sz="23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23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20" dirty="0">
                <a:solidFill>
                  <a:srgbClr val="FFFFFF"/>
                </a:solidFill>
                <a:latin typeface="Calibri"/>
                <a:cs typeface="Calibri"/>
              </a:rPr>
              <a:t>keeps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 them </a:t>
            </a:r>
            <a:r>
              <a:rPr sz="2300" spc="-5" dirty="0">
                <a:solidFill>
                  <a:srgbClr val="FFFFFF"/>
                </a:solidFill>
                <a:latin typeface="Calibri"/>
                <a:cs typeface="Calibri"/>
              </a:rPr>
              <a:t>until they</a:t>
            </a:r>
            <a:r>
              <a:rPr sz="23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10" dirty="0">
                <a:solidFill>
                  <a:srgbClr val="FFFFFF"/>
                </a:solidFill>
                <a:latin typeface="Calibri"/>
                <a:cs typeface="Calibri"/>
              </a:rPr>
              <a:t>can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5" dirty="0">
                <a:solidFill>
                  <a:srgbClr val="FFFFFF"/>
                </a:solidFill>
                <a:latin typeface="Calibri"/>
                <a:cs typeface="Calibri"/>
              </a:rPr>
              <a:t>be 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10" dirty="0">
                <a:solidFill>
                  <a:srgbClr val="FFFFFF"/>
                </a:solidFill>
                <a:latin typeface="Calibri"/>
                <a:cs typeface="Calibri"/>
              </a:rPr>
              <a:t>arranged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10" dirty="0">
                <a:solidFill>
                  <a:srgbClr val="FFFFFF"/>
                </a:solidFill>
                <a:latin typeface="Calibri"/>
                <a:cs typeface="Calibri"/>
              </a:rPr>
              <a:t>correctly</a:t>
            </a:r>
            <a:r>
              <a:rPr sz="23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and </a:t>
            </a:r>
            <a:r>
              <a:rPr sz="2300" spc="-5" dirty="0">
                <a:solidFill>
                  <a:srgbClr val="FFFFFF"/>
                </a:solidFill>
                <a:latin typeface="Calibri"/>
                <a:cs typeface="Calibri"/>
              </a:rPr>
              <a:t>passed</a:t>
            </a:r>
            <a:r>
              <a:rPr sz="23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5" dirty="0">
                <a:solidFill>
                  <a:srgbClr val="FFFFFF"/>
                </a:solidFill>
                <a:latin typeface="Calibri"/>
                <a:cs typeface="Calibri"/>
              </a:rPr>
              <a:t>on,</a:t>
            </a:r>
            <a:r>
              <a:rPr sz="23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5" dirty="0">
                <a:solidFill>
                  <a:srgbClr val="FFFFFF"/>
                </a:solidFill>
                <a:latin typeface="Calibri"/>
                <a:cs typeface="Calibri"/>
              </a:rPr>
              <a:t>using equal</a:t>
            </a:r>
            <a:endParaRPr sz="23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21640" y="6049162"/>
            <a:ext cx="5326380" cy="3771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spc="-15" dirty="0">
                <a:solidFill>
                  <a:srgbClr val="FFFFFF"/>
                </a:solidFill>
                <a:latin typeface="Calibri"/>
                <a:cs typeface="Calibri"/>
              </a:rPr>
              <a:t>room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15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23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10" dirty="0">
                <a:solidFill>
                  <a:srgbClr val="FFFFFF"/>
                </a:solidFill>
                <a:latin typeface="Calibri"/>
                <a:cs typeface="Calibri"/>
              </a:rPr>
              <a:t>storing</a:t>
            </a:r>
            <a:r>
              <a:rPr sz="23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and </a:t>
            </a:r>
            <a:r>
              <a:rPr sz="2300" spc="-5" dirty="0">
                <a:solidFill>
                  <a:srgbClr val="FFFFFF"/>
                </a:solidFill>
                <a:latin typeface="Calibri"/>
                <a:cs typeface="Calibri"/>
              </a:rPr>
              <a:t>sending</a:t>
            </a:r>
            <a:r>
              <a:rPr sz="2300" spc="-10" dirty="0">
                <a:solidFill>
                  <a:srgbClr val="FFFFFF"/>
                </a:solidFill>
                <a:latin typeface="Calibri"/>
                <a:cs typeface="Calibri"/>
              </a:rPr>
              <a:t> frames</a:t>
            </a:r>
            <a:r>
              <a:rPr sz="23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1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3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10" dirty="0">
                <a:solidFill>
                  <a:srgbClr val="FFFFFF"/>
                </a:solidFill>
                <a:latin typeface="Calibri"/>
                <a:cs typeface="Calibri"/>
              </a:rPr>
              <a:t>work</a:t>
            </a:r>
            <a:endParaRPr sz="23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21640" y="6400291"/>
            <a:ext cx="1948814" cy="376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300" spc="-15" dirty="0">
                <a:solidFill>
                  <a:srgbClr val="FFFFFF"/>
                </a:solidFill>
                <a:latin typeface="Calibri"/>
                <a:cs typeface="Calibri"/>
              </a:rPr>
              <a:t>more</a:t>
            </a:r>
            <a:r>
              <a:rPr sz="23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20" dirty="0">
                <a:solidFill>
                  <a:srgbClr val="FFFFFF"/>
                </a:solidFill>
                <a:latin typeface="Calibri"/>
                <a:cs typeface="Calibri"/>
              </a:rPr>
              <a:t>efficiently.</a:t>
            </a:r>
            <a:endParaRPr sz="2300">
              <a:latin typeface="Calibri"/>
              <a:cs typeface="Calibri"/>
            </a:endParaRP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227064" y="0"/>
            <a:ext cx="5964936" cy="5457444"/>
          </a:xfrm>
          <a:prstGeom prst="rect">
            <a:avLst/>
          </a:prstGeom>
        </p:spPr>
      </p:pic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46621" y="0"/>
            <a:ext cx="5951728" cy="5368036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0640" y="13207"/>
            <a:ext cx="6075045" cy="49949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0" marR="81915" indent="-342900">
              <a:lnSpc>
                <a:spcPct val="100000"/>
              </a:lnSpc>
              <a:spcBef>
                <a:spcPts val="100"/>
              </a:spcBef>
              <a:buClr>
                <a:srgbClr val="FFFFFF"/>
              </a:buClr>
              <a:buFont typeface="Arial MT"/>
              <a:buChar char="•"/>
              <a:tabLst>
                <a:tab pos="393065" algn="l"/>
                <a:tab pos="393700" algn="l"/>
              </a:tabLst>
            </a:pP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In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Selective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Repeat </a:t>
            </a:r>
            <a:r>
              <a:rPr sz="2400" spc="25" dirty="0">
                <a:solidFill>
                  <a:srgbClr val="FFFFFF"/>
                </a:solidFill>
                <a:latin typeface="Calibri"/>
                <a:cs typeface="Calibri"/>
              </a:rPr>
              <a:t>ARQ,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data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windows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sending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receiving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are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kept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fairly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small </a:t>
            </a:r>
            <a:r>
              <a:rPr sz="2400" spc="-5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to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manage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data better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r>
              <a:rPr sz="2400" spc="-7" baseline="24305" dirty="0">
                <a:solidFill>
                  <a:srgbClr val="FFFFFF"/>
                </a:solidFill>
                <a:latin typeface="Calibri"/>
                <a:cs typeface="Calibri"/>
              </a:rPr>
              <a:t>m-1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;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each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frame sent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has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its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own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countdown </a:t>
            </a:r>
            <a:r>
              <a:rPr sz="2400" spc="-35" dirty="0">
                <a:solidFill>
                  <a:srgbClr val="FFFFFF"/>
                </a:solidFill>
                <a:latin typeface="Calibri"/>
                <a:cs typeface="Calibri"/>
              </a:rPr>
              <a:t>timer,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making the 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tracking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of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requests quite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similar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to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earlier 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methods but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more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detailed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when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data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arrives.</a:t>
            </a:r>
            <a:endParaRPr sz="2400">
              <a:latin typeface="Calibri"/>
              <a:cs typeface="Calibri"/>
            </a:endParaRPr>
          </a:p>
          <a:p>
            <a:pPr marL="393700" marR="17780" indent="-342900">
              <a:lnSpc>
                <a:spcPct val="100000"/>
              </a:lnSpc>
              <a:spcBef>
                <a:spcPts val="1685"/>
              </a:spcBef>
              <a:buFont typeface="Arial MT"/>
              <a:buChar char="•"/>
              <a:tabLst>
                <a:tab pos="393065" algn="l"/>
                <a:tab pos="393700" algn="l"/>
              </a:tabLst>
            </a:pP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When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clear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NAK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message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arrives,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we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simply </a:t>
            </a:r>
            <a:r>
              <a:rPr sz="2400" spc="-5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send the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frame again;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if a clear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ACK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message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comes,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we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clear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old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data, stop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related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countdown,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move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the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window's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starting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point. If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 timeout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happens,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only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late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frame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is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sent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again.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412616" y="6228613"/>
            <a:ext cx="5351780" cy="584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85"/>
              </a:lnSpc>
            </a:pPr>
            <a:r>
              <a:rPr sz="4400" u="heavy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3"/>
              </a:rPr>
              <a:t>www.knowledgegate.in</a:t>
            </a:r>
            <a:endParaRPr sz="4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86654" y="6807"/>
            <a:ext cx="2218690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u="heavy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Pi</a:t>
            </a:r>
            <a:r>
              <a:rPr sz="3200" b="1" u="heavy" spc="2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g</a:t>
            </a:r>
            <a:r>
              <a:rPr sz="3200" b="1" u="heavy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gyba</a:t>
            </a:r>
            <a:r>
              <a:rPr sz="3200" b="1" u="heavy" spc="-2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c</a:t>
            </a:r>
            <a:r>
              <a:rPr sz="3200" b="1" u="heavy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king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412616" y="6228613"/>
            <a:ext cx="5351780" cy="584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85"/>
              </a:lnSpc>
            </a:pPr>
            <a:r>
              <a:rPr sz="4400" u="heavy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www.knowledgegate.in</a:t>
            </a:r>
            <a:endParaRPr sz="44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8739" y="687069"/>
            <a:ext cx="11935460" cy="43846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9085" marR="397510" indent="-28702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2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discussed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protocols</a:t>
            </a:r>
            <a:r>
              <a:rPr sz="22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are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unidirectional,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primarily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 allowing 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frames</a:t>
            </a:r>
            <a:r>
              <a:rPr sz="22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2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move</a:t>
            </a:r>
            <a:r>
              <a:rPr sz="22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22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one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direction, </a:t>
            </a:r>
            <a:r>
              <a:rPr sz="2200" spc="-4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although 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control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signals </a:t>
            </a:r>
            <a:r>
              <a:rPr sz="2200" spc="-25" dirty="0">
                <a:solidFill>
                  <a:srgbClr val="FFFFFF"/>
                </a:solidFill>
                <a:latin typeface="Calibri"/>
                <a:cs typeface="Calibri"/>
              </a:rPr>
              <a:t>like</a:t>
            </a:r>
            <a:r>
              <a:rPr sz="22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ACK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NAK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can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go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both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ways.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In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practice,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frames</a:t>
            </a:r>
            <a:r>
              <a:rPr sz="22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flow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bidirectionally,</a:t>
            </a:r>
            <a:r>
              <a:rPr sz="22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requiring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method</a:t>
            </a:r>
            <a:r>
              <a:rPr sz="22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called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piggybacking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2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enhance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bidirectional</a:t>
            </a:r>
            <a:r>
              <a:rPr sz="22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protocol</a:t>
            </a:r>
            <a:r>
              <a:rPr sz="22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25" dirty="0">
                <a:solidFill>
                  <a:srgbClr val="FFFFFF"/>
                </a:solidFill>
                <a:latin typeface="Calibri"/>
                <a:cs typeface="Calibri"/>
              </a:rPr>
              <a:t>efficiency.</a:t>
            </a:r>
            <a:endParaRPr sz="2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FFFFFF"/>
              </a:buClr>
              <a:buFont typeface="Arial MT"/>
              <a:buChar char="•"/>
            </a:pPr>
            <a:endParaRPr sz="2150">
              <a:latin typeface="Calibri"/>
              <a:cs typeface="Calibri"/>
            </a:endParaRPr>
          </a:p>
          <a:p>
            <a:pPr marL="299085" marR="5080" indent="-287020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Piggybacking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enables</a:t>
            </a:r>
            <a:r>
              <a:rPr sz="22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frame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moving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from</a:t>
            </a:r>
            <a:r>
              <a:rPr sz="22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2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B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2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also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convey</a:t>
            </a:r>
            <a:r>
              <a:rPr sz="22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control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information</a:t>
            </a:r>
            <a:r>
              <a:rPr sz="22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regarding</a:t>
            </a:r>
            <a:r>
              <a:rPr sz="22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B's </a:t>
            </a:r>
            <a:r>
              <a:rPr sz="2200" spc="-4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frames</a:t>
            </a:r>
            <a:r>
              <a:rPr sz="22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and vice</a:t>
            </a:r>
            <a:r>
              <a:rPr sz="22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versa,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streamlining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communication</a:t>
            </a:r>
            <a:r>
              <a:rPr sz="220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process.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Every</a:t>
            </a:r>
            <a:r>
              <a:rPr sz="22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node</a:t>
            </a:r>
            <a:r>
              <a:rPr sz="22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maintains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two</a:t>
            </a:r>
            <a:r>
              <a:rPr sz="220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operational </a:t>
            </a:r>
            <a:r>
              <a:rPr sz="2200" spc="-48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windows: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send</a:t>
            </a:r>
            <a:r>
              <a:rPr sz="22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receive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35" dirty="0">
                <a:solidFill>
                  <a:srgbClr val="FFFFFF"/>
                </a:solidFill>
                <a:latin typeface="Calibri"/>
                <a:cs typeface="Calibri"/>
              </a:rPr>
              <a:t>window,</a:t>
            </a:r>
            <a:r>
              <a:rPr sz="22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along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with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timer</a:t>
            </a:r>
            <a:r>
              <a:rPr sz="22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overseeing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three</a:t>
            </a:r>
            <a:r>
              <a:rPr sz="22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events:</a:t>
            </a:r>
            <a:r>
              <a:rPr sz="22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request,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arrival,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 and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 time-out.</a:t>
            </a:r>
            <a:endParaRPr sz="2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FFFFFF"/>
              </a:buClr>
              <a:buFont typeface="Arial MT"/>
              <a:buChar char="•"/>
            </a:pPr>
            <a:endParaRPr sz="2150">
              <a:latin typeface="Calibri"/>
              <a:cs typeface="Calibri"/>
            </a:endParaRPr>
          </a:p>
          <a:p>
            <a:pPr marL="299085" marR="504190" indent="-287020">
              <a:lnSpc>
                <a:spcPct val="100000"/>
              </a:lnSpc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This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strategy</a:t>
            </a:r>
            <a:r>
              <a:rPr sz="22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complicates</a:t>
            </a:r>
            <a:r>
              <a:rPr sz="220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arrival</a:t>
            </a:r>
            <a:r>
              <a:rPr sz="22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event,</a:t>
            </a:r>
            <a:r>
              <a:rPr sz="22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necessitating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simultaneous</a:t>
            </a:r>
            <a:r>
              <a:rPr sz="22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handling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22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control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information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2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actual 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frame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within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singular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 event,</a:t>
            </a:r>
            <a:r>
              <a:rPr sz="22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employing</a:t>
            </a:r>
            <a:r>
              <a:rPr sz="22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both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windows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at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respective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site.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2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uniform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algorithm,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albeit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complex,</a:t>
            </a:r>
            <a:r>
              <a:rPr sz="22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must</a:t>
            </a:r>
            <a:r>
              <a:rPr sz="22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be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employed</a:t>
            </a:r>
            <a:r>
              <a:rPr sz="22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by</a:t>
            </a:r>
            <a:r>
              <a:rPr sz="22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both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sites</a:t>
            </a:r>
            <a:r>
              <a:rPr sz="22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2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effectively </a:t>
            </a:r>
            <a:r>
              <a:rPr sz="2200" spc="-4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manage</a:t>
            </a:r>
            <a:r>
              <a:rPr sz="22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unified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arrival</a:t>
            </a:r>
            <a:r>
              <a:rPr sz="22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events.</a:t>
            </a:r>
            <a:endParaRPr sz="2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89703" y="46431"/>
            <a:ext cx="221170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u="heavy" spc="-2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Types </a:t>
            </a:r>
            <a:r>
              <a:rPr sz="2800" b="1" u="heavy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of</a:t>
            </a:r>
            <a:r>
              <a:rPr sz="2800" b="1" u="heavy" spc="-3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2800" b="1" u="heavy" spc="-1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Errors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8739" y="632205"/>
            <a:ext cx="11938000" cy="1671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29209" indent="-3429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Data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transmitted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between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nodes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can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sometimes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be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altered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or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corrupted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during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transmission. </a:t>
            </a:r>
            <a:r>
              <a:rPr sz="2400" spc="-5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This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corruption can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manifest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as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either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single-bit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error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or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burst </a:t>
            </a:r>
            <a:r>
              <a:rPr sz="2400" spc="-50" dirty="0">
                <a:solidFill>
                  <a:srgbClr val="FFFFFF"/>
                </a:solidFill>
                <a:latin typeface="Calibri"/>
                <a:cs typeface="Calibri"/>
              </a:rPr>
              <a:t>error.</a:t>
            </a:r>
            <a:endParaRPr sz="24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144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single-bit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error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 refers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scenario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where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only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one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bit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in a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data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unit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(like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byte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or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packet)</a:t>
            </a:r>
            <a:r>
              <a:rPr sz="24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endParaRPr sz="2400">
              <a:latin typeface="Calibri"/>
              <a:cs typeface="Calibri"/>
            </a:endParaRPr>
          </a:p>
          <a:p>
            <a:pPr marL="355600">
              <a:lnSpc>
                <a:spcPct val="100000"/>
              </a:lnSpc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changed,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either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from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or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vice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versa.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This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type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of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error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less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common.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26463" y="3541776"/>
            <a:ext cx="9339072" cy="2138172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412616" y="6228613"/>
            <a:ext cx="5351780" cy="584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85"/>
              </a:lnSpc>
            </a:pPr>
            <a:r>
              <a:rPr sz="4400" u="heavy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3"/>
              </a:rPr>
              <a:t>www.knowledgegate.in</a:t>
            </a:r>
            <a:endParaRPr sz="4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419471" y="6807"/>
            <a:ext cx="1353820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u="heavy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Simplex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8739" y="501141"/>
            <a:ext cx="11871960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marR="5080" indent="-28702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2400" b="1" spc="-5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he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communication</a:t>
            </a:r>
            <a:r>
              <a:rPr sz="24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unidirectional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as a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one-way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street,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one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device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always,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other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can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always </a:t>
            </a:r>
            <a:r>
              <a:rPr sz="2400" spc="-5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receive.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E.g.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radio,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mouse.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4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simplex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mode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can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use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the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entire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capacity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of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channel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to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send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data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in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one direction.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10639" y="1862327"/>
            <a:ext cx="9179052" cy="188214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88008" y="4131564"/>
            <a:ext cx="2456688" cy="245516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989064" y="4024882"/>
            <a:ext cx="3855720" cy="2782824"/>
          </a:xfrm>
          <a:prstGeom prst="rect">
            <a:avLst/>
          </a:prstGeom>
        </p:spPr>
      </p:pic>
      <p:grpSp>
        <p:nvGrpSpPr>
          <p:cNvPr id="7" name="object 7"/>
          <p:cNvGrpSpPr/>
          <p:nvPr/>
        </p:nvGrpSpPr>
        <p:grpSpPr>
          <a:xfrm>
            <a:off x="4490973" y="4894834"/>
            <a:ext cx="1954530" cy="528320"/>
            <a:chOff x="4490973" y="4894834"/>
            <a:chExt cx="1954530" cy="528320"/>
          </a:xfrm>
        </p:grpSpPr>
        <p:sp>
          <p:nvSpPr>
            <p:cNvPr id="8" name="object 8"/>
            <p:cNvSpPr/>
            <p:nvPr/>
          </p:nvSpPr>
          <p:spPr>
            <a:xfrm>
              <a:off x="4497323" y="4901184"/>
              <a:ext cx="1941830" cy="515620"/>
            </a:xfrm>
            <a:custGeom>
              <a:avLst/>
              <a:gdLst/>
              <a:ahLst/>
              <a:cxnLst/>
              <a:rect l="l" t="t" r="r" b="b"/>
              <a:pathLst>
                <a:path w="1941829" h="515620">
                  <a:moveTo>
                    <a:pt x="1684020" y="0"/>
                  </a:moveTo>
                  <a:lnTo>
                    <a:pt x="1684020" y="128778"/>
                  </a:lnTo>
                  <a:lnTo>
                    <a:pt x="0" y="128778"/>
                  </a:lnTo>
                  <a:lnTo>
                    <a:pt x="0" y="386334"/>
                  </a:lnTo>
                  <a:lnTo>
                    <a:pt x="1684020" y="386334"/>
                  </a:lnTo>
                  <a:lnTo>
                    <a:pt x="1684020" y="515112"/>
                  </a:lnTo>
                  <a:lnTo>
                    <a:pt x="1941576" y="257556"/>
                  </a:lnTo>
                  <a:lnTo>
                    <a:pt x="1684020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497323" y="4901184"/>
              <a:ext cx="1941830" cy="515620"/>
            </a:xfrm>
            <a:custGeom>
              <a:avLst/>
              <a:gdLst/>
              <a:ahLst/>
              <a:cxnLst/>
              <a:rect l="l" t="t" r="r" b="b"/>
              <a:pathLst>
                <a:path w="1941829" h="515620">
                  <a:moveTo>
                    <a:pt x="0" y="128778"/>
                  </a:moveTo>
                  <a:lnTo>
                    <a:pt x="1684020" y="128778"/>
                  </a:lnTo>
                  <a:lnTo>
                    <a:pt x="1684020" y="0"/>
                  </a:lnTo>
                  <a:lnTo>
                    <a:pt x="1941576" y="257556"/>
                  </a:lnTo>
                  <a:lnTo>
                    <a:pt x="1684020" y="515112"/>
                  </a:lnTo>
                  <a:lnTo>
                    <a:pt x="1684020" y="386334"/>
                  </a:lnTo>
                  <a:lnTo>
                    <a:pt x="0" y="386334"/>
                  </a:lnTo>
                  <a:lnTo>
                    <a:pt x="0" y="128778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3412616" y="6228613"/>
            <a:ext cx="5351780" cy="584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85"/>
              </a:lnSpc>
            </a:pPr>
            <a:r>
              <a:rPr sz="4400" u="heavy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5"/>
              </a:rPr>
              <a:t>www.knowledgegate.in</a:t>
            </a:r>
            <a:endParaRPr sz="4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739" y="11379"/>
            <a:ext cx="12004675" cy="16116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5"/>
              </a:spcBef>
              <a:buClr>
                <a:srgbClr val="FFFFFF"/>
              </a:buClr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600" spc="-15" dirty="0">
                <a:solidFill>
                  <a:srgbClr val="FFFFFF"/>
                </a:solidFill>
                <a:latin typeface="Calibri"/>
                <a:cs typeface="Calibri"/>
              </a:rPr>
              <a:t>Burst</a:t>
            </a:r>
            <a:r>
              <a:rPr sz="26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spc="-45" dirty="0">
                <a:solidFill>
                  <a:srgbClr val="FFFFFF"/>
                </a:solidFill>
                <a:latin typeface="Calibri"/>
                <a:cs typeface="Calibri"/>
              </a:rPr>
              <a:t>error,</a:t>
            </a:r>
            <a:r>
              <a:rPr sz="2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r>
              <a:rPr sz="26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6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FFFFFF"/>
                </a:solidFill>
                <a:latin typeface="Calibri"/>
                <a:cs typeface="Calibri"/>
              </a:rPr>
              <a:t>other</a:t>
            </a:r>
            <a:r>
              <a:rPr sz="26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FFFFFF"/>
                </a:solidFill>
                <a:latin typeface="Calibri"/>
                <a:cs typeface="Calibri"/>
              </a:rPr>
              <a:t>hand,</a:t>
            </a:r>
            <a:r>
              <a:rPr sz="26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spc="-15" dirty="0">
                <a:solidFill>
                  <a:srgbClr val="FFFFFF"/>
                </a:solidFill>
                <a:latin typeface="Calibri"/>
                <a:cs typeface="Calibri"/>
              </a:rPr>
              <a:t>involves</a:t>
            </a:r>
            <a:r>
              <a:rPr sz="26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600" spc="-10" dirty="0">
                <a:solidFill>
                  <a:srgbClr val="FFFFFF"/>
                </a:solidFill>
                <a:latin typeface="Calibri"/>
                <a:cs typeface="Calibri"/>
              </a:rPr>
              <a:t> alteration </a:t>
            </a:r>
            <a:r>
              <a:rPr sz="2600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26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FFFFFF"/>
                </a:solidFill>
                <a:latin typeface="Calibri"/>
                <a:cs typeface="Calibri"/>
              </a:rPr>
              <a:t>two</a:t>
            </a:r>
            <a:r>
              <a:rPr sz="2600" dirty="0">
                <a:solidFill>
                  <a:srgbClr val="FFFFFF"/>
                </a:solidFill>
                <a:latin typeface="Calibri"/>
                <a:cs typeface="Calibri"/>
              </a:rPr>
              <a:t> or </a:t>
            </a:r>
            <a:r>
              <a:rPr sz="2600" spc="-10" dirty="0">
                <a:solidFill>
                  <a:srgbClr val="FFFFFF"/>
                </a:solidFill>
                <a:latin typeface="Calibri"/>
                <a:cs typeface="Calibri"/>
              </a:rPr>
              <a:t>more</a:t>
            </a:r>
            <a:r>
              <a:rPr sz="2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FFFFFF"/>
                </a:solidFill>
                <a:latin typeface="Calibri"/>
                <a:cs typeface="Calibri"/>
              </a:rPr>
              <a:t>bits</a:t>
            </a:r>
            <a:r>
              <a:rPr sz="26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FFFFFF"/>
                </a:solidFill>
                <a:latin typeface="Calibri"/>
                <a:cs typeface="Calibri"/>
              </a:rPr>
              <a:t>within</a:t>
            </a:r>
            <a:r>
              <a:rPr sz="26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spc="-15" dirty="0">
                <a:solidFill>
                  <a:srgbClr val="FFFFFF"/>
                </a:solidFill>
                <a:latin typeface="Calibri"/>
                <a:cs typeface="Calibri"/>
              </a:rPr>
              <a:t>data </a:t>
            </a:r>
            <a:r>
              <a:rPr sz="2600" spc="-5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FFFFFF"/>
                </a:solidFill>
                <a:latin typeface="Calibri"/>
                <a:cs typeface="Calibri"/>
              </a:rPr>
              <a:t>unit. These changes might not be </a:t>
            </a:r>
            <a:r>
              <a:rPr sz="2600" dirty="0">
                <a:solidFill>
                  <a:srgbClr val="FFFFFF"/>
                </a:solidFill>
                <a:latin typeface="Calibri"/>
                <a:cs typeface="Calibri"/>
              </a:rPr>
              <a:t>in </a:t>
            </a:r>
            <a:r>
              <a:rPr sz="2600" spc="-10" dirty="0">
                <a:solidFill>
                  <a:srgbClr val="FFFFFF"/>
                </a:solidFill>
                <a:latin typeface="Calibri"/>
                <a:cs typeface="Calibri"/>
              </a:rPr>
              <a:t>successive </a:t>
            </a:r>
            <a:r>
              <a:rPr sz="2600" spc="-5" dirty="0">
                <a:solidFill>
                  <a:srgbClr val="FFFFFF"/>
                </a:solidFill>
                <a:latin typeface="Calibri"/>
                <a:cs typeface="Calibri"/>
              </a:rPr>
              <a:t>bits. </a:t>
            </a:r>
            <a:r>
              <a:rPr sz="2600" dirty="0">
                <a:solidFill>
                  <a:srgbClr val="FFFFFF"/>
                </a:solidFill>
                <a:latin typeface="Calibri"/>
                <a:cs typeface="Calibri"/>
              </a:rPr>
              <a:t>It's a </a:t>
            </a:r>
            <a:r>
              <a:rPr sz="2600" spc="-10" dirty="0">
                <a:solidFill>
                  <a:srgbClr val="FFFFFF"/>
                </a:solidFill>
                <a:latin typeface="Calibri"/>
                <a:cs typeface="Calibri"/>
              </a:rPr>
              <a:t>more common error </a:t>
            </a:r>
            <a:r>
              <a:rPr sz="2600" dirty="0">
                <a:solidFill>
                  <a:srgbClr val="FFFFFF"/>
                </a:solidFill>
                <a:latin typeface="Calibri"/>
                <a:cs typeface="Calibri"/>
              </a:rPr>
              <a:t>type as </a:t>
            </a:r>
            <a:r>
              <a:rPr sz="2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FFFFFF"/>
                </a:solidFill>
                <a:latin typeface="Calibri"/>
                <a:cs typeface="Calibri"/>
              </a:rPr>
              <a:t>noise typically </a:t>
            </a:r>
            <a:r>
              <a:rPr sz="2600" spc="-15" dirty="0">
                <a:solidFill>
                  <a:srgbClr val="FFFFFF"/>
                </a:solidFill>
                <a:latin typeface="Calibri"/>
                <a:cs typeface="Calibri"/>
              </a:rPr>
              <a:t>affects </a:t>
            </a:r>
            <a:r>
              <a:rPr sz="2600" dirty="0">
                <a:solidFill>
                  <a:srgbClr val="FFFFFF"/>
                </a:solidFill>
                <a:latin typeface="Calibri"/>
                <a:cs typeface="Calibri"/>
              </a:rPr>
              <a:t>a </a:t>
            </a:r>
            <a:r>
              <a:rPr sz="2600" spc="-5" dirty="0">
                <a:solidFill>
                  <a:srgbClr val="FFFFFF"/>
                </a:solidFill>
                <a:latin typeface="Calibri"/>
                <a:cs typeface="Calibri"/>
              </a:rPr>
              <a:t>set of bits, </a:t>
            </a:r>
            <a:r>
              <a:rPr sz="26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600" spc="-15" dirty="0">
                <a:solidFill>
                  <a:srgbClr val="FFFFFF"/>
                </a:solidFill>
                <a:latin typeface="Calibri"/>
                <a:cs typeface="Calibri"/>
              </a:rPr>
              <a:t>extent </a:t>
            </a:r>
            <a:r>
              <a:rPr sz="2600" spc="-5" dirty="0">
                <a:solidFill>
                  <a:srgbClr val="FFFFFF"/>
                </a:solidFill>
                <a:latin typeface="Calibri"/>
                <a:cs typeface="Calibri"/>
              </a:rPr>
              <a:t>of which </a:t>
            </a:r>
            <a:r>
              <a:rPr sz="2600" dirty="0">
                <a:solidFill>
                  <a:srgbClr val="FFFFFF"/>
                </a:solidFill>
                <a:latin typeface="Calibri"/>
                <a:cs typeface="Calibri"/>
              </a:rPr>
              <a:t>is </a:t>
            </a:r>
            <a:r>
              <a:rPr sz="2600" spc="-5" dirty="0">
                <a:solidFill>
                  <a:srgbClr val="FFFFFF"/>
                </a:solidFill>
                <a:latin typeface="Calibri"/>
                <a:cs typeface="Calibri"/>
              </a:rPr>
              <a:t>influenced </a:t>
            </a:r>
            <a:r>
              <a:rPr sz="2600" spc="-10" dirty="0">
                <a:solidFill>
                  <a:srgbClr val="FFFFFF"/>
                </a:solidFill>
                <a:latin typeface="Calibri"/>
                <a:cs typeface="Calibri"/>
              </a:rPr>
              <a:t>by </a:t>
            </a:r>
            <a:r>
              <a:rPr sz="26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600" spc="-15" dirty="0">
                <a:solidFill>
                  <a:srgbClr val="FFFFFF"/>
                </a:solidFill>
                <a:latin typeface="Calibri"/>
                <a:cs typeface="Calibri"/>
              </a:rPr>
              <a:t>data </a:t>
            </a:r>
            <a:r>
              <a:rPr sz="2600" spc="-25" dirty="0">
                <a:solidFill>
                  <a:srgbClr val="FFFFFF"/>
                </a:solidFill>
                <a:latin typeface="Calibri"/>
                <a:cs typeface="Calibri"/>
              </a:rPr>
              <a:t>rate </a:t>
            </a:r>
            <a:r>
              <a:rPr sz="26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26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FFFFFF"/>
                </a:solidFill>
                <a:latin typeface="Calibri"/>
                <a:cs typeface="Calibri"/>
              </a:rPr>
              <a:t>noise</a:t>
            </a:r>
            <a:r>
              <a:rPr sz="26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FFFFFF"/>
                </a:solidFill>
                <a:latin typeface="Calibri"/>
                <a:cs typeface="Calibri"/>
              </a:rPr>
              <a:t>duration.</a:t>
            </a:r>
            <a:endParaRPr sz="26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19072" y="2360676"/>
            <a:ext cx="8753856" cy="3651504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412616" y="6228613"/>
            <a:ext cx="5351780" cy="584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85"/>
              </a:lnSpc>
            </a:pPr>
            <a:r>
              <a:rPr sz="4400" u="heavy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3"/>
              </a:rPr>
              <a:t>www.knowledgegate.in</a:t>
            </a:r>
            <a:endParaRPr sz="4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00142" y="9855"/>
            <a:ext cx="279273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u="heavy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Hamming</a:t>
            </a:r>
            <a:r>
              <a:rPr sz="2800" b="1" u="heavy" spc="-4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2800" b="1" u="heavy" spc="-1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Distance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412616" y="6228613"/>
            <a:ext cx="5351780" cy="584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85"/>
              </a:lnSpc>
            </a:pPr>
            <a:r>
              <a:rPr sz="4400" u="heavy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www.knowledgegate.in</a:t>
            </a:r>
            <a:endParaRPr sz="44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8739" y="598677"/>
            <a:ext cx="11891645" cy="38366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marR="15875" indent="-342900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600" spc="-5" dirty="0">
                <a:solidFill>
                  <a:srgbClr val="FFFFFF"/>
                </a:solidFill>
                <a:latin typeface="Calibri"/>
                <a:cs typeface="Calibri"/>
              </a:rPr>
              <a:t>Hamming </a:t>
            </a:r>
            <a:r>
              <a:rPr sz="2600" spc="-10" dirty="0">
                <a:solidFill>
                  <a:srgbClr val="FFFFFF"/>
                </a:solidFill>
                <a:latin typeface="Calibri"/>
                <a:cs typeface="Calibri"/>
              </a:rPr>
              <a:t>distance, </a:t>
            </a:r>
            <a:r>
              <a:rPr sz="2600" spc="-15" dirty="0">
                <a:solidFill>
                  <a:srgbClr val="FFFFFF"/>
                </a:solidFill>
                <a:latin typeface="Calibri"/>
                <a:cs typeface="Calibri"/>
              </a:rPr>
              <a:t>represented </a:t>
            </a:r>
            <a:r>
              <a:rPr sz="2600" dirty="0">
                <a:solidFill>
                  <a:srgbClr val="FFFFFF"/>
                </a:solidFill>
                <a:latin typeface="Calibri"/>
                <a:cs typeface="Calibri"/>
              </a:rPr>
              <a:t>as </a:t>
            </a:r>
            <a:r>
              <a:rPr sz="2600" spc="-5" dirty="0">
                <a:solidFill>
                  <a:srgbClr val="FFFFFF"/>
                </a:solidFill>
                <a:latin typeface="Calibri"/>
                <a:cs typeface="Calibri"/>
              </a:rPr>
              <a:t>d(x, </a:t>
            </a:r>
            <a:r>
              <a:rPr sz="2600" dirty="0">
                <a:solidFill>
                  <a:srgbClr val="FFFFFF"/>
                </a:solidFill>
                <a:latin typeface="Calibri"/>
                <a:cs typeface="Calibri"/>
              </a:rPr>
              <a:t>y), is a </a:t>
            </a:r>
            <a:r>
              <a:rPr sz="2600" spc="-5" dirty="0">
                <a:solidFill>
                  <a:srgbClr val="FFFFFF"/>
                </a:solidFill>
                <a:latin typeface="Calibri"/>
                <a:cs typeface="Calibri"/>
              </a:rPr>
              <a:t>measure of </a:t>
            </a:r>
            <a:r>
              <a:rPr sz="26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600" spc="-15" dirty="0">
                <a:solidFill>
                  <a:srgbClr val="FFFFFF"/>
                </a:solidFill>
                <a:latin typeface="Calibri"/>
                <a:cs typeface="Calibri"/>
              </a:rPr>
              <a:t>difference </a:t>
            </a:r>
            <a:r>
              <a:rPr sz="2600" spc="-5" dirty="0">
                <a:solidFill>
                  <a:srgbClr val="FFFFFF"/>
                </a:solidFill>
                <a:latin typeface="Calibri"/>
                <a:cs typeface="Calibri"/>
              </a:rPr>
              <a:t>between </a:t>
            </a:r>
            <a:r>
              <a:rPr sz="2600" spc="-10" dirty="0">
                <a:solidFill>
                  <a:srgbClr val="FFFFFF"/>
                </a:solidFill>
                <a:latin typeface="Calibri"/>
                <a:cs typeface="Calibri"/>
              </a:rPr>
              <a:t>two </a:t>
            </a:r>
            <a:r>
              <a:rPr sz="2600" spc="-5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spc="-15" dirty="0">
                <a:solidFill>
                  <a:srgbClr val="FFFFFF"/>
                </a:solidFill>
                <a:latin typeface="Calibri"/>
                <a:cs typeface="Calibri"/>
              </a:rPr>
              <a:t>words </a:t>
            </a:r>
            <a:r>
              <a:rPr sz="2600" spc="-5" dirty="0">
                <a:solidFill>
                  <a:srgbClr val="FFFFFF"/>
                </a:solidFill>
                <a:latin typeface="Calibri"/>
                <a:cs typeface="Calibri"/>
              </a:rPr>
              <a:t>of </a:t>
            </a:r>
            <a:r>
              <a:rPr sz="2600" dirty="0">
                <a:solidFill>
                  <a:srgbClr val="FFFFFF"/>
                </a:solidFill>
                <a:latin typeface="Calibri"/>
                <a:cs typeface="Calibri"/>
              </a:rPr>
              <a:t>equal </a:t>
            </a:r>
            <a:r>
              <a:rPr sz="2600" spc="-15" dirty="0">
                <a:solidFill>
                  <a:srgbClr val="FFFFFF"/>
                </a:solidFill>
                <a:latin typeface="Calibri"/>
                <a:cs typeface="Calibri"/>
              </a:rPr>
              <a:t>size, </a:t>
            </a:r>
            <a:r>
              <a:rPr sz="2600" spc="-10" dirty="0">
                <a:solidFill>
                  <a:srgbClr val="FFFFFF"/>
                </a:solidFill>
                <a:latin typeface="Calibri"/>
                <a:cs typeface="Calibri"/>
              </a:rPr>
              <a:t>calculated by counting </a:t>
            </a:r>
            <a:r>
              <a:rPr sz="26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600" spc="-5" dirty="0">
                <a:solidFill>
                  <a:srgbClr val="FFFFFF"/>
                </a:solidFill>
                <a:latin typeface="Calibri"/>
                <a:cs typeface="Calibri"/>
              </a:rPr>
              <a:t>number of dissimilar bits </a:t>
            </a:r>
            <a:r>
              <a:rPr sz="2600" spc="-15" dirty="0">
                <a:solidFill>
                  <a:srgbClr val="FFFFFF"/>
                </a:solidFill>
                <a:latin typeface="Calibri"/>
                <a:cs typeface="Calibri"/>
              </a:rPr>
              <a:t>at </a:t>
            </a:r>
            <a:r>
              <a:rPr sz="26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FFFFFF"/>
                </a:solidFill>
                <a:latin typeface="Calibri"/>
                <a:cs typeface="Calibri"/>
              </a:rPr>
              <a:t>corresponding</a:t>
            </a:r>
            <a:r>
              <a:rPr sz="26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FFFFFF"/>
                </a:solidFill>
                <a:latin typeface="Calibri"/>
                <a:cs typeface="Calibri"/>
              </a:rPr>
              <a:t>positions</a:t>
            </a:r>
            <a:r>
              <a:rPr sz="26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FFFFFF"/>
                </a:solidFill>
                <a:latin typeface="Calibri"/>
                <a:cs typeface="Calibri"/>
              </a:rPr>
              <a:t>in the</a:t>
            </a:r>
            <a:r>
              <a:rPr sz="26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FFFFFF"/>
                </a:solidFill>
                <a:latin typeface="Calibri"/>
                <a:cs typeface="Calibri"/>
              </a:rPr>
              <a:t>two</a:t>
            </a:r>
            <a:r>
              <a:rPr sz="26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spc="-15" dirty="0">
                <a:solidFill>
                  <a:srgbClr val="FFFFFF"/>
                </a:solidFill>
                <a:latin typeface="Calibri"/>
                <a:cs typeface="Calibri"/>
              </a:rPr>
              <a:t>words.</a:t>
            </a:r>
            <a:endParaRPr sz="2600">
              <a:latin typeface="Calibri"/>
              <a:cs typeface="Calibri"/>
            </a:endParaRPr>
          </a:p>
          <a:p>
            <a:pPr marL="355600" marR="5080" indent="-342900">
              <a:lnSpc>
                <a:spcPct val="100000"/>
              </a:lnSpc>
              <a:spcBef>
                <a:spcPts val="168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600" spc="-114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6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FFFFFF"/>
                </a:solidFill>
                <a:latin typeface="Calibri"/>
                <a:cs typeface="Calibri"/>
              </a:rPr>
              <a:t>find</a:t>
            </a:r>
            <a:r>
              <a:rPr sz="26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600" spc="-5" dirty="0">
                <a:solidFill>
                  <a:srgbClr val="FFFFFF"/>
                </a:solidFill>
                <a:latin typeface="Calibri"/>
                <a:cs typeface="Calibri"/>
              </a:rPr>
              <a:t> Hamming</a:t>
            </a:r>
            <a:r>
              <a:rPr sz="2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FFFFFF"/>
                </a:solidFill>
                <a:latin typeface="Calibri"/>
                <a:cs typeface="Calibri"/>
              </a:rPr>
              <a:t>distance,</a:t>
            </a:r>
            <a:r>
              <a:rPr sz="26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spc="-15" dirty="0">
                <a:solidFill>
                  <a:srgbClr val="FFFFFF"/>
                </a:solidFill>
                <a:latin typeface="Calibri"/>
                <a:cs typeface="Calibri"/>
              </a:rPr>
              <a:t>perform</a:t>
            </a:r>
            <a:r>
              <a:rPr sz="2600" dirty="0">
                <a:solidFill>
                  <a:srgbClr val="FFFFFF"/>
                </a:solidFill>
                <a:latin typeface="Calibri"/>
                <a:cs typeface="Calibri"/>
              </a:rPr>
              <a:t> an</a:t>
            </a:r>
            <a:r>
              <a:rPr sz="2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spc="-25" dirty="0">
                <a:solidFill>
                  <a:srgbClr val="FFFFFF"/>
                </a:solidFill>
                <a:latin typeface="Calibri"/>
                <a:cs typeface="Calibri"/>
              </a:rPr>
              <a:t>XOR</a:t>
            </a:r>
            <a:r>
              <a:rPr sz="26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FFFFFF"/>
                </a:solidFill>
                <a:latin typeface="Calibri"/>
                <a:cs typeface="Calibri"/>
              </a:rPr>
              <a:t>operation</a:t>
            </a:r>
            <a:r>
              <a:rPr sz="26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r>
              <a:rPr sz="2600" dirty="0">
                <a:solidFill>
                  <a:srgbClr val="FFFFFF"/>
                </a:solidFill>
                <a:latin typeface="Calibri"/>
                <a:cs typeface="Calibri"/>
              </a:rPr>
              <a:t> the</a:t>
            </a:r>
            <a:r>
              <a:rPr sz="26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FFFFFF"/>
                </a:solidFill>
                <a:latin typeface="Calibri"/>
                <a:cs typeface="Calibri"/>
              </a:rPr>
              <a:t>two</a:t>
            </a:r>
            <a:r>
              <a:rPr sz="26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spc="-15" dirty="0">
                <a:solidFill>
                  <a:srgbClr val="FFFFFF"/>
                </a:solidFill>
                <a:latin typeface="Calibri"/>
                <a:cs typeface="Calibri"/>
              </a:rPr>
              <a:t>words</a:t>
            </a:r>
            <a:r>
              <a:rPr sz="2600" dirty="0">
                <a:solidFill>
                  <a:srgbClr val="FFFFFF"/>
                </a:solidFill>
                <a:latin typeface="Calibri"/>
                <a:cs typeface="Calibri"/>
              </a:rPr>
              <a:t> and</a:t>
            </a:r>
            <a:r>
              <a:rPr sz="26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spc="-15" dirty="0">
                <a:solidFill>
                  <a:srgbClr val="FFFFFF"/>
                </a:solidFill>
                <a:latin typeface="Calibri"/>
                <a:cs typeface="Calibri"/>
              </a:rPr>
              <a:t>count </a:t>
            </a:r>
            <a:r>
              <a:rPr sz="2600" spc="-5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6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FFFFFF"/>
                </a:solidFill>
                <a:latin typeface="Calibri"/>
                <a:cs typeface="Calibri"/>
              </a:rPr>
              <a:t>number</a:t>
            </a:r>
            <a:r>
              <a:rPr sz="26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FFFFFF"/>
                </a:solidFill>
                <a:latin typeface="Calibri"/>
                <a:cs typeface="Calibri"/>
              </a:rPr>
              <a:t>of </a:t>
            </a:r>
            <a:r>
              <a:rPr sz="2600" dirty="0">
                <a:solidFill>
                  <a:srgbClr val="FFFFFF"/>
                </a:solidFill>
                <a:latin typeface="Calibri"/>
                <a:cs typeface="Calibri"/>
              </a:rPr>
              <a:t>1s</a:t>
            </a:r>
            <a:r>
              <a:rPr sz="26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FFFFFF"/>
                </a:solidFill>
                <a:latin typeface="Calibri"/>
                <a:cs typeface="Calibri"/>
              </a:rPr>
              <a:t>in the </a:t>
            </a:r>
            <a:r>
              <a:rPr sz="2600" spc="-10" dirty="0">
                <a:solidFill>
                  <a:srgbClr val="FFFFFF"/>
                </a:solidFill>
                <a:latin typeface="Calibri"/>
                <a:cs typeface="Calibri"/>
              </a:rPr>
              <a:t>outcome.</a:t>
            </a:r>
            <a:endParaRPr sz="2600">
              <a:latin typeface="Calibri"/>
              <a:cs typeface="Calibri"/>
            </a:endParaRPr>
          </a:p>
          <a:p>
            <a:pPr marL="355600" marR="129539" indent="-342900">
              <a:lnSpc>
                <a:spcPct val="100000"/>
              </a:lnSpc>
              <a:spcBef>
                <a:spcPts val="168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600" spc="-15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26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FFFFFF"/>
                </a:solidFill>
                <a:latin typeface="Calibri"/>
                <a:cs typeface="Calibri"/>
              </a:rPr>
              <a:t>instance,</a:t>
            </a:r>
            <a:r>
              <a:rPr sz="26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6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FFFFFF"/>
                </a:solidFill>
                <a:latin typeface="Calibri"/>
                <a:cs typeface="Calibri"/>
              </a:rPr>
              <a:t>Hamming</a:t>
            </a:r>
            <a:r>
              <a:rPr sz="26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FFFFFF"/>
                </a:solidFill>
                <a:latin typeface="Calibri"/>
                <a:cs typeface="Calibri"/>
              </a:rPr>
              <a:t>distance</a:t>
            </a:r>
            <a:r>
              <a:rPr sz="26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FFFFFF"/>
                </a:solidFill>
                <a:latin typeface="Calibri"/>
                <a:cs typeface="Calibri"/>
              </a:rPr>
              <a:t>d(000,</a:t>
            </a:r>
            <a:r>
              <a:rPr sz="26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FFFFFF"/>
                </a:solidFill>
                <a:latin typeface="Calibri"/>
                <a:cs typeface="Calibri"/>
              </a:rPr>
              <a:t>011)</a:t>
            </a:r>
            <a:r>
              <a:rPr sz="26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FFFFFF"/>
                </a:solidFill>
                <a:latin typeface="Calibri"/>
                <a:cs typeface="Calibri"/>
              </a:rPr>
              <a:t>equals</a:t>
            </a:r>
            <a:r>
              <a:rPr sz="26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FFFFFF"/>
                </a:solidFill>
                <a:latin typeface="Calibri"/>
                <a:cs typeface="Calibri"/>
              </a:rPr>
              <a:t>2,</a:t>
            </a:r>
            <a:r>
              <a:rPr sz="2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FFFFFF"/>
                </a:solidFill>
                <a:latin typeface="Calibri"/>
                <a:cs typeface="Calibri"/>
              </a:rPr>
              <a:t>illustrated</a:t>
            </a:r>
            <a:r>
              <a:rPr sz="26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FFFFFF"/>
                </a:solidFill>
                <a:latin typeface="Calibri"/>
                <a:cs typeface="Calibri"/>
              </a:rPr>
              <a:t>through </a:t>
            </a:r>
            <a:r>
              <a:rPr sz="26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6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spc="-25" dirty="0">
                <a:solidFill>
                  <a:srgbClr val="FFFFFF"/>
                </a:solidFill>
                <a:latin typeface="Calibri"/>
                <a:cs typeface="Calibri"/>
              </a:rPr>
              <a:t>XOR </a:t>
            </a:r>
            <a:r>
              <a:rPr sz="2600" spc="-5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FFFFFF"/>
                </a:solidFill>
                <a:latin typeface="Calibri"/>
                <a:cs typeface="Calibri"/>
              </a:rPr>
              <a:t>operation:</a:t>
            </a:r>
            <a:r>
              <a:rPr sz="26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FFFFFF"/>
                </a:solidFill>
                <a:latin typeface="Calibri"/>
                <a:cs typeface="Calibri"/>
              </a:rPr>
              <a:t>000</a:t>
            </a:r>
            <a:r>
              <a:rPr sz="26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spc="-25" dirty="0">
                <a:solidFill>
                  <a:srgbClr val="FFFFFF"/>
                </a:solidFill>
                <a:latin typeface="Calibri"/>
                <a:cs typeface="Calibri"/>
              </a:rPr>
              <a:t>XOR</a:t>
            </a:r>
            <a:r>
              <a:rPr sz="26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FFFFFF"/>
                </a:solidFill>
                <a:latin typeface="Calibri"/>
                <a:cs typeface="Calibri"/>
              </a:rPr>
              <a:t>011</a:t>
            </a:r>
            <a:r>
              <a:rPr sz="26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FFFFFF"/>
                </a:solidFill>
                <a:latin typeface="Calibri"/>
                <a:cs typeface="Calibri"/>
              </a:rPr>
              <a:t>equals</a:t>
            </a:r>
            <a:r>
              <a:rPr sz="26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FFFFFF"/>
                </a:solidFill>
                <a:latin typeface="Calibri"/>
                <a:cs typeface="Calibri"/>
              </a:rPr>
              <a:t>011,</a:t>
            </a:r>
            <a:r>
              <a:rPr sz="26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FFFFFF"/>
                </a:solidFill>
                <a:latin typeface="Calibri"/>
                <a:cs typeface="Calibri"/>
              </a:rPr>
              <a:t>which</a:t>
            </a:r>
            <a:r>
              <a:rPr sz="26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FFFFFF"/>
                </a:solidFill>
                <a:latin typeface="Calibri"/>
                <a:cs typeface="Calibri"/>
              </a:rPr>
              <a:t>has</a:t>
            </a:r>
            <a:r>
              <a:rPr sz="2600" spc="-10" dirty="0">
                <a:solidFill>
                  <a:srgbClr val="FFFFFF"/>
                </a:solidFill>
                <a:latin typeface="Calibri"/>
                <a:cs typeface="Calibri"/>
              </a:rPr>
              <a:t> two</a:t>
            </a:r>
            <a:r>
              <a:rPr sz="26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FFFFFF"/>
                </a:solidFill>
                <a:latin typeface="Calibri"/>
                <a:cs typeface="Calibri"/>
              </a:rPr>
              <a:t>1s.</a:t>
            </a:r>
            <a:endParaRPr sz="260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spcBef>
                <a:spcPts val="1685"/>
              </a:spcBef>
              <a:buFont typeface="Arial MT"/>
              <a:buChar char="•"/>
              <a:tabLst>
                <a:tab pos="299085" algn="l"/>
                <a:tab pos="299720" algn="l"/>
                <a:tab pos="7536180" algn="l"/>
              </a:tabLst>
            </a:pPr>
            <a:r>
              <a:rPr sz="26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6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FFFFFF"/>
                </a:solidFill>
                <a:latin typeface="Calibri"/>
                <a:cs typeface="Calibri"/>
              </a:rPr>
              <a:t>Hamming</a:t>
            </a:r>
            <a:r>
              <a:rPr sz="26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FFFFFF"/>
                </a:solidFill>
                <a:latin typeface="Calibri"/>
                <a:cs typeface="Calibri"/>
              </a:rPr>
              <a:t>distance</a:t>
            </a:r>
            <a:r>
              <a:rPr sz="26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FFFFFF"/>
                </a:solidFill>
                <a:latin typeface="Calibri"/>
                <a:cs typeface="Calibri"/>
              </a:rPr>
              <a:t>d(10101,</a:t>
            </a:r>
            <a:r>
              <a:rPr sz="26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FFFFFF"/>
                </a:solidFill>
                <a:latin typeface="Calibri"/>
                <a:cs typeface="Calibri"/>
              </a:rPr>
              <a:t>11110)</a:t>
            </a:r>
            <a:r>
              <a:rPr sz="26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600" u="heavy" dirty="0">
                <a:solidFill>
                  <a:srgbClr val="FFFFFF"/>
                </a:solidFill>
                <a:uFill>
                  <a:solidFill>
                    <a:srgbClr val="FEFEFE"/>
                  </a:solidFill>
                </a:uFill>
                <a:latin typeface="Calibri"/>
                <a:cs typeface="Calibri"/>
              </a:rPr>
              <a:t>	</a:t>
            </a:r>
            <a:r>
              <a:rPr sz="2600" dirty="0">
                <a:solidFill>
                  <a:srgbClr val="FFFFFF"/>
                </a:solidFill>
                <a:latin typeface="Calibri"/>
                <a:cs typeface="Calibri"/>
              </a:rPr>
              <a:t>?</a:t>
            </a:r>
            <a:endParaRPr sz="2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33571" y="6807"/>
            <a:ext cx="4324985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u="heavy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Simple</a:t>
            </a:r>
            <a:r>
              <a:rPr sz="3200" b="1" u="heavy" spc="-3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3200" b="1" u="heavy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Parity-Check</a:t>
            </a:r>
            <a:r>
              <a:rPr sz="3200" b="1" u="heavy" spc="-4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3200" b="1" u="heavy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Code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6039" y="668782"/>
            <a:ext cx="11939270" cy="2220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82600" marR="17780" indent="-457200" algn="just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482600" algn="l"/>
              </a:tabLst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The simple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parity-check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code expands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 k-bit 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dataword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to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an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n-bit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codeword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(n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= k + 1), with </a:t>
            </a:r>
            <a:r>
              <a:rPr sz="2400" spc="-5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the additional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bit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serving as a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parity bit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to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ensure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an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even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total count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of 1s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in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codeword,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though some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variations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aim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an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odd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count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instead.</a:t>
            </a:r>
            <a:endParaRPr sz="2400">
              <a:latin typeface="Calibri"/>
              <a:cs typeface="Calibri"/>
            </a:endParaRPr>
          </a:p>
          <a:p>
            <a:pPr marL="482600" indent="-457200" algn="just">
              <a:lnSpc>
                <a:spcPct val="100000"/>
              </a:lnSpc>
              <a:buFont typeface="Arial MT"/>
              <a:buChar char="•"/>
              <a:tabLst>
                <a:tab pos="482600" algn="l"/>
              </a:tabLst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This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code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acts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as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single-bit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error-detecting</a:t>
            </a:r>
            <a:r>
              <a:rPr sz="24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mechanism,</a:t>
            </a:r>
            <a:r>
              <a:rPr sz="24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characterized</a:t>
            </a:r>
            <a:r>
              <a:rPr sz="24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by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n =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k +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endParaRPr sz="2400">
              <a:latin typeface="Calibri"/>
              <a:cs typeface="Calibri"/>
            </a:endParaRPr>
          </a:p>
          <a:p>
            <a:pPr marL="482600" algn="just">
              <a:lnSpc>
                <a:spcPct val="100000"/>
              </a:lnSpc>
            </a:pP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minimum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Hamming</a:t>
            </a:r>
            <a:r>
              <a:rPr sz="24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distance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(d</a:t>
            </a:r>
            <a:r>
              <a:rPr sz="2400" spc="-7" baseline="-20833" dirty="0">
                <a:solidFill>
                  <a:srgbClr val="FFFFFF"/>
                </a:solidFill>
                <a:latin typeface="Calibri"/>
                <a:cs typeface="Calibri"/>
              </a:rPr>
              <a:t>min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)</a:t>
            </a:r>
            <a:r>
              <a:rPr sz="24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2.</a:t>
            </a:r>
            <a:endParaRPr sz="2400">
              <a:latin typeface="Calibri"/>
              <a:cs typeface="Calibri"/>
            </a:endParaRPr>
          </a:p>
          <a:p>
            <a:pPr marL="482600" indent="-457200" algn="just">
              <a:lnSpc>
                <a:spcPct val="100000"/>
              </a:lnSpc>
              <a:buFont typeface="Arial MT"/>
              <a:buChar char="•"/>
              <a:tabLst>
                <a:tab pos="482600" algn="l"/>
              </a:tabLst>
            </a:pP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It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is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designed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identify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an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odd number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of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errors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within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transmitted.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37944" y="2956558"/>
            <a:ext cx="8516112" cy="3806952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412616" y="6228613"/>
            <a:ext cx="5351780" cy="584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85"/>
              </a:lnSpc>
            </a:pPr>
            <a:r>
              <a:rPr sz="4400" u="heavy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3"/>
              </a:rPr>
              <a:t>www.knowledgegate.in</a:t>
            </a:r>
            <a:endParaRPr sz="4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739" y="13208"/>
            <a:ext cx="11948160" cy="24803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  <a:buClr>
                <a:srgbClr val="FFFFFF"/>
              </a:buClr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In the</a:t>
            </a:r>
            <a:r>
              <a:rPr sz="23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5" dirty="0">
                <a:solidFill>
                  <a:srgbClr val="FFFFFF"/>
                </a:solidFill>
                <a:latin typeface="Calibri"/>
                <a:cs typeface="Calibri"/>
              </a:rPr>
              <a:t>two-dimensional parity</a:t>
            </a:r>
            <a:r>
              <a:rPr sz="23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5" dirty="0">
                <a:solidFill>
                  <a:srgbClr val="FFFFFF"/>
                </a:solidFill>
                <a:latin typeface="Calibri"/>
                <a:cs typeface="Calibri"/>
              </a:rPr>
              <a:t>check,</a:t>
            </a:r>
            <a:r>
              <a:rPr sz="23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15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23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15" dirty="0">
                <a:solidFill>
                  <a:srgbClr val="FFFFFF"/>
                </a:solidFill>
                <a:latin typeface="Calibri"/>
                <a:cs typeface="Calibri"/>
              </a:rPr>
              <a:t>words</a:t>
            </a:r>
            <a:r>
              <a:rPr sz="23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10" dirty="0">
                <a:solidFill>
                  <a:srgbClr val="FFFFFF"/>
                </a:solidFill>
                <a:latin typeface="Calibri"/>
                <a:cs typeface="Calibri"/>
              </a:rPr>
              <a:t>are</a:t>
            </a:r>
            <a:r>
              <a:rPr sz="23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10" dirty="0">
                <a:solidFill>
                  <a:srgbClr val="FFFFFF"/>
                </a:solidFill>
                <a:latin typeface="Calibri"/>
                <a:cs typeface="Calibri"/>
              </a:rPr>
              <a:t>arranged</a:t>
            </a:r>
            <a:r>
              <a:rPr sz="23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23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3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5" dirty="0">
                <a:solidFill>
                  <a:srgbClr val="FFFFFF"/>
                </a:solidFill>
                <a:latin typeface="Calibri"/>
                <a:cs typeface="Calibri"/>
              </a:rPr>
              <a:t>table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5" dirty="0">
                <a:solidFill>
                  <a:srgbClr val="FFFFFF"/>
                </a:solidFill>
                <a:latin typeface="Calibri"/>
                <a:cs typeface="Calibri"/>
              </a:rPr>
              <a:t>with</a:t>
            </a:r>
            <a:r>
              <a:rPr sz="23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20" dirty="0">
                <a:solidFill>
                  <a:srgbClr val="FFFFFF"/>
                </a:solidFill>
                <a:latin typeface="Calibri"/>
                <a:cs typeface="Calibri"/>
              </a:rPr>
              <a:t>rows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 and</a:t>
            </a:r>
            <a:r>
              <a:rPr sz="23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10" dirty="0">
                <a:solidFill>
                  <a:srgbClr val="FFFFFF"/>
                </a:solidFill>
                <a:latin typeface="Calibri"/>
                <a:cs typeface="Calibri"/>
              </a:rPr>
              <a:t>columns.</a:t>
            </a:r>
            <a:r>
              <a:rPr sz="23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A </a:t>
            </a:r>
            <a:r>
              <a:rPr sz="2300" spc="-5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5" dirty="0">
                <a:solidFill>
                  <a:srgbClr val="FFFFFF"/>
                </a:solidFill>
                <a:latin typeface="Calibri"/>
                <a:cs typeface="Calibri"/>
              </a:rPr>
              <a:t>special</a:t>
            </a:r>
            <a:r>
              <a:rPr sz="23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5" dirty="0">
                <a:solidFill>
                  <a:srgbClr val="FFFFFF"/>
                </a:solidFill>
                <a:latin typeface="Calibri"/>
                <a:cs typeface="Calibri"/>
              </a:rPr>
              <a:t>bit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5" dirty="0">
                <a:solidFill>
                  <a:srgbClr val="FFFFFF"/>
                </a:solidFill>
                <a:latin typeface="Calibri"/>
                <a:cs typeface="Calibri"/>
              </a:rPr>
              <a:t>called</a:t>
            </a:r>
            <a:r>
              <a:rPr sz="23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3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parity-check</a:t>
            </a:r>
            <a:r>
              <a:rPr sz="2300" spc="-5" dirty="0">
                <a:solidFill>
                  <a:srgbClr val="FFFFFF"/>
                </a:solidFill>
                <a:latin typeface="Calibri"/>
                <a:cs typeface="Calibri"/>
              </a:rPr>
              <a:t> bit 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3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added</a:t>
            </a:r>
            <a:r>
              <a:rPr sz="23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1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3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each</a:t>
            </a:r>
            <a:r>
              <a:rPr sz="23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20" dirty="0">
                <a:solidFill>
                  <a:srgbClr val="FFFFFF"/>
                </a:solidFill>
                <a:latin typeface="Calibri"/>
                <a:cs typeface="Calibri"/>
              </a:rPr>
              <a:t>row</a:t>
            </a:r>
            <a:r>
              <a:rPr sz="23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23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10" dirty="0">
                <a:solidFill>
                  <a:srgbClr val="FFFFFF"/>
                </a:solidFill>
                <a:latin typeface="Calibri"/>
                <a:cs typeface="Calibri"/>
              </a:rPr>
              <a:t>column</a:t>
            </a:r>
            <a:r>
              <a:rPr sz="23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1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3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5" dirty="0">
                <a:solidFill>
                  <a:srgbClr val="FFFFFF"/>
                </a:solidFill>
                <a:latin typeface="Calibri"/>
                <a:cs typeface="Calibri"/>
              </a:rPr>
              <a:t>help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5" dirty="0">
                <a:solidFill>
                  <a:srgbClr val="FFFFFF"/>
                </a:solidFill>
                <a:latin typeface="Calibri"/>
                <a:cs typeface="Calibri"/>
              </a:rPr>
              <a:t>identify</a:t>
            </a:r>
            <a:r>
              <a:rPr sz="23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15" dirty="0">
                <a:solidFill>
                  <a:srgbClr val="FFFFFF"/>
                </a:solidFill>
                <a:latin typeface="Calibri"/>
                <a:cs typeface="Calibri"/>
              </a:rPr>
              <a:t>errors</a:t>
            </a:r>
            <a:r>
              <a:rPr sz="23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23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3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15" dirty="0">
                <a:solidFill>
                  <a:srgbClr val="FFFFFF"/>
                </a:solidFill>
                <a:latin typeface="Calibri"/>
                <a:cs typeface="Calibri"/>
              </a:rPr>
              <a:t>data.</a:t>
            </a:r>
            <a:endParaRPr sz="2300">
              <a:latin typeface="Calibri"/>
              <a:cs typeface="Calibri"/>
            </a:endParaRPr>
          </a:p>
          <a:p>
            <a:pPr marL="355600" marR="1013460" indent="-342900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300" spc="-5" dirty="0">
                <a:solidFill>
                  <a:srgbClr val="FFFFFF"/>
                </a:solidFill>
                <a:latin typeface="Calibri"/>
                <a:cs typeface="Calibri"/>
              </a:rPr>
              <a:t>After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 the</a:t>
            </a:r>
            <a:r>
              <a:rPr sz="23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5" dirty="0">
                <a:solidFill>
                  <a:srgbClr val="FFFFFF"/>
                </a:solidFill>
                <a:latin typeface="Calibri"/>
                <a:cs typeface="Calibri"/>
              </a:rPr>
              <a:t>table</a:t>
            </a:r>
            <a:r>
              <a:rPr sz="23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3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5" dirty="0">
                <a:solidFill>
                  <a:srgbClr val="FFFFFF"/>
                </a:solidFill>
                <a:latin typeface="Calibri"/>
                <a:cs typeface="Calibri"/>
              </a:rPr>
              <a:t>sent,</a:t>
            </a:r>
            <a:r>
              <a:rPr sz="23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3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10" dirty="0">
                <a:solidFill>
                  <a:srgbClr val="FFFFFF"/>
                </a:solidFill>
                <a:latin typeface="Calibri"/>
                <a:cs typeface="Calibri"/>
              </a:rPr>
              <a:t>receiver</a:t>
            </a:r>
            <a:r>
              <a:rPr sz="23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5" dirty="0">
                <a:solidFill>
                  <a:srgbClr val="FFFFFF"/>
                </a:solidFill>
                <a:latin typeface="Calibri"/>
                <a:cs typeface="Calibri"/>
              </a:rPr>
              <a:t>checks</a:t>
            </a:r>
            <a:r>
              <a:rPr sz="23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3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5" dirty="0">
                <a:solidFill>
                  <a:srgbClr val="FFFFFF"/>
                </a:solidFill>
                <a:latin typeface="Calibri"/>
                <a:cs typeface="Calibri"/>
              </a:rPr>
              <a:t>parity bits </a:t>
            </a:r>
            <a:r>
              <a:rPr sz="2300" spc="-15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23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each</a:t>
            </a:r>
            <a:r>
              <a:rPr sz="23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20" dirty="0">
                <a:solidFill>
                  <a:srgbClr val="FFFFFF"/>
                </a:solidFill>
                <a:latin typeface="Calibri"/>
                <a:cs typeface="Calibri"/>
              </a:rPr>
              <a:t>row</a:t>
            </a:r>
            <a:r>
              <a:rPr sz="23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23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10" dirty="0">
                <a:solidFill>
                  <a:srgbClr val="FFFFFF"/>
                </a:solidFill>
                <a:latin typeface="Calibri"/>
                <a:cs typeface="Calibri"/>
              </a:rPr>
              <a:t>column</a:t>
            </a:r>
            <a:r>
              <a:rPr sz="23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1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3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5" dirty="0">
                <a:solidFill>
                  <a:srgbClr val="FFFFFF"/>
                </a:solidFill>
                <a:latin typeface="Calibri"/>
                <a:cs typeface="Calibri"/>
              </a:rPr>
              <a:t>find </a:t>
            </a:r>
            <a:r>
              <a:rPr sz="2300" spc="-5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10" dirty="0">
                <a:solidFill>
                  <a:srgbClr val="FFFFFF"/>
                </a:solidFill>
                <a:latin typeface="Calibri"/>
                <a:cs typeface="Calibri"/>
              </a:rPr>
              <a:t>"syndromes",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 which</a:t>
            </a:r>
            <a:r>
              <a:rPr sz="23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10" dirty="0">
                <a:solidFill>
                  <a:srgbClr val="FFFFFF"/>
                </a:solidFill>
                <a:latin typeface="Calibri"/>
                <a:cs typeface="Calibri"/>
              </a:rPr>
              <a:t>are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15" dirty="0">
                <a:solidFill>
                  <a:srgbClr val="FFFFFF"/>
                </a:solidFill>
                <a:latin typeface="Calibri"/>
                <a:cs typeface="Calibri"/>
              </a:rPr>
              <a:t>indicators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23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10" dirty="0">
                <a:solidFill>
                  <a:srgbClr val="FFFFFF"/>
                </a:solidFill>
                <a:latin typeface="Calibri"/>
                <a:cs typeface="Calibri"/>
              </a:rPr>
              <a:t>where</a:t>
            </a:r>
            <a:r>
              <a:rPr sz="23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15" dirty="0">
                <a:solidFill>
                  <a:srgbClr val="FFFFFF"/>
                </a:solidFill>
                <a:latin typeface="Calibri"/>
                <a:cs typeface="Calibri"/>
              </a:rPr>
              <a:t>errors</a:t>
            </a:r>
            <a:r>
              <a:rPr sz="23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10" dirty="0">
                <a:solidFill>
                  <a:srgbClr val="FFFFFF"/>
                </a:solidFill>
                <a:latin typeface="Calibri"/>
                <a:cs typeface="Calibri"/>
              </a:rPr>
              <a:t>might</a:t>
            </a:r>
            <a:r>
              <a:rPr sz="23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15" dirty="0">
                <a:solidFill>
                  <a:srgbClr val="FFFFFF"/>
                </a:solidFill>
                <a:latin typeface="Calibri"/>
                <a:cs typeface="Calibri"/>
              </a:rPr>
              <a:t>have</a:t>
            </a:r>
            <a:r>
              <a:rPr sz="23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10" dirty="0">
                <a:solidFill>
                  <a:srgbClr val="FFFFFF"/>
                </a:solidFill>
                <a:latin typeface="Calibri"/>
                <a:cs typeface="Calibri"/>
              </a:rPr>
              <a:t>occurred.</a:t>
            </a:r>
            <a:endParaRPr sz="23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300" spc="-5" dirty="0">
                <a:solidFill>
                  <a:srgbClr val="FFFFFF"/>
                </a:solidFill>
                <a:latin typeface="Calibri"/>
                <a:cs typeface="Calibri"/>
              </a:rPr>
              <a:t>This method</a:t>
            </a:r>
            <a:r>
              <a:rPr sz="23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10" dirty="0">
                <a:solidFill>
                  <a:srgbClr val="FFFFFF"/>
                </a:solidFill>
                <a:latin typeface="Calibri"/>
                <a:cs typeface="Calibri"/>
              </a:rPr>
              <a:t>can</a:t>
            </a:r>
            <a:r>
              <a:rPr sz="23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identify</a:t>
            </a:r>
            <a:r>
              <a:rPr sz="23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up</a:t>
            </a:r>
            <a:r>
              <a:rPr sz="23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1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3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10" dirty="0">
                <a:solidFill>
                  <a:srgbClr val="FFFFFF"/>
                </a:solidFill>
                <a:latin typeface="Calibri"/>
                <a:cs typeface="Calibri"/>
              </a:rPr>
              <a:t>three</a:t>
            </a:r>
            <a:r>
              <a:rPr sz="23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15" dirty="0">
                <a:solidFill>
                  <a:srgbClr val="FFFFFF"/>
                </a:solidFill>
                <a:latin typeface="Calibri"/>
                <a:cs typeface="Calibri"/>
              </a:rPr>
              <a:t>errors 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23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3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5" dirty="0">
                <a:solidFill>
                  <a:srgbClr val="FFFFFF"/>
                </a:solidFill>
                <a:latin typeface="Calibri"/>
                <a:cs typeface="Calibri"/>
              </a:rPr>
              <a:t>table,</a:t>
            </a:r>
            <a:r>
              <a:rPr sz="23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5" dirty="0">
                <a:solidFill>
                  <a:srgbClr val="FFFFFF"/>
                </a:solidFill>
                <a:latin typeface="Calibri"/>
                <a:cs typeface="Calibri"/>
              </a:rPr>
              <a:t>but</a:t>
            </a:r>
            <a:r>
              <a:rPr sz="23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5" dirty="0">
                <a:solidFill>
                  <a:srgbClr val="FFFFFF"/>
                </a:solidFill>
                <a:latin typeface="Calibri"/>
                <a:cs typeface="Calibri"/>
              </a:rPr>
              <a:t>might</a:t>
            </a:r>
            <a:r>
              <a:rPr sz="23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5" dirty="0">
                <a:solidFill>
                  <a:srgbClr val="FFFFFF"/>
                </a:solidFill>
                <a:latin typeface="Calibri"/>
                <a:cs typeface="Calibri"/>
              </a:rPr>
              <a:t>miss </a:t>
            </a:r>
            <a:r>
              <a:rPr sz="2300" spc="-15" dirty="0">
                <a:solidFill>
                  <a:srgbClr val="FFFFFF"/>
                </a:solidFill>
                <a:latin typeface="Calibri"/>
                <a:cs typeface="Calibri"/>
              </a:rPr>
              <a:t>errors</a:t>
            </a:r>
            <a:r>
              <a:rPr sz="23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if</a:t>
            </a:r>
            <a:r>
              <a:rPr sz="23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15" dirty="0">
                <a:solidFill>
                  <a:srgbClr val="FFFFFF"/>
                </a:solidFill>
                <a:latin typeface="Calibri"/>
                <a:cs typeface="Calibri"/>
              </a:rPr>
              <a:t>four</a:t>
            </a:r>
            <a:r>
              <a:rPr sz="23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or </a:t>
            </a:r>
            <a:r>
              <a:rPr sz="2300" spc="-10" dirty="0">
                <a:solidFill>
                  <a:srgbClr val="FFFFFF"/>
                </a:solidFill>
                <a:latin typeface="Calibri"/>
                <a:cs typeface="Calibri"/>
              </a:rPr>
              <a:t>more</a:t>
            </a:r>
            <a:r>
              <a:rPr sz="23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5" dirty="0">
                <a:solidFill>
                  <a:srgbClr val="FFFFFF"/>
                </a:solidFill>
                <a:latin typeface="Calibri"/>
                <a:cs typeface="Calibri"/>
              </a:rPr>
              <a:t>bits</a:t>
            </a:r>
            <a:endParaRPr sz="2300">
              <a:latin typeface="Calibri"/>
              <a:cs typeface="Calibri"/>
            </a:endParaRPr>
          </a:p>
          <a:p>
            <a:pPr marL="355600">
              <a:lnSpc>
                <a:spcPct val="100000"/>
              </a:lnSpc>
            </a:pPr>
            <a:r>
              <a:rPr sz="2300" spc="-10" dirty="0">
                <a:solidFill>
                  <a:srgbClr val="FFFFFF"/>
                </a:solidFill>
                <a:latin typeface="Calibri"/>
                <a:cs typeface="Calibri"/>
              </a:rPr>
              <a:t>are</a:t>
            </a:r>
            <a:r>
              <a:rPr sz="23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15" dirty="0">
                <a:solidFill>
                  <a:srgbClr val="FFFFFF"/>
                </a:solidFill>
                <a:latin typeface="Calibri"/>
                <a:cs typeface="Calibri"/>
              </a:rPr>
              <a:t>affected.</a:t>
            </a:r>
            <a:endParaRPr sz="23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02535" y="2569464"/>
            <a:ext cx="8186927" cy="413766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412616" y="6228613"/>
            <a:ext cx="5351780" cy="584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85"/>
              </a:lnSpc>
            </a:pPr>
            <a:r>
              <a:rPr sz="4400" u="heavy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3"/>
              </a:rPr>
              <a:t>www.knowledgegate.in</a:t>
            </a:r>
            <a:endParaRPr sz="4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886071" y="9855"/>
            <a:ext cx="241935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u="heavy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Hamming</a:t>
            </a:r>
            <a:r>
              <a:rPr sz="2800" b="1" u="heavy" spc="-5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2800" b="1" u="heavy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Codes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640" y="440182"/>
            <a:ext cx="12086590" cy="1854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7185" marR="483870" indent="-28702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337185" algn="l"/>
                <a:tab pos="337820" algn="l"/>
              </a:tabLst>
            </a:pP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Now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let us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discuss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category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error-correcting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codes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called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Hamming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codes.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These</a:t>
            </a:r>
            <a:r>
              <a:rPr sz="24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codes </a:t>
            </a:r>
            <a:r>
              <a:rPr sz="2400" spc="-5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were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originally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designed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detect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up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two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errors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or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correct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one single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0" dirty="0">
                <a:solidFill>
                  <a:srgbClr val="FFFFFF"/>
                </a:solidFill>
                <a:latin typeface="Calibri"/>
                <a:cs typeface="Calibri"/>
              </a:rPr>
              <a:t>error.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Clr>
                <a:srgbClr val="FFFFFF"/>
              </a:buClr>
              <a:buFont typeface="Arial MT"/>
              <a:buChar char="•"/>
            </a:pPr>
            <a:endParaRPr sz="2350">
              <a:latin typeface="Calibri"/>
              <a:cs typeface="Calibri"/>
            </a:endParaRPr>
          </a:p>
          <a:p>
            <a:pPr marL="337185" indent="-287020">
              <a:lnSpc>
                <a:spcPct val="100000"/>
              </a:lnSpc>
              <a:buFont typeface="Arial MT"/>
              <a:buChar char="•"/>
              <a:tabLst>
                <a:tab pos="337185" algn="l"/>
                <a:tab pos="337820" algn="l"/>
                <a:tab pos="8961755" algn="l"/>
              </a:tabLst>
            </a:pP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First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let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us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find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4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relationship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between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n and</a:t>
            </a:r>
            <a:r>
              <a:rPr sz="24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k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24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Hamming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code.	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values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k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are</a:t>
            </a:r>
            <a:endParaRPr sz="2400">
              <a:latin typeface="Calibri"/>
              <a:cs typeface="Calibri"/>
            </a:endParaRPr>
          </a:p>
          <a:p>
            <a:pPr marL="337185">
              <a:lnSpc>
                <a:spcPct val="100000"/>
              </a:lnSpc>
              <a:spcBef>
                <a:spcPts val="5"/>
              </a:spcBef>
            </a:pP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then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calculated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from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as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i="1" dirty="0">
                <a:solidFill>
                  <a:srgbClr val="FFFFFF"/>
                </a:solidFill>
                <a:latin typeface="Calibri"/>
                <a:cs typeface="Calibri"/>
              </a:rPr>
              <a:t>k</a:t>
            </a:r>
            <a:r>
              <a:rPr sz="2400" i="1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r>
              <a:rPr sz="2400" i="1" spc="-7" baseline="24305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2400" i="1" spc="270" baseline="243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−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i="1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2400" i="1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−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1.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8808" y="2819400"/>
            <a:ext cx="8368283" cy="2769108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105900" y="2129027"/>
            <a:ext cx="2872740" cy="3756660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9055989" y="5894323"/>
            <a:ext cx="295973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10" dirty="0">
                <a:solidFill>
                  <a:srgbClr val="FFFFFF"/>
                </a:solidFill>
                <a:latin typeface="Calibri"/>
                <a:cs typeface="Calibri"/>
              </a:rPr>
              <a:t>Richard</a:t>
            </a:r>
            <a:r>
              <a:rPr sz="32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Calibri"/>
                <a:cs typeface="Calibri"/>
              </a:rPr>
              <a:t>Hamming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412616" y="6228613"/>
            <a:ext cx="5351780" cy="584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85"/>
              </a:lnSpc>
            </a:pPr>
            <a:r>
              <a:rPr sz="4400" u="heavy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4"/>
              </a:rPr>
              <a:t>www.knowledgegate.in</a:t>
            </a:r>
            <a:endParaRPr sz="4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" y="13207"/>
            <a:ext cx="12037695" cy="3195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7185" marR="17780" indent="-287020">
              <a:lnSpc>
                <a:spcPct val="100000"/>
              </a:lnSpc>
              <a:spcBef>
                <a:spcPts val="100"/>
              </a:spcBef>
              <a:buClr>
                <a:srgbClr val="FFFFFF"/>
              </a:buClr>
              <a:buFont typeface="Arial MT"/>
              <a:buChar char="•"/>
              <a:tabLst>
                <a:tab pos="337185" algn="l"/>
                <a:tab pos="337820" algn="l"/>
              </a:tabLst>
            </a:pP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example,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if m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3,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then n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7 and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k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4.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This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is a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Hamming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code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C(7,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4)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with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dmin =3.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shows </a:t>
            </a:r>
            <a:r>
              <a:rPr sz="2400" spc="-5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datawords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codewords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this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code.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Clr>
                <a:srgbClr val="FFFFFF"/>
              </a:buClr>
              <a:buFont typeface="Arial MT"/>
              <a:buChar char="•"/>
            </a:pPr>
            <a:endParaRPr sz="2350">
              <a:latin typeface="Calibri"/>
              <a:cs typeface="Calibri"/>
            </a:endParaRPr>
          </a:p>
          <a:p>
            <a:pPr marL="337185" indent="-287020">
              <a:lnSpc>
                <a:spcPct val="100000"/>
              </a:lnSpc>
              <a:buFont typeface="Arial MT"/>
              <a:buChar char="•"/>
              <a:tabLst>
                <a:tab pos="337185" algn="l"/>
                <a:tab pos="337820" algn="l"/>
              </a:tabLst>
            </a:pP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Position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parity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bits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r>
              <a:rPr sz="2400" spc="-7" baseline="24305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,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r>
              <a:rPr sz="2400" spc="-15" baseline="24305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,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r>
              <a:rPr sz="2400" spc="-7" baseline="24305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,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…,2</a:t>
            </a:r>
            <a:r>
              <a:rPr sz="2400" spc="-15" baseline="24305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endParaRPr sz="2400" baseline="24305">
              <a:latin typeface="Calibri"/>
              <a:cs typeface="Calibri"/>
            </a:endParaRPr>
          </a:p>
          <a:p>
            <a:pPr marL="337185" indent="-287020">
              <a:lnSpc>
                <a:spcPct val="100000"/>
              </a:lnSpc>
              <a:spcBef>
                <a:spcPts val="1920"/>
              </a:spcBef>
              <a:buFont typeface="Arial MT"/>
              <a:buChar char="•"/>
              <a:tabLst>
                <a:tab pos="337185" algn="l"/>
                <a:tab pos="337820" algn="l"/>
              </a:tabLst>
            </a:pP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If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we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use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even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parity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then</a:t>
            </a:r>
            <a:endParaRPr sz="2400">
              <a:latin typeface="Calibri"/>
              <a:cs typeface="Calibri"/>
            </a:endParaRPr>
          </a:p>
          <a:p>
            <a:pPr marL="794385" lvl="1" indent="-287020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794385" algn="l"/>
                <a:tab pos="795020" algn="l"/>
              </a:tabLst>
            </a:pP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parity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bit 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r>
              <a:rPr sz="2400" spc="7" baseline="-20833" dirty="0">
                <a:solidFill>
                  <a:srgbClr val="FFFFFF"/>
                </a:solidFill>
                <a:latin typeface="Calibri"/>
                <a:cs typeface="Calibri"/>
              </a:rPr>
              <a:t>1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we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check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position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1,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3,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5,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7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(take</a:t>
            </a:r>
            <a:r>
              <a:rPr sz="24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1,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leave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1)(which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have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1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at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r>
              <a:rPr sz="2400" spc="-15" baseline="24305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)</a:t>
            </a:r>
            <a:endParaRPr sz="2400">
              <a:latin typeface="Calibri"/>
              <a:cs typeface="Calibri"/>
            </a:endParaRPr>
          </a:p>
          <a:p>
            <a:pPr marL="794385" lvl="1" indent="-287020">
              <a:lnSpc>
                <a:spcPct val="100000"/>
              </a:lnSpc>
              <a:buFont typeface="Arial MT"/>
              <a:buChar char="•"/>
              <a:tabLst>
                <a:tab pos="794385" algn="l"/>
                <a:tab pos="795020" algn="l"/>
              </a:tabLst>
            </a:pP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parity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bit 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r>
              <a:rPr sz="2400" spc="7" baseline="-20833" dirty="0">
                <a:solidFill>
                  <a:srgbClr val="FFFFFF"/>
                </a:solidFill>
                <a:latin typeface="Calibri"/>
                <a:cs typeface="Calibri"/>
              </a:rPr>
              <a:t>2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we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check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position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2,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3,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6,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7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(take</a:t>
            </a:r>
            <a:r>
              <a:rPr sz="24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2,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leave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2)(which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have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1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at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r>
              <a:rPr sz="2400" spc="-15" baseline="24305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)</a:t>
            </a:r>
            <a:endParaRPr sz="2400">
              <a:latin typeface="Calibri"/>
              <a:cs typeface="Calibri"/>
            </a:endParaRPr>
          </a:p>
          <a:p>
            <a:pPr marL="794385" lvl="1" indent="-287020">
              <a:lnSpc>
                <a:spcPct val="100000"/>
              </a:lnSpc>
              <a:buFont typeface="Arial MT"/>
              <a:buChar char="•"/>
              <a:tabLst>
                <a:tab pos="794385" algn="l"/>
                <a:tab pos="795020" algn="l"/>
              </a:tabLst>
            </a:pP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parity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bit 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r>
              <a:rPr sz="2400" spc="7" baseline="-20833" dirty="0">
                <a:solidFill>
                  <a:srgbClr val="FFFFFF"/>
                </a:solidFill>
                <a:latin typeface="Calibri"/>
                <a:cs typeface="Calibri"/>
              </a:rPr>
              <a:t>4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we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check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position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4,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5,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6,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7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(take</a:t>
            </a:r>
            <a:r>
              <a:rPr sz="24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4,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leave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4)(which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have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1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at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r>
              <a:rPr sz="2400" spc="-15" baseline="24305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412616" y="6228613"/>
            <a:ext cx="5351780" cy="584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85"/>
              </a:lnSpc>
            </a:pPr>
            <a:r>
              <a:rPr sz="4400" u="heavy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www.knowledgegate.in</a:t>
            </a:r>
            <a:endParaRPr sz="4400">
              <a:latin typeface="Calibri"/>
              <a:cs typeface="Calibri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371640" y="3586098"/>
          <a:ext cx="10690225" cy="231647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27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7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271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7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27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271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5271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7911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32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7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32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6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32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5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32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4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32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3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32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2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32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911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32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111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32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110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32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101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32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100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3C4B5F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32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011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32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010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3C4B5F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32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001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3C4B5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3200" spc="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</a:t>
                      </a:r>
                      <a:r>
                        <a:rPr sz="3150" spc="7" baseline="-21164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4</a:t>
                      </a:r>
                      <a:endParaRPr sz="3150" baseline="-21164">
                        <a:latin typeface="Calibri"/>
                        <a:cs typeface="Calibri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3200" spc="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</a:t>
                      </a:r>
                      <a:r>
                        <a:rPr sz="3150" spc="7" baseline="-21164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3</a:t>
                      </a:r>
                      <a:endParaRPr sz="3150" baseline="-21164">
                        <a:latin typeface="Calibri"/>
                        <a:cs typeface="Calibri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3200" spc="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</a:t>
                      </a:r>
                      <a:r>
                        <a:rPr sz="3150" spc="7" baseline="-21164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2</a:t>
                      </a:r>
                      <a:endParaRPr sz="3150" baseline="-21164">
                        <a:latin typeface="Calibri"/>
                        <a:cs typeface="Calibri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3200" spc="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P</a:t>
                      </a:r>
                      <a:r>
                        <a:rPr sz="3150" spc="15" baseline="-21164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4</a:t>
                      </a:r>
                      <a:endParaRPr sz="3150" baseline="-21164">
                        <a:latin typeface="Calibri"/>
                        <a:cs typeface="Calibri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3C4B5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3200" spc="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</a:t>
                      </a:r>
                      <a:r>
                        <a:rPr sz="3150" spc="7" baseline="-21164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3150" baseline="-21164">
                        <a:latin typeface="Calibri"/>
                        <a:cs typeface="Calibri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3200" spc="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P</a:t>
                      </a:r>
                      <a:r>
                        <a:rPr sz="3150" spc="15" baseline="-21164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2</a:t>
                      </a:r>
                      <a:endParaRPr sz="3150" baseline="-21164">
                        <a:latin typeface="Calibri"/>
                        <a:cs typeface="Calibri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3C4B5F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3200" spc="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P</a:t>
                      </a:r>
                      <a:r>
                        <a:rPr sz="3150" spc="15" baseline="-21164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3150" baseline="-21164">
                        <a:latin typeface="Calibri"/>
                        <a:cs typeface="Calibri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3C4B5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911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248783" y="9855"/>
            <a:ext cx="1694814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u="heavy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CH</a:t>
            </a:r>
            <a:r>
              <a:rPr sz="2800" b="1" u="heavy" spc="-4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E</a:t>
            </a:r>
            <a:r>
              <a:rPr sz="2800" b="1" u="heavy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C</a:t>
            </a:r>
            <a:r>
              <a:rPr sz="2800" b="1" u="heavy" spc="-4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K</a:t>
            </a:r>
            <a:r>
              <a:rPr sz="2800" b="1" u="heavy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SUM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412616" y="6228613"/>
            <a:ext cx="5351780" cy="584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85"/>
              </a:lnSpc>
            </a:pPr>
            <a:r>
              <a:rPr sz="4400" u="heavy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www.knowledgegate.in</a:t>
            </a:r>
            <a:endParaRPr sz="44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8739" y="595629"/>
            <a:ext cx="12025630" cy="43846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marR="73025" indent="-3429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checksum</a:t>
            </a:r>
            <a:r>
              <a:rPr sz="22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method</a:t>
            </a:r>
            <a:r>
              <a:rPr sz="22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25" dirty="0">
                <a:solidFill>
                  <a:srgbClr val="FFFFFF"/>
                </a:solidFill>
                <a:latin typeface="Calibri"/>
                <a:cs typeface="Calibri"/>
              </a:rPr>
              <a:t>way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check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errors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when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sending a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list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of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numbers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over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internet.</a:t>
            </a:r>
            <a:r>
              <a:rPr sz="22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In </a:t>
            </a:r>
            <a:r>
              <a:rPr sz="2200" spc="-4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this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method,</a:t>
            </a:r>
            <a:r>
              <a:rPr sz="220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we</a:t>
            </a:r>
            <a:r>
              <a:rPr sz="22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add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up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all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2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numbers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we</a:t>
            </a:r>
            <a:r>
              <a:rPr sz="22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want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send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send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this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total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sum,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along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with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original</a:t>
            </a:r>
            <a:r>
              <a:rPr sz="22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numbers.</a:t>
            </a:r>
            <a:endParaRPr sz="2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FFFFFF"/>
              </a:buClr>
              <a:buFont typeface="Arial MT"/>
              <a:buChar char="•"/>
            </a:pPr>
            <a:endParaRPr sz="2150">
              <a:latin typeface="Calibri"/>
              <a:cs typeface="Calibri"/>
            </a:endParaRPr>
          </a:p>
          <a:p>
            <a:pPr marL="355600" marR="147320" indent="-342900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200" spc="-35" dirty="0">
                <a:solidFill>
                  <a:srgbClr val="FFFFFF"/>
                </a:solidFill>
                <a:latin typeface="Calibri"/>
                <a:cs typeface="Calibri"/>
              </a:rPr>
              <a:t>At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receiving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end,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numbers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are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added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up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again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compared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with the</a:t>
            </a:r>
            <a:r>
              <a:rPr sz="22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received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sum.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If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everything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adds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up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25" dirty="0">
                <a:solidFill>
                  <a:srgbClr val="FFFFFF"/>
                </a:solidFill>
                <a:latin typeface="Calibri"/>
                <a:cs typeface="Calibri"/>
              </a:rPr>
              <a:t>correctly,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it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means</a:t>
            </a:r>
            <a:r>
              <a:rPr sz="22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that</a:t>
            </a:r>
            <a:r>
              <a:rPr sz="22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no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errors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occurred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during transmission.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Otherwise,</a:t>
            </a:r>
            <a:r>
              <a:rPr sz="22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it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indicates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that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there</a:t>
            </a:r>
            <a:r>
              <a:rPr sz="22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was</a:t>
            </a:r>
            <a:r>
              <a:rPr sz="22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an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error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not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accepted.For</a:t>
            </a:r>
            <a:r>
              <a:rPr sz="22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example,</a:t>
            </a:r>
            <a:r>
              <a:rPr sz="22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if</a:t>
            </a:r>
            <a:r>
              <a:rPr sz="22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set</a:t>
            </a:r>
            <a:r>
              <a:rPr sz="22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22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numbers</a:t>
            </a:r>
            <a:r>
              <a:rPr sz="22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(7, </a:t>
            </a:r>
            <a:r>
              <a:rPr sz="2200" spc="-4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11,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12,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0,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6),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we</a:t>
            </a:r>
            <a:r>
              <a:rPr sz="22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send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(7,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11,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12,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0,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6,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36),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where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36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sum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of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2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original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numbers.</a:t>
            </a:r>
            <a:r>
              <a:rPr sz="22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receiver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 adds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five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numbers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and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compares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result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with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sum.</a:t>
            </a:r>
            <a:endParaRPr sz="2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FFFFFF"/>
              </a:buClr>
              <a:buFont typeface="Arial MT"/>
              <a:buChar char="•"/>
            </a:pPr>
            <a:endParaRPr sz="2150">
              <a:latin typeface="Calibri"/>
              <a:cs typeface="Calibri"/>
            </a:endParaRPr>
          </a:p>
          <a:p>
            <a:pPr marL="299085" marR="5080" indent="-287020">
              <a:lnSpc>
                <a:spcPct val="100000"/>
              </a:lnSpc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2200" spc="-50" dirty="0">
                <a:solidFill>
                  <a:srgbClr val="FFFFFF"/>
                </a:solidFill>
                <a:latin typeface="Calibri"/>
                <a:cs typeface="Calibri"/>
              </a:rPr>
              <a:t>We</a:t>
            </a:r>
            <a:r>
              <a:rPr sz="22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can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25" dirty="0">
                <a:solidFill>
                  <a:srgbClr val="FFFFFF"/>
                </a:solidFill>
                <a:latin typeface="Calibri"/>
                <a:cs typeface="Calibri"/>
              </a:rPr>
              <a:t>make</a:t>
            </a:r>
            <a:r>
              <a:rPr sz="22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job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2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receiver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easier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if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we</a:t>
            </a:r>
            <a:r>
              <a:rPr sz="22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send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negative</a:t>
            </a:r>
            <a:r>
              <a:rPr sz="22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(complement)</a:t>
            </a:r>
            <a:r>
              <a:rPr sz="220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2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sum,</a:t>
            </a:r>
            <a:r>
              <a:rPr sz="22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called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200" spc="-48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checksum.</a:t>
            </a:r>
            <a:r>
              <a:rPr sz="22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this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case,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we</a:t>
            </a:r>
            <a:r>
              <a:rPr sz="22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send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(7,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11,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12,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0,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6,</a:t>
            </a:r>
            <a:r>
              <a:rPr sz="22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-36).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2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receiver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can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add all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2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numbers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received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(including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checksum).</a:t>
            </a:r>
            <a:r>
              <a:rPr sz="22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If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result is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0,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it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assumes no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error;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 otherwise,</a:t>
            </a:r>
            <a:r>
              <a:rPr sz="22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there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an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45" dirty="0">
                <a:solidFill>
                  <a:srgbClr val="FFFFFF"/>
                </a:solidFill>
                <a:latin typeface="Calibri"/>
                <a:cs typeface="Calibri"/>
              </a:rPr>
              <a:t>error.</a:t>
            </a:r>
            <a:endParaRPr sz="2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872354" y="13207"/>
            <a:ext cx="24441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1" u="heavy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One's</a:t>
            </a:r>
            <a:r>
              <a:rPr b="1" u="heavy" spc="-4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b="1" u="heavy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Complement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0640" y="534670"/>
            <a:ext cx="11932285" cy="20688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37185" marR="69215" indent="-287020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337185" algn="l"/>
                <a:tab pos="337820" algn="l"/>
              </a:tabLst>
            </a:pP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previous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example</a:t>
            </a:r>
            <a:r>
              <a:rPr sz="2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has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one major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drawback.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All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our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can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be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written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as</a:t>
            </a:r>
            <a:r>
              <a:rPr sz="2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4-bit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word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(they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are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less</a:t>
            </a:r>
            <a:r>
              <a:rPr sz="2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than </a:t>
            </a:r>
            <a:r>
              <a:rPr sz="2000" spc="-4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15)</a:t>
            </a:r>
            <a:r>
              <a:rPr sz="20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except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for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checksum.</a:t>
            </a:r>
            <a:endParaRPr sz="2000">
              <a:latin typeface="Calibri"/>
              <a:cs typeface="Calibri"/>
            </a:endParaRPr>
          </a:p>
          <a:p>
            <a:pPr marL="337185" marR="55880" indent="-287020">
              <a:lnSpc>
                <a:spcPct val="100000"/>
              </a:lnSpc>
              <a:spcBef>
                <a:spcPts val="1675"/>
              </a:spcBef>
              <a:buFont typeface="Arial MT"/>
              <a:buChar char="•"/>
              <a:tabLst>
                <a:tab pos="337185" algn="l"/>
                <a:tab pos="337820" algn="l"/>
              </a:tabLst>
            </a:pP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One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solution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use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one's complement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arithmetic.</a:t>
            </a:r>
            <a:r>
              <a:rPr sz="2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one's</a:t>
            </a:r>
            <a:r>
              <a:rPr sz="20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complement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arithmetic,</a:t>
            </a:r>
            <a:r>
              <a:rPr sz="200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negative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number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can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be </a:t>
            </a:r>
            <a:r>
              <a:rPr sz="2000" spc="-43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represented</a:t>
            </a:r>
            <a:r>
              <a:rPr sz="2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by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inverting</a:t>
            </a:r>
            <a:r>
              <a:rPr sz="2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all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bits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(changing</a:t>
            </a:r>
            <a:r>
              <a:rPr sz="20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0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a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 1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0).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This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same</a:t>
            </a:r>
            <a:r>
              <a:rPr sz="2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as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subtracting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number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from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r>
              <a:rPr sz="1950" spc="15" baseline="25641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950" spc="225" baseline="2564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1.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If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number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has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more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than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n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bits,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FFFFFF"/>
                </a:solidFill>
                <a:latin typeface="Calibri"/>
                <a:cs typeface="Calibri"/>
              </a:rPr>
              <a:t>extra</a:t>
            </a:r>
            <a:r>
              <a:rPr sz="2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leftmost</a:t>
            </a:r>
            <a:r>
              <a:rPr sz="2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bits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need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be added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rightmost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bits 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(wrapping).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49295" y="2592322"/>
            <a:ext cx="6693408" cy="4265674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412616" y="6228613"/>
            <a:ext cx="5351780" cy="584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85"/>
              </a:lnSpc>
            </a:pPr>
            <a:r>
              <a:rPr sz="4400" u="heavy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3"/>
              </a:rPr>
              <a:t>www.knowledgegate.in</a:t>
            </a:r>
            <a:endParaRPr sz="4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25316" y="6241313"/>
            <a:ext cx="5326380" cy="559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185"/>
              </a:lnSpc>
            </a:pPr>
            <a:r>
              <a:rPr sz="4400" dirty="0">
                <a:solidFill>
                  <a:srgbClr val="0462C1"/>
                </a:solidFill>
                <a:latin typeface="Calibri"/>
                <a:cs typeface="Calibri"/>
                <a:hlinkClick r:id="rId2"/>
              </a:rPr>
              <a:t>w</a:t>
            </a:r>
            <a:r>
              <a:rPr sz="4400" spc="5" dirty="0">
                <a:solidFill>
                  <a:srgbClr val="0462C1"/>
                </a:solidFill>
                <a:latin typeface="Calibri"/>
                <a:cs typeface="Calibri"/>
                <a:hlinkClick r:id="rId2"/>
              </a:rPr>
              <a:t>w</a:t>
            </a:r>
            <a:r>
              <a:rPr sz="4400" spc="-285" dirty="0">
                <a:solidFill>
                  <a:srgbClr val="0462C1"/>
                </a:solidFill>
                <a:latin typeface="Calibri"/>
                <a:cs typeface="Calibri"/>
                <a:hlinkClick r:id="rId2"/>
              </a:rPr>
              <a:t>w</a:t>
            </a:r>
            <a:r>
              <a:rPr sz="4400" spc="-5" dirty="0">
                <a:solidFill>
                  <a:srgbClr val="0462C1"/>
                </a:solidFill>
                <a:latin typeface="Calibri"/>
                <a:cs typeface="Calibri"/>
                <a:hlinkClick r:id="rId2"/>
              </a:rPr>
              <a:t>.knowled</a:t>
            </a:r>
            <a:r>
              <a:rPr sz="4400" spc="-35" dirty="0">
                <a:solidFill>
                  <a:srgbClr val="0462C1"/>
                </a:solidFill>
                <a:latin typeface="Calibri"/>
                <a:cs typeface="Calibri"/>
                <a:hlinkClick r:id="rId2"/>
              </a:rPr>
              <a:t>g</a:t>
            </a:r>
            <a:r>
              <a:rPr sz="4400" dirty="0">
                <a:solidFill>
                  <a:srgbClr val="0462C1"/>
                </a:solidFill>
                <a:latin typeface="Calibri"/>
                <a:cs typeface="Calibri"/>
                <a:hlinkClick r:id="rId2"/>
              </a:rPr>
              <a:t>e</a:t>
            </a:r>
            <a:r>
              <a:rPr sz="4400" spc="-80" dirty="0">
                <a:solidFill>
                  <a:srgbClr val="0462C1"/>
                </a:solidFill>
                <a:latin typeface="Calibri"/>
                <a:cs typeface="Calibri"/>
                <a:hlinkClick r:id="rId2"/>
              </a:rPr>
              <a:t>g</a:t>
            </a:r>
            <a:r>
              <a:rPr sz="4400" spc="-40" dirty="0">
                <a:solidFill>
                  <a:srgbClr val="0462C1"/>
                </a:solidFill>
                <a:latin typeface="Calibri"/>
                <a:cs typeface="Calibri"/>
                <a:hlinkClick r:id="rId2"/>
              </a:rPr>
              <a:t>a</a:t>
            </a:r>
            <a:r>
              <a:rPr sz="4400" spc="-50" dirty="0">
                <a:solidFill>
                  <a:srgbClr val="0462C1"/>
                </a:solidFill>
                <a:latin typeface="Calibri"/>
                <a:cs typeface="Calibri"/>
                <a:hlinkClick r:id="rId2"/>
              </a:rPr>
              <a:t>t</a:t>
            </a:r>
            <a:r>
              <a:rPr sz="4400" dirty="0">
                <a:solidFill>
                  <a:srgbClr val="0462C1"/>
                </a:solidFill>
                <a:latin typeface="Calibri"/>
                <a:cs typeface="Calibri"/>
                <a:hlinkClick r:id="rId2"/>
              </a:rPr>
              <a:t>e.in</a:t>
            </a:r>
            <a:endParaRPr sz="44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3354070" y="2291842"/>
            <a:ext cx="5534660" cy="4468495"/>
            <a:chOff x="3354070" y="2291842"/>
            <a:chExt cx="5534660" cy="4468495"/>
          </a:xfrm>
        </p:grpSpPr>
        <p:sp>
          <p:nvSpPr>
            <p:cNvPr id="4" name="object 4"/>
            <p:cNvSpPr/>
            <p:nvPr/>
          </p:nvSpPr>
          <p:spPr>
            <a:xfrm>
              <a:off x="3424936" y="6733032"/>
              <a:ext cx="5329555" cy="27305"/>
            </a:xfrm>
            <a:custGeom>
              <a:avLst/>
              <a:gdLst/>
              <a:ahLst/>
              <a:cxnLst/>
              <a:rect l="l" t="t" r="r" b="b"/>
              <a:pathLst>
                <a:path w="5329555" h="27304">
                  <a:moveTo>
                    <a:pt x="0" y="26847"/>
                  </a:moveTo>
                  <a:lnTo>
                    <a:pt x="5329428" y="26847"/>
                  </a:lnTo>
                  <a:lnTo>
                    <a:pt x="5329428" y="0"/>
                  </a:lnTo>
                  <a:lnTo>
                    <a:pt x="0" y="0"/>
                  </a:lnTo>
                  <a:lnTo>
                    <a:pt x="0" y="26847"/>
                  </a:lnTo>
                  <a:close/>
                </a:path>
              </a:pathLst>
            </a:custGeom>
            <a:solidFill>
              <a:srgbClr val="0462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360420" y="2298192"/>
              <a:ext cx="5521960" cy="4434840"/>
            </a:xfrm>
            <a:custGeom>
              <a:avLst/>
              <a:gdLst/>
              <a:ahLst/>
              <a:cxnLst/>
              <a:rect l="l" t="t" r="r" b="b"/>
              <a:pathLst>
                <a:path w="5521959" h="4434840">
                  <a:moveTo>
                    <a:pt x="5521452" y="0"/>
                  </a:moveTo>
                  <a:lnTo>
                    <a:pt x="0" y="0"/>
                  </a:lnTo>
                  <a:lnTo>
                    <a:pt x="0" y="4434840"/>
                  </a:lnTo>
                  <a:lnTo>
                    <a:pt x="5521452" y="4434840"/>
                  </a:lnTo>
                  <a:lnTo>
                    <a:pt x="552145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360420" y="2298192"/>
              <a:ext cx="5521960" cy="4434840"/>
            </a:xfrm>
            <a:custGeom>
              <a:avLst/>
              <a:gdLst/>
              <a:ahLst/>
              <a:cxnLst/>
              <a:rect l="l" t="t" r="r" b="b"/>
              <a:pathLst>
                <a:path w="5521959" h="4434840">
                  <a:moveTo>
                    <a:pt x="0" y="4434840"/>
                  </a:moveTo>
                  <a:lnTo>
                    <a:pt x="5521452" y="4434840"/>
                  </a:lnTo>
                  <a:lnTo>
                    <a:pt x="5521452" y="0"/>
                  </a:lnTo>
                  <a:lnTo>
                    <a:pt x="0" y="0"/>
                  </a:lnTo>
                  <a:lnTo>
                    <a:pt x="0" y="443484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5056759" y="9855"/>
            <a:ext cx="2075814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u="heavy" spc="-2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CYCLIC</a:t>
            </a:r>
            <a:r>
              <a:rPr sz="2800" b="1" u="heavy" spc="-4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2800" b="1" u="heavy" spc="-1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CODES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8739" y="592582"/>
            <a:ext cx="1095121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marR="5080" indent="-28702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Cyclic codes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are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special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linear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block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codes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with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one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extra 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property.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In a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cyclic code,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if a </a:t>
            </a:r>
            <a:r>
              <a:rPr sz="2400" spc="-5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codeword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is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cyclically</a:t>
            </a:r>
            <a:r>
              <a:rPr sz="24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shifted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(rotated),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result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is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another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codeword.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71444" y="2179319"/>
            <a:ext cx="5849111" cy="4678678"/>
          </a:xfrm>
          <a:prstGeom prst="rect">
            <a:avLst/>
          </a:prstGeom>
        </p:spPr>
      </p:pic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05071" y="13207"/>
            <a:ext cx="31781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1" u="heavy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Cyclic</a:t>
            </a:r>
            <a:r>
              <a:rPr b="1" u="heavy" spc="-5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b="1" u="heavy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Redundancy</a:t>
            </a:r>
            <a:r>
              <a:rPr b="1" u="heavy" spc="-4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b="1" u="heavy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Check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6039" y="381711"/>
            <a:ext cx="12038330" cy="18561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68300" marR="17780" indent="-342900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367665" algn="l"/>
                <a:tab pos="368300" algn="l"/>
              </a:tabLst>
            </a:pPr>
            <a:r>
              <a:rPr sz="2000" spc="-35" dirty="0">
                <a:solidFill>
                  <a:srgbClr val="FFFFFF"/>
                </a:solidFill>
                <a:latin typeface="Calibri"/>
                <a:cs typeface="Calibri"/>
              </a:rPr>
              <a:t>We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can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 create</a:t>
            </a:r>
            <a:r>
              <a:rPr sz="200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cyclic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codes</a:t>
            </a:r>
            <a:r>
              <a:rPr sz="20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correct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errors.</a:t>
            </a:r>
            <a:r>
              <a:rPr sz="2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25" dirty="0">
                <a:solidFill>
                  <a:srgbClr val="FFFFFF"/>
                </a:solidFill>
                <a:latin typeface="Calibri"/>
                <a:cs typeface="Calibri"/>
              </a:rPr>
              <a:t>encoder,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dataword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has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k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bits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(4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here);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codeword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has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n </a:t>
            </a:r>
            <a:r>
              <a:rPr sz="2000" spc="-4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bits</a:t>
            </a:r>
            <a:r>
              <a:rPr sz="2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(7</a:t>
            </a:r>
            <a:r>
              <a:rPr sz="2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here).</a:t>
            </a:r>
            <a:r>
              <a:rPr sz="2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size</a:t>
            </a:r>
            <a:r>
              <a:rPr sz="2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dataword</a:t>
            </a:r>
            <a:r>
              <a:rPr sz="2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augmented</a:t>
            </a:r>
            <a:r>
              <a:rPr sz="2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by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adding n</a:t>
            </a:r>
            <a:r>
              <a:rPr sz="2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r>
              <a:rPr sz="2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k</a:t>
            </a:r>
            <a:r>
              <a:rPr sz="2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(3</a:t>
            </a:r>
            <a:r>
              <a:rPr sz="2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here)</a:t>
            </a:r>
            <a:r>
              <a:rPr sz="2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950" spc="15" baseline="25641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1950" spc="262" baseline="2564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right-hand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side</a:t>
            </a:r>
            <a:r>
              <a:rPr sz="2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word.</a:t>
            </a:r>
            <a:endParaRPr sz="2000">
              <a:latin typeface="Calibri"/>
              <a:cs typeface="Calibri"/>
            </a:endParaRPr>
          </a:p>
          <a:p>
            <a:pPr marL="368300" marR="82550" indent="-342900">
              <a:lnSpc>
                <a:spcPct val="100000"/>
              </a:lnSpc>
              <a:buFont typeface="Arial MT"/>
              <a:buChar char="•"/>
              <a:tabLst>
                <a:tab pos="367665" algn="l"/>
                <a:tab pos="368300" algn="l"/>
              </a:tabLst>
            </a:pP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n-bit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result</a:t>
            </a:r>
            <a:r>
              <a:rPr sz="2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is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fed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into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30" dirty="0">
                <a:solidFill>
                  <a:srgbClr val="FFFFFF"/>
                </a:solidFill>
                <a:latin typeface="Calibri"/>
                <a:cs typeface="Calibri"/>
              </a:rPr>
              <a:t>generator.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generator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uses a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divisor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size</a:t>
            </a:r>
            <a:r>
              <a:rPr sz="2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2000" spc="-1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k +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1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(4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here),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predefined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and 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agreed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upon.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generator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divides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augmented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dataword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by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divisor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(modulo-2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division). The quotient of </a:t>
            </a:r>
            <a:r>
              <a:rPr sz="2000" spc="-4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division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discarded;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remainder</a:t>
            </a:r>
            <a:r>
              <a:rPr sz="2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(r</a:t>
            </a:r>
            <a:r>
              <a:rPr sz="1950" spc="7" baseline="-21367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r>
              <a:rPr sz="1950" spc="240" baseline="-21367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950" spc="7" baseline="-21367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r>
              <a:rPr sz="1950" spc="240" baseline="-21367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950" baseline="-21367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)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appended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dataword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create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codeword.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09800" y="2616707"/>
            <a:ext cx="7513320" cy="3995928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412616" y="6228613"/>
            <a:ext cx="5351780" cy="584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85"/>
              </a:lnSpc>
            </a:pPr>
            <a:r>
              <a:rPr sz="4400" u="heavy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3"/>
              </a:rPr>
              <a:t>www.knowledgegate.in</a:t>
            </a:r>
            <a:endParaRPr sz="4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04942" y="3759"/>
            <a:ext cx="218313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u="heavy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Half</a:t>
            </a:r>
            <a:r>
              <a:rPr sz="3600" b="1" u="heavy" spc="-7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3600" b="1" u="heavy" spc="-1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duplex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8739" y="562102"/>
            <a:ext cx="12020550" cy="2220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marR="92710" indent="-28702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2400" b="1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ach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station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can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both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transmit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and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receive,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but not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at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same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time. E.g. 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like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one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lane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road, </a:t>
            </a:r>
            <a:r>
              <a:rPr sz="2400" spc="-5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walkie-talkie</a:t>
            </a:r>
            <a:r>
              <a:rPr sz="24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etc.</a:t>
            </a:r>
            <a:endParaRPr sz="2400">
              <a:latin typeface="Calibri"/>
              <a:cs typeface="Calibri"/>
            </a:endParaRPr>
          </a:p>
          <a:p>
            <a:pPr marL="756285" lvl="1" indent="-287020">
              <a:lnSpc>
                <a:spcPct val="100000"/>
              </a:lnSpc>
              <a:buFont typeface="Arial MT"/>
              <a:buChar char="•"/>
              <a:tabLst>
                <a:tab pos="756285" algn="l"/>
                <a:tab pos="756920" algn="l"/>
              </a:tabLst>
            </a:pP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When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one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device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is sending,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other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can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only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receive,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and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vice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versa.</a:t>
            </a:r>
            <a:endParaRPr sz="2400">
              <a:latin typeface="Calibri"/>
              <a:cs typeface="Calibri"/>
            </a:endParaRPr>
          </a:p>
          <a:p>
            <a:pPr marL="756285" lvl="1" indent="-287020">
              <a:lnSpc>
                <a:spcPct val="100000"/>
              </a:lnSpc>
              <a:buFont typeface="Arial MT"/>
              <a:buChar char="•"/>
              <a:tabLst>
                <a:tab pos="756285" algn="l"/>
                <a:tab pos="756920" algn="l"/>
              </a:tabLst>
            </a:pP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half-duplex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transmission,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entire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capacity</a:t>
            </a:r>
            <a:r>
              <a:rPr sz="24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of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channel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is 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taken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over</a:t>
            </a:r>
            <a:r>
              <a:rPr sz="24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by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whichever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endParaRPr sz="2400">
              <a:latin typeface="Calibri"/>
              <a:cs typeface="Calibri"/>
            </a:endParaRPr>
          </a:p>
          <a:p>
            <a:pPr marL="756285">
              <a:lnSpc>
                <a:spcPct val="100000"/>
              </a:lnSpc>
            </a:pP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two</a:t>
            </a:r>
            <a:r>
              <a:rPr sz="24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devices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transmitting</a:t>
            </a:r>
            <a:r>
              <a:rPr sz="24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at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time.</a:t>
            </a:r>
            <a:endParaRPr sz="2400">
              <a:latin typeface="Calibri"/>
              <a:cs typeface="Calibri"/>
            </a:endParaRPr>
          </a:p>
          <a:p>
            <a:pPr marL="756285" lvl="1" indent="-287020">
              <a:lnSpc>
                <a:spcPct val="100000"/>
              </a:lnSpc>
              <a:buFont typeface="Arial MT"/>
              <a:buChar char="•"/>
              <a:tabLst>
                <a:tab pos="756285" algn="l"/>
                <a:tab pos="756920" algn="l"/>
              </a:tabLst>
            </a:pP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Walkie-talkies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are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both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half-duplex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systems.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020811" y="2887979"/>
            <a:ext cx="3869436" cy="2427732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1063" y="2862072"/>
            <a:ext cx="3166872" cy="2479547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580644" y="5673852"/>
            <a:ext cx="2428240" cy="497205"/>
          </a:xfrm>
          <a:prstGeom prst="rect">
            <a:avLst/>
          </a:prstGeom>
          <a:solidFill>
            <a:srgbClr val="4471C4"/>
          </a:solidFill>
          <a:ln w="12700">
            <a:solidFill>
              <a:srgbClr val="2E528F"/>
            </a:solidFill>
          </a:ln>
        </p:spPr>
        <p:txBody>
          <a:bodyPr vert="horz" wrap="square" lIns="0" tIns="78105" rIns="0" bIns="0" rtlCol="0">
            <a:spAutoFit/>
          </a:bodyPr>
          <a:lstStyle/>
          <a:p>
            <a:pPr marL="276860">
              <a:lnSpc>
                <a:spcPct val="100000"/>
              </a:lnSpc>
              <a:spcBef>
                <a:spcPts val="615"/>
              </a:spcBef>
            </a:pPr>
            <a:r>
              <a:rPr sz="2400" b="1" spc="-10" dirty="0">
                <a:latin typeface="Calibri"/>
                <a:cs typeface="Calibri"/>
              </a:rPr>
              <a:t>Walkie-talkies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739896" y="2862072"/>
            <a:ext cx="3979163" cy="2651760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3412616" y="6228613"/>
            <a:ext cx="5351780" cy="584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85"/>
              </a:lnSpc>
            </a:pPr>
            <a:r>
              <a:rPr sz="4400" u="heavy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5"/>
              </a:rPr>
              <a:t>www.knowledgegate.in</a:t>
            </a:r>
            <a:endParaRPr sz="4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11902" y="3759"/>
            <a:ext cx="156972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u="heavy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Encoder</a:t>
            </a:r>
            <a:endParaRPr sz="36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42388" y="646174"/>
            <a:ext cx="7507223" cy="619963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412616" y="6228613"/>
            <a:ext cx="5351780" cy="584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85"/>
              </a:lnSpc>
            </a:pPr>
            <a:r>
              <a:rPr sz="4400" u="heavy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3"/>
              </a:rPr>
              <a:t>www.knowledgegate.in</a:t>
            </a:r>
            <a:endParaRPr sz="4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287517" y="3759"/>
            <a:ext cx="161798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u="heavy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Dec</a:t>
            </a:r>
            <a:r>
              <a:rPr sz="3600" b="1" u="heavy" spc="-2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o</a:t>
            </a:r>
            <a:r>
              <a:rPr sz="3600" b="1" u="heavy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der</a:t>
            </a:r>
            <a:endParaRPr sz="36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98091" y="647699"/>
            <a:ext cx="9195816" cy="621029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412616" y="6228613"/>
            <a:ext cx="5351780" cy="584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85"/>
              </a:lnSpc>
            </a:pPr>
            <a:r>
              <a:rPr sz="4400" u="heavy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3"/>
              </a:rPr>
              <a:t>www.knowledgegate.in</a:t>
            </a:r>
            <a:endParaRPr sz="4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187822" y="9855"/>
            <a:ext cx="1815464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u="heavy" spc="-5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P</a:t>
            </a:r>
            <a:r>
              <a:rPr sz="2800" b="1" u="heavy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o</a:t>
            </a:r>
            <a:r>
              <a:rPr sz="2800" b="1" u="heavy" spc="-2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l</a:t>
            </a:r>
            <a:r>
              <a:rPr sz="2800" b="1" u="heavy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y</a:t>
            </a:r>
            <a:r>
              <a:rPr sz="2800" b="1" u="heavy" spc="-1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n</a:t>
            </a:r>
            <a:r>
              <a:rPr sz="2800" b="1" u="heavy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omia</a:t>
            </a:r>
            <a:r>
              <a:rPr sz="2800" b="1" u="heavy" spc="-2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l</a:t>
            </a:r>
            <a:r>
              <a:rPr sz="2800" b="1" u="heavy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s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6039" y="653541"/>
            <a:ext cx="12040870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1785" marR="17780" indent="-28702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311785" algn="l"/>
                <a:tab pos="312420" algn="l"/>
              </a:tabLst>
            </a:pP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pattern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of 0</a:t>
            </a:r>
            <a:r>
              <a:rPr sz="2400" spc="-7" baseline="24305" dirty="0">
                <a:solidFill>
                  <a:srgbClr val="FFFFFF"/>
                </a:solidFill>
                <a:latin typeface="Calibri"/>
                <a:cs typeface="Calibri"/>
              </a:rPr>
              <a:t>s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and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r>
              <a:rPr sz="2400" spc="-15" baseline="24305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2400" spc="-7" baseline="243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can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be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represented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as a </a:t>
            </a:r>
            <a:r>
              <a:rPr sz="2400" b="1" dirty="0">
                <a:solidFill>
                  <a:srgbClr val="FFFFFF"/>
                </a:solidFill>
                <a:latin typeface="Calibri"/>
                <a:cs typeface="Calibri"/>
              </a:rPr>
              <a:t>polynomial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with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coefficients of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0 and 1.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power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24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each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term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shows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the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position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of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the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bit;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coefficient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shows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value</a:t>
            </a:r>
            <a:r>
              <a:rPr sz="24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bit.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An </a:t>
            </a:r>
            <a:r>
              <a:rPr sz="2400" spc="-5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advantage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is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that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large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binary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pattern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can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be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represented</a:t>
            </a:r>
            <a:r>
              <a:rPr sz="24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by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short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terms.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98219" y="2295144"/>
            <a:ext cx="10248900" cy="3282696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412616" y="6228613"/>
            <a:ext cx="5351780" cy="584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85"/>
              </a:lnSpc>
            </a:pPr>
            <a:r>
              <a:rPr sz="4400" u="heavy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3"/>
              </a:rPr>
              <a:t>www.knowledgegate.in</a:t>
            </a:r>
            <a:endParaRPr sz="4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25296" y="323088"/>
            <a:ext cx="9741408" cy="601370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3412616" y="6228613"/>
            <a:ext cx="5351780" cy="584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85"/>
              </a:lnSpc>
            </a:pPr>
            <a:r>
              <a:rPr sz="4400" u="heavy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3"/>
              </a:rPr>
              <a:t>www.knowledgegate.in</a:t>
            </a:r>
            <a:endParaRPr sz="4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443854" y="46431"/>
            <a:ext cx="130302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u="heavy" spc="-4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E</a:t>
            </a:r>
            <a:r>
              <a:rPr sz="2800" b="1" u="heavy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thern</a:t>
            </a:r>
            <a:r>
              <a:rPr sz="2800" b="1" u="heavy" spc="-4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e</a:t>
            </a:r>
            <a:r>
              <a:rPr sz="2800" b="1" u="heavy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t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8739" y="709930"/>
            <a:ext cx="11988800" cy="30765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5"/>
              </a:spcBef>
              <a:buFont typeface="Symbol"/>
              <a:buChar char=""/>
              <a:tabLst>
                <a:tab pos="354965" algn="l"/>
                <a:tab pos="355600" algn="l"/>
              </a:tabLst>
            </a:pP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Introduced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commercially</a:t>
            </a:r>
            <a:r>
              <a:rPr sz="2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1980</a:t>
            </a:r>
            <a:r>
              <a:rPr sz="20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FFFFFF"/>
                </a:solidFill>
                <a:latin typeface="Calibri"/>
                <a:cs typeface="Calibri"/>
              </a:rPr>
              <a:t>first</a:t>
            </a:r>
            <a:r>
              <a:rPr sz="200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standardized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as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IEEE</a:t>
            </a:r>
            <a:r>
              <a:rPr sz="20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802.3</a:t>
            </a:r>
            <a:r>
              <a:rPr sz="20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in 1983,</a:t>
            </a:r>
            <a:r>
              <a:rPr sz="20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Ethernet has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undergone</a:t>
            </a:r>
            <a:r>
              <a:rPr sz="20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numerous </a:t>
            </a:r>
            <a:r>
              <a:rPr sz="2000" spc="-4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refinements</a:t>
            </a:r>
            <a:r>
              <a:rPr sz="2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support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higher bit </a:t>
            </a:r>
            <a:r>
              <a:rPr sz="2000" spc="-20" dirty="0">
                <a:solidFill>
                  <a:srgbClr val="FFFFFF"/>
                </a:solidFill>
                <a:latin typeface="Calibri"/>
                <a:cs typeface="Calibri"/>
              </a:rPr>
              <a:t>rates</a:t>
            </a:r>
            <a:r>
              <a:rPr sz="2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extended</a:t>
            </a:r>
            <a:r>
              <a:rPr sz="2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link</a:t>
            </a:r>
            <a:r>
              <a:rPr sz="2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distances,</a:t>
            </a:r>
            <a:r>
              <a:rPr sz="2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replacing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other LAN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technologies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FFFFFF"/>
                </a:solidFill>
                <a:latin typeface="Calibri"/>
                <a:cs typeface="Calibri"/>
              </a:rPr>
              <a:t>like</a:t>
            </a:r>
            <a:r>
              <a:rPr sz="2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FFFFFF"/>
                </a:solidFill>
                <a:latin typeface="Calibri"/>
                <a:cs typeface="Calibri"/>
              </a:rPr>
              <a:t>token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ring,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FDDI,</a:t>
            </a:r>
            <a:r>
              <a:rPr sz="20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30" dirty="0">
                <a:solidFill>
                  <a:srgbClr val="FFFFFF"/>
                </a:solidFill>
                <a:latin typeface="Calibri"/>
                <a:cs typeface="Calibri"/>
              </a:rPr>
              <a:t>ARCNET.</a:t>
            </a:r>
            <a:endParaRPr sz="2000">
              <a:latin typeface="Calibri"/>
              <a:cs typeface="Calibri"/>
            </a:endParaRPr>
          </a:p>
          <a:p>
            <a:pPr marL="355600" marR="240029" indent="-342900" algn="just">
              <a:lnSpc>
                <a:spcPct val="100000"/>
              </a:lnSpc>
              <a:spcBef>
                <a:spcPts val="1200"/>
              </a:spcBef>
              <a:buFont typeface="Symbol"/>
              <a:buChar char=""/>
              <a:tabLst>
                <a:tab pos="355600" algn="l"/>
              </a:tabLst>
            </a:pP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Initially utilizing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coaxial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cables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as a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shared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medium,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modern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Ethernet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variations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have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adopted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twisted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pair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and 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fiber optic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links,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coupled with hubs or switches,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to facilitate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communication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and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data transfer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within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LANs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and 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MANs.</a:t>
            </a:r>
            <a:endParaRPr sz="2000">
              <a:latin typeface="Calibri"/>
              <a:cs typeface="Calibri"/>
            </a:endParaRPr>
          </a:p>
          <a:p>
            <a:pPr marL="355600" marR="624205" indent="-342900">
              <a:lnSpc>
                <a:spcPct val="100299"/>
              </a:lnSpc>
              <a:spcBef>
                <a:spcPts val="1195"/>
              </a:spcBef>
              <a:buFont typeface="Symbol"/>
              <a:buChar char=""/>
              <a:tabLst>
                <a:tab pos="354965" algn="l"/>
                <a:tab pos="355600" algn="l"/>
              </a:tabLst>
            </a:pP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Over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its</a:t>
            </a:r>
            <a:r>
              <a:rPr sz="2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evolution,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Ethernet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has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boosted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transfer</a:t>
            </a:r>
            <a:r>
              <a:rPr sz="2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FFFFFF"/>
                </a:solidFill>
                <a:latin typeface="Calibri"/>
                <a:cs typeface="Calibri"/>
              </a:rPr>
              <a:t>rates</a:t>
            </a:r>
            <a:r>
              <a:rPr sz="2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from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an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initial</a:t>
            </a:r>
            <a:r>
              <a:rPr sz="2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2.94</a:t>
            </a:r>
            <a:r>
              <a:rPr sz="20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Mbit/s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remarkable</a:t>
            </a:r>
            <a:r>
              <a:rPr sz="2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100 </a:t>
            </a:r>
            <a:r>
              <a:rPr sz="2000" spc="-43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Gbit/s,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offering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several</a:t>
            </a:r>
            <a:r>
              <a:rPr sz="2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wirings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signaling</a:t>
            </a:r>
            <a:r>
              <a:rPr sz="2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options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as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part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OSI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physical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layer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sync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with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Ethernet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standards.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7804" y="4091940"/>
            <a:ext cx="2061972" cy="2061972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282696" y="4091940"/>
            <a:ext cx="2813304" cy="2110740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3412616" y="6228613"/>
            <a:ext cx="5351780" cy="584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85"/>
              </a:lnSpc>
            </a:pPr>
            <a:r>
              <a:rPr sz="4400" u="heavy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4"/>
              </a:rPr>
              <a:t>www.knowledgegate.in</a:t>
            </a:r>
            <a:endParaRPr sz="4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94532" y="534923"/>
            <a:ext cx="5687568" cy="5073396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3412616" y="6228613"/>
            <a:ext cx="5351780" cy="584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85"/>
              </a:lnSpc>
            </a:pPr>
            <a:r>
              <a:rPr sz="4400" u="heavy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3"/>
              </a:rPr>
              <a:t>www.knowledgegate.in</a:t>
            </a:r>
            <a:endParaRPr sz="4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739" y="13208"/>
            <a:ext cx="11731625" cy="31388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marR="5080" indent="-287020">
              <a:lnSpc>
                <a:spcPct val="100000"/>
              </a:lnSpc>
              <a:spcBef>
                <a:spcPts val="100"/>
              </a:spcBef>
              <a:buClr>
                <a:srgbClr val="FFFFFF"/>
              </a:buClr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2300" spc="-15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23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is </a:t>
            </a:r>
            <a:r>
              <a:rPr sz="2300" spc="-10" dirty="0">
                <a:solidFill>
                  <a:srgbClr val="FFFFFF"/>
                </a:solidFill>
                <a:latin typeface="Calibri"/>
                <a:cs typeface="Calibri"/>
              </a:rPr>
              <a:t>segmented</a:t>
            </a:r>
            <a:r>
              <a:rPr sz="23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15" dirty="0">
                <a:solidFill>
                  <a:srgbClr val="FFFFFF"/>
                </a:solidFill>
                <a:latin typeface="Calibri"/>
                <a:cs typeface="Calibri"/>
              </a:rPr>
              <a:t>into</a:t>
            </a:r>
            <a:r>
              <a:rPr sz="23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5" dirty="0">
                <a:solidFill>
                  <a:srgbClr val="FFFFFF"/>
                </a:solidFill>
                <a:latin typeface="Calibri"/>
                <a:cs typeface="Calibri"/>
              </a:rPr>
              <a:t>"frames"</a:t>
            </a:r>
            <a:r>
              <a:rPr sz="23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10" dirty="0">
                <a:solidFill>
                  <a:srgbClr val="FFFFFF"/>
                </a:solidFill>
                <a:latin typeface="Calibri"/>
                <a:cs typeface="Calibri"/>
              </a:rPr>
              <a:t>that</a:t>
            </a:r>
            <a:r>
              <a:rPr sz="23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5" dirty="0">
                <a:solidFill>
                  <a:srgbClr val="FFFFFF"/>
                </a:solidFill>
                <a:latin typeface="Calibri"/>
                <a:cs typeface="Calibri"/>
              </a:rPr>
              <a:t>carry </a:t>
            </a:r>
            <a:r>
              <a:rPr sz="2300" spc="-10" dirty="0">
                <a:solidFill>
                  <a:srgbClr val="FFFFFF"/>
                </a:solidFill>
                <a:latin typeface="Calibri"/>
                <a:cs typeface="Calibri"/>
              </a:rPr>
              <a:t>source</a:t>
            </a:r>
            <a:r>
              <a:rPr sz="23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23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10" dirty="0">
                <a:solidFill>
                  <a:srgbClr val="FFFFFF"/>
                </a:solidFill>
                <a:latin typeface="Calibri"/>
                <a:cs typeface="Calibri"/>
              </a:rPr>
              <a:t>destination</a:t>
            </a:r>
            <a:r>
              <a:rPr sz="23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5" dirty="0">
                <a:solidFill>
                  <a:srgbClr val="FFFFFF"/>
                </a:solidFill>
                <a:latin typeface="Calibri"/>
                <a:cs typeface="Calibri"/>
              </a:rPr>
              <a:t>addresses</a:t>
            </a:r>
            <a:r>
              <a:rPr sz="23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5" dirty="0">
                <a:solidFill>
                  <a:srgbClr val="FFFFFF"/>
                </a:solidFill>
                <a:latin typeface="Calibri"/>
                <a:cs typeface="Calibri"/>
              </a:rPr>
              <a:t>along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 with</a:t>
            </a:r>
            <a:r>
              <a:rPr sz="23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error- </a:t>
            </a:r>
            <a:r>
              <a:rPr sz="23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checking</a:t>
            </a:r>
            <a:r>
              <a:rPr sz="23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10" dirty="0">
                <a:solidFill>
                  <a:srgbClr val="FFFFFF"/>
                </a:solidFill>
                <a:latin typeface="Calibri"/>
                <a:cs typeface="Calibri"/>
              </a:rPr>
              <a:t>data,</a:t>
            </a:r>
            <a:r>
              <a:rPr sz="23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10" dirty="0">
                <a:solidFill>
                  <a:srgbClr val="FFFFFF"/>
                </a:solidFill>
                <a:latin typeface="Calibri"/>
                <a:cs typeface="Calibri"/>
              </a:rPr>
              <a:t>facilitating 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3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5" dirty="0">
                <a:solidFill>
                  <a:srgbClr val="FFFFFF"/>
                </a:solidFill>
                <a:latin typeface="Calibri"/>
                <a:cs typeface="Calibri"/>
              </a:rPr>
              <a:t>detection</a:t>
            </a:r>
            <a:r>
              <a:rPr sz="23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23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10" dirty="0">
                <a:solidFill>
                  <a:srgbClr val="FFFFFF"/>
                </a:solidFill>
                <a:latin typeface="Calibri"/>
                <a:cs typeface="Calibri"/>
              </a:rPr>
              <a:t>discarding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 of </a:t>
            </a:r>
            <a:r>
              <a:rPr sz="2300" spc="-5" dirty="0">
                <a:solidFill>
                  <a:srgbClr val="FFFFFF"/>
                </a:solidFill>
                <a:latin typeface="Calibri"/>
                <a:cs typeface="Calibri"/>
              </a:rPr>
              <a:t>damaged</a:t>
            </a:r>
            <a:r>
              <a:rPr sz="23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10" dirty="0">
                <a:solidFill>
                  <a:srgbClr val="FFFFFF"/>
                </a:solidFill>
                <a:latin typeface="Calibri"/>
                <a:cs typeface="Calibri"/>
              </a:rPr>
              <a:t>frames,</a:t>
            </a:r>
            <a:r>
              <a:rPr sz="23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and enabling</a:t>
            </a:r>
            <a:r>
              <a:rPr sz="23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higher- </a:t>
            </a:r>
            <a:r>
              <a:rPr sz="2300" spc="-5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15" dirty="0">
                <a:solidFill>
                  <a:srgbClr val="FFFFFF"/>
                </a:solidFill>
                <a:latin typeface="Calibri"/>
                <a:cs typeface="Calibri"/>
              </a:rPr>
              <a:t>layer</a:t>
            </a:r>
            <a:r>
              <a:rPr sz="23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15" dirty="0">
                <a:solidFill>
                  <a:srgbClr val="FFFFFF"/>
                </a:solidFill>
                <a:latin typeface="Calibri"/>
                <a:cs typeface="Calibri"/>
              </a:rPr>
              <a:t>protocols</a:t>
            </a:r>
            <a:r>
              <a:rPr sz="23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1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300" spc="-5" dirty="0">
                <a:solidFill>
                  <a:srgbClr val="FFFFFF"/>
                </a:solidFill>
                <a:latin typeface="Calibri"/>
                <a:cs typeface="Calibri"/>
              </a:rPr>
              <a:t> trigger</a:t>
            </a:r>
            <a:r>
              <a:rPr sz="23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3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10" dirty="0">
                <a:solidFill>
                  <a:srgbClr val="FFFFFF"/>
                </a:solidFill>
                <a:latin typeface="Calibri"/>
                <a:cs typeface="Calibri"/>
              </a:rPr>
              <a:t>retransmission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5" dirty="0">
                <a:solidFill>
                  <a:srgbClr val="FFFFFF"/>
                </a:solidFill>
                <a:latin typeface="Calibri"/>
                <a:cs typeface="Calibri"/>
              </a:rPr>
              <a:t>of </a:t>
            </a:r>
            <a:r>
              <a:rPr sz="2300" spc="-10" dirty="0">
                <a:solidFill>
                  <a:srgbClr val="FFFFFF"/>
                </a:solidFill>
                <a:latin typeface="Calibri"/>
                <a:cs typeface="Calibri"/>
              </a:rPr>
              <a:t>lost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5" dirty="0">
                <a:solidFill>
                  <a:srgbClr val="FFFFFF"/>
                </a:solidFill>
                <a:latin typeface="Calibri"/>
                <a:cs typeface="Calibri"/>
              </a:rPr>
              <a:t>frames.</a:t>
            </a:r>
            <a:endParaRPr sz="230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spcBef>
                <a:spcPts val="1205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2300" spc="-5" dirty="0">
                <a:solidFill>
                  <a:srgbClr val="FFFFFF"/>
                </a:solidFill>
                <a:latin typeface="Calibri"/>
                <a:cs typeface="Calibri"/>
              </a:rPr>
              <a:t>Wi-Fi,</a:t>
            </a:r>
            <a:r>
              <a:rPr sz="23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3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5" dirty="0">
                <a:solidFill>
                  <a:srgbClr val="FFFFFF"/>
                </a:solidFill>
                <a:latin typeface="Calibri"/>
                <a:cs typeface="Calibri"/>
              </a:rPr>
              <a:t>wireless</a:t>
            </a:r>
            <a:r>
              <a:rPr sz="23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15" dirty="0">
                <a:solidFill>
                  <a:srgbClr val="FFFFFF"/>
                </a:solidFill>
                <a:latin typeface="Calibri"/>
                <a:cs typeface="Calibri"/>
              </a:rPr>
              <a:t>protocol</a:t>
            </a:r>
            <a:r>
              <a:rPr sz="23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15" dirty="0">
                <a:solidFill>
                  <a:srgbClr val="FFFFFF"/>
                </a:solidFill>
                <a:latin typeface="Calibri"/>
                <a:cs typeface="Calibri"/>
              </a:rPr>
              <a:t>standardized</a:t>
            </a:r>
            <a:r>
              <a:rPr sz="23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as</a:t>
            </a:r>
            <a:r>
              <a:rPr sz="23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IEEE</a:t>
            </a:r>
            <a:r>
              <a:rPr sz="23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5" dirty="0">
                <a:solidFill>
                  <a:srgbClr val="FFFFFF"/>
                </a:solidFill>
                <a:latin typeface="Calibri"/>
                <a:cs typeface="Calibri"/>
              </a:rPr>
              <a:t>802.11,</a:t>
            </a:r>
            <a:r>
              <a:rPr sz="23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serves</a:t>
            </a:r>
            <a:r>
              <a:rPr sz="23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as</a:t>
            </a:r>
            <a:r>
              <a:rPr sz="23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3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10" dirty="0">
                <a:solidFill>
                  <a:srgbClr val="FFFFFF"/>
                </a:solidFill>
                <a:latin typeface="Calibri"/>
                <a:cs typeface="Calibri"/>
              </a:rPr>
              <a:t>prominent</a:t>
            </a:r>
            <a:r>
              <a:rPr sz="23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10" dirty="0">
                <a:solidFill>
                  <a:srgbClr val="FFFFFF"/>
                </a:solidFill>
                <a:latin typeface="Calibri"/>
                <a:cs typeface="Calibri"/>
              </a:rPr>
              <a:t>alternative</a:t>
            </a:r>
            <a:r>
              <a:rPr sz="23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1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endParaRPr sz="2300">
              <a:latin typeface="Calibri"/>
              <a:cs typeface="Calibri"/>
            </a:endParaRPr>
          </a:p>
          <a:p>
            <a:pPr marL="299085">
              <a:lnSpc>
                <a:spcPct val="100000"/>
              </a:lnSpc>
            </a:pPr>
            <a:r>
              <a:rPr sz="2300" spc="-5" dirty="0">
                <a:solidFill>
                  <a:srgbClr val="FFFFFF"/>
                </a:solidFill>
                <a:latin typeface="Calibri"/>
                <a:cs typeface="Calibri"/>
              </a:rPr>
              <a:t>Ethernet 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23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10" dirty="0">
                <a:solidFill>
                  <a:srgbClr val="FFFFFF"/>
                </a:solidFill>
                <a:latin typeface="Calibri"/>
                <a:cs typeface="Calibri"/>
              </a:rPr>
              <a:t>contemporary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5" dirty="0">
                <a:solidFill>
                  <a:srgbClr val="FFFFFF"/>
                </a:solidFill>
                <a:latin typeface="Calibri"/>
                <a:cs typeface="Calibri"/>
              </a:rPr>
              <a:t>Local</a:t>
            </a:r>
            <a:r>
              <a:rPr sz="23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10" dirty="0">
                <a:solidFill>
                  <a:srgbClr val="FFFFFF"/>
                </a:solidFill>
                <a:latin typeface="Calibri"/>
                <a:cs typeface="Calibri"/>
              </a:rPr>
              <a:t>Area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10" dirty="0">
                <a:solidFill>
                  <a:srgbClr val="FFFFFF"/>
                </a:solidFill>
                <a:latin typeface="Calibri"/>
                <a:cs typeface="Calibri"/>
              </a:rPr>
              <a:t>Networks</a:t>
            </a:r>
            <a:r>
              <a:rPr sz="23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5" dirty="0">
                <a:solidFill>
                  <a:srgbClr val="FFFFFF"/>
                </a:solidFill>
                <a:latin typeface="Calibri"/>
                <a:cs typeface="Calibri"/>
              </a:rPr>
              <a:t>(LANs).</a:t>
            </a:r>
            <a:endParaRPr sz="2300">
              <a:latin typeface="Calibri"/>
              <a:cs typeface="Calibri"/>
            </a:endParaRPr>
          </a:p>
          <a:p>
            <a:pPr marL="299085" marR="13970" indent="-287020">
              <a:lnSpc>
                <a:spcPct val="100400"/>
              </a:lnSpc>
              <a:spcBef>
                <a:spcPts val="1190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2300" spc="-15" dirty="0">
                <a:solidFill>
                  <a:srgbClr val="FFFFFF"/>
                </a:solidFill>
                <a:latin typeface="Calibri"/>
                <a:cs typeface="Calibri"/>
              </a:rPr>
              <a:t>Operates</a:t>
            </a:r>
            <a:r>
              <a:rPr sz="23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5" dirty="0">
                <a:solidFill>
                  <a:srgbClr val="FFFFFF"/>
                </a:solidFill>
                <a:latin typeface="Calibri"/>
                <a:cs typeface="Calibri"/>
              </a:rPr>
              <a:t>using 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3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Bus </a:t>
            </a:r>
            <a:r>
              <a:rPr sz="2300" spc="-25" dirty="0">
                <a:solidFill>
                  <a:srgbClr val="FFFFFF"/>
                </a:solidFill>
                <a:latin typeface="Calibri"/>
                <a:cs typeface="Calibri"/>
              </a:rPr>
              <a:t>topology,</a:t>
            </a:r>
            <a:r>
              <a:rPr sz="23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5" dirty="0">
                <a:solidFill>
                  <a:srgbClr val="FFFFFF"/>
                </a:solidFill>
                <a:latin typeface="Calibri"/>
                <a:cs typeface="Calibri"/>
              </a:rPr>
              <a:t>connecting</a:t>
            </a:r>
            <a:r>
              <a:rPr sz="23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all</a:t>
            </a:r>
            <a:r>
              <a:rPr sz="23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5" dirty="0">
                <a:solidFill>
                  <a:srgbClr val="FFFFFF"/>
                </a:solidFill>
                <a:latin typeface="Calibri"/>
                <a:cs typeface="Calibri"/>
              </a:rPr>
              <a:t>devices</a:t>
            </a:r>
            <a:r>
              <a:rPr sz="23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1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3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a </a:t>
            </a:r>
            <a:r>
              <a:rPr sz="2300" spc="-10" dirty="0">
                <a:solidFill>
                  <a:srgbClr val="FFFFFF"/>
                </a:solidFill>
                <a:latin typeface="Calibri"/>
                <a:cs typeface="Calibri"/>
              </a:rPr>
              <a:t>common</a:t>
            </a:r>
            <a:r>
              <a:rPr sz="23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10" dirty="0">
                <a:solidFill>
                  <a:srgbClr val="FFFFFF"/>
                </a:solidFill>
                <a:latin typeface="Calibri"/>
                <a:cs typeface="Calibri"/>
              </a:rPr>
              <a:t>communication</a:t>
            </a:r>
            <a:r>
              <a:rPr sz="23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line; </a:t>
            </a:r>
            <a:r>
              <a:rPr sz="23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5" dirty="0">
                <a:solidFill>
                  <a:srgbClr val="FFFFFF"/>
                </a:solidFill>
                <a:latin typeface="Calibri"/>
                <a:cs typeface="Calibri"/>
              </a:rPr>
              <a:t>acknowledgments</a:t>
            </a:r>
            <a:r>
              <a:rPr sz="23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10" dirty="0">
                <a:solidFill>
                  <a:srgbClr val="FFFFFF"/>
                </a:solidFill>
                <a:latin typeface="Calibri"/>
                <a:cs typeface="Calibri"/>
              </a:rPr>
              <a:t>are</a:t>
            </a:r>
            <a:r>
              <a:rPr sz="23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5" dirty="0">
                <a:solidFill>
                  <a:srgbClr val="FFFFFF"/>
                </a:solidFill>
                <a:latin typeface="Calibri"/>
                <a:cs typeface="Calibri"/>
              </a:rPr>
              <a:t>not</a:t>
            </a:r>
            <a:r>
              <a:rPr sz="23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5" dirty="0">
                <a:solidFill>
                  <a:srgbClr val="FFFFFF"/>
                </a:solidFill>
                <a:latin typeface="Calibri"/>
                <a:cs typeface="Calibri"/>
              </a:rPr>
              <a:t>inherently used,</a:t>
            </a:r>
            <a:r>
              <a:rPr sz="23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5" dirty="0">
                <a:solidFill>
                  <a:srgbClr val="FFFFFF"/>
                </a:solidFill>
                <a:latin typeface="Calibri"/>
                <a:cs typeface="Calibri"/>
              </a:rPr>
              <a:t>but</a:t>
            </a:r>
            <a:r>
              <a:rPr sz="23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10" dirty="0">
                <a:solidFill>
                  <a:srgbClr val="FFFFFF"/>
                </a:solidFill>
                <a:latin typeface="Calibri"/>
                <a:cs typeface="Calibri"/>
              </a:rPr>
              <a:t>can</a:t>
            </a:r>
            <a:r>
              <a:rPr sz="23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5" dirty="0">
                <a:solidFill>
                  <a:srgbClr val="FFFFFF"/>
                </a:solidFill>
                <a:latin typeface="Calibri"/>
                <a:cs typeface="Calibri"/>
              </a:rPr>
              <a:t>be</a:t>
            </a:r>
            <a:r>
              <a:rPr sz="23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15" dirty="0">
                <a:solidFill>
                  <a:srgbClr val="FFFFFF"/>
                </a:solidFill>
                <a:latin typeface="Calibri"/>
                <a:cs typeface="Calibri"/>
              </a:rPr>
              <a:t>incorporated</a:t>
            </a:r>
            <a:r>
              <a:rPr sz="23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as</a:t>
            </a:r>
            <a:r>
              <a:rPr sz="23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15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23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15" dirty="0">
                <a:solidFill>
                  <a:srgbClr val="FFFFFF"/>
                </a:solidFill>
                <a:latin typeface="Calibri"/>
                <a:cs typeface="Calibri"/>
              </a:rPr>
              <a:t>packets</a:t>
            </a:r>
            <a:r>
              <a:rPr sz="23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if</a:t>
            </a:r>
            <a:r>
              <a:rPr sz="23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necessary; </a:t>
            </a:r>
            <a:r>
              <a:rPr sz="2300" spc="-5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10" dirty="0">
                <a:solidFill>
                  <a:srgbClr val="FFFFFF"/>
                </a:solidFill>
                <a:latin typeface="Calibri"/>
                <a:cs typeface="Calibri"/>
              </a:rPr>
              <a:t>utilizes</a:t>
            </a:r>
            <a:r>
              <a:rPr sz="2300" spc="-5" dirty="0">
                <a:solidFill>
                  <a:srgbClr val="FFFFFF"/>
                </a:solidFill>
                <a:latin typeface="Calibri"/>
                <a:cs typeface="Calibri"/>
              </a:rPr>
              <a:t> Manchester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5" dirty="0">
                <a:solidFill>
                  <a:srgbClr val="FFFFFF"/>
                </a:solidFill>
                <a:latin typeface="Calibri"/>
                <a:cs typeface="Calibri"/>
              </a:rPr>
              <a:t>encoding</a:t>
            </a:r>
            <a:r>
              <a:rPr sz="23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5" dirty="0">
                <a:solidFill>
                  <a:srgbClr val="FFFFFF"/>
                </a:solidFill>
                <a:latin typeface="Calibri"/>
                <a:cs typeface="Calibri"/>
              </a:rPr>
              <a:t>techniques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15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23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15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5" dirty="0">
                <a:solidFill>
                  <a:srgbClr val="FFFFFF"/>
                </a:solidFill>
                <a:latin typeface="Calibri"/>
                <a:cs typeface="Calibri"/>
              </a:rPr>
              <a:t>transmission.</a:t>
            </a:r>
            <a:endParaRPr sz="23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314698"/>
            <a:ext cx="6095999" cy="3428998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580631" y="3232404"/>
            <a:ext cx="5239512" cy="2997708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412616" y="6228613"/>
            <a:ext cx="5351780" cy="584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85"/>
              </a:lnSpc>
            </a:pPr>
            <a:r>
              <a:rPr sz="4400" u="heavy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4"/>
              </a:rPr>
              <a:t>www.knowledgegate.in</a:t>
            </a:r>
            <a:endParaRPr sz="4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68495" y="46431"/>
            <a:ext cx="325564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u="heavy" spc="-4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STANDARD</a:t>
            </a:r>
            <a:r>
              <a:rPr sz="2800" b="1" u="heavy" spc="-3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2800" b="1" u="heavy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ETHERNET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412616" y="6228613"/>
            <a:ext cx="5351780" cy="584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85"/>
              </a:lnSpc>
            </a:pPr>
            <a:r>
              <a:rPr sz="4400" u="heavy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www.knowledgegate.in</a:t>
            </a:r>
            <a:endParaRPr sz="44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8739" y="501142"/>
            <a:ext cx="12037060" cy="2846705"/>
          </a:xfrm>
          <a:prstGeom prst="rect">
            <a:avLst/>
          </a:prstGeom>
        </p:spPr>
        <p:txBody>
          <a:bodyPr vert="horz" wrap="square" lIns="0" tIns="1727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60"/>
              </a:spcBef>
            </a:pPr>
            <a:r>
              <a:rPr sz="2400" b="1" u="heavy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Connectionless</a:t>
            </a:r>
            <a:r>
              <a:rPr sz="2400" b="1" u="heavy" spc="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2400" b="1" u="heavy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and</a:t>
            </a:r>
            <a:r>
              <a:rPr sz="2400" b="1" u="heavy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Unreliable</a:t>
            </a:r>
            <a:r>
              <a:rPr sz="2400" b="1" u="heavy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Service</a:t>
            </a:r>
            <a:r>
              <a:rPr sz="2400" b="1" dirty="0">
                <a:solidFill>
                  <a:srgbClr val="FFFFFF"/>
                </a:solidFill>
                <a:latin typeface="Calibri"/>
                <a:cs typeface="Calibri"/>
              </a:rPr>
              <a:t>:</a:t>
            </a:r>
            <a:endParaRPr sz="2400">
              <a:latin typeface="Calibri"/>
              <a:cs typeface="Calibri"/>
            </a:endParaRPr>
          </a:p>
          <a:p>
            <a:pPr marL="355600" marR="7620" indent="-342900">
              <a:lnSpc>
                <a:spcPct val="107100"/>
              </a:lnSpc>
              <a:spcBef>
                <a:spcPts val="1055"/>
              </a:spcBef>
              <a:buFont typeface="Symbol"/>
              <a:buChar char=""/>
              <a:tabLst>
                <a:tab pos="354965" algn="l"/>
                <a:tab pos="355600" algn="l"/>
              </a:tabLst>
            </a:pP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Each</a:t>
            </a:r>
            <a:r>
              <a:rPr sz="2400" spc="3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frame</a:t>
            </a:r>
            <a:r>
              <a:rPr sz="2400" spc="2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sent</a:t>
            </a:r>
            <a:r>
              <a:rPr sz="2400" spc="3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400" spc="2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independent</a:t>
            </a:r>
            <a:r>
              <a:rPr sz="2400" spc="3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2400" spc="3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400" spc="3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previous</a:t>
            </a:r>
            <a:r>
              <a:rPr sz="2400" spc="3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or</a:t>
            </a:r>
            <a:r>
              <a:rPr sz="2400" spc="3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next</a:t>
            </a:r>
            <a:r>
              <a:rPr sz="2400" spc="3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frame.</a:t>
            </a:r>
            <a:r>
              <a:rPr sz="2400" spc="2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Ethernet</a:t>
            </a:r>
            <a:r>
              <a:rPr sz="2400" spc="2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has</a:t>
            </a:r>
            <a:r>
              <a:rPr sz="2400" spc="3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no</a:t>
            </a:r>
            <a:r>
              <a:rPr sz="2400" spc="2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connection </a:t>
            </a:r>
            <a:r>
              <a:rPr sz="2400" spc="-5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establishment</a:t>
            </a:r>
            <a:r>
              <a:rPr sz="24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or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connection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termination</a:t>
            </a:r>
            <a:r>
              <a:rPr sz="24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phases.</a:t>
            </a:r>
            <a:endParaRPr sz="2400">
              <a:latin typeface="Calibri"/>
              <a:cs typeface="Calibri"/>
            </a:endParaRPr>
          </a:p>
          <a:p>
            <a:pPr marL="355600" marR="5080" indent="-342900">
              <a:lnSpc>
                <a:spcPct val="106700"/>
              </a:lnSpc>
              <a:spcBef>
                <a:spcPts val="815"/>
              </a:spcBef>
              <a:buFont typeface="Symbol"/>
              <a:buChar char=""/>
              <a:tabLst>
                <a:tab pos="354965" algn="l"/>
                <a:tab pos="355600" algn="l"/>
              </a:tabLst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Ethernet</a:t>
            </a:r>
            <a:r>
              <a:rPr sz="2400" spc="1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400" spc="1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also</a:t>
            </a:r>
            <a:r>
              <a:rPr sz="2400" spc="1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unreliable,</a:t>
            </a:r>
            <a:r>
              <a:rPr sz="2400" spc="1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if</a:t>
            </a:r>
            <a:r>
              <a:rPr sz="2400" spc="1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400" spc="1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frame</a:t>
            </a:r>
            <a:r>
              <a:rPr sz="2400" spc="1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400" spc="1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corrupted</a:t>
            </a:r>
            <a:r>
              <a:rPr sz="2400" spc="1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during</a:t>
            </a:r>
            <a:r>
              <a:rPr sz="2400" spc="1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transmission</a:t>
            </a:r>
            <a:r>
              <a:rPr sz="2400" spc="1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2400" spc="1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400" spc="1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receiver</a:t>
            </a:r>
            <a:r>
              <a:rPr sz="2400" spc="1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finds </a:t>
            </a:r>
            <a:r>
              <a:rPr sz="2400" spc="-5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out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about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corruption,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receiver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drops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frame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silently.</a:t>
            </a:r>
            <a:endParaRPr sz="24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1010"/>
              </a:spcBef>
              <a:buFont typeface="Symbol"/>
              <a:buChar char=""/>
              <a:tabLst>
                <a:tab pos="354965" algn="l"/>
                <a:tab pos="355600" algn="l"/>
              </a:tabLst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In case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24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requirement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ack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can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be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sent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separately at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data packets.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739" y="0"/>
            <a:ext cx="9578340" cy="2489200"/>
          </a:xfrm>
          <a:prstGeom prst="rect">
            <a:avLst/>
          </a:prstGeom>
        </p:spPr>
        <p:txBody>
          <a:bodyPr vert="horz" wrap="square" lIns="0" tIns="13906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95"/>
              </a:spcBef>
              <a:buClr>
                <a:srgbClr val="FFFFFF"/>
              </a:buClr>
              <a:buFont typeface="Symbol"/>
              <a:buChar char=""/>
              <a:tabLst>
                <a:tab pos="354965" algn="l"/>
                <a:tab pos="355600" algn="l"/>
              </a:tabLst>
            </a:pPr>
            <a:r>
              <a:rPr sz="2400" b="1" spc="-10" dirty="0">
                <a:solidFill>
                  <a:srgbClr val="FFFFFF"/>
                </a:solidFill>
                <a:latin typeface="Calibri"/>
                <a:cs typeface="Calibri"/>
              </a:rPr>
              <a:t>Preamble</a:t>
            </a:r>
            <a:endParaRPr sz="2400">
              <a:latin typeface="Calibri"/>
              <a:cs typeface="Calibri"/>
            </a:endParaRPr>
          </a:p>
          <a:p>
            <a:pPr marL="812800" lvl="1" indent="-342900">
              <a:lnSpc>
                <a:spcPct val="100000"/>
              </a:lnSpc>
              <a:spcBef>
                <a:spcPts val="1000"/>
              </a:spcBef>
              <a:buFont typeface="Symbol"/>
              <a:buChar char=""/>
              <a:tabLst>
                <a:tab pos="812165" algn="l"/>
                <a:tab pos="812800" algn="l"/>
              </a:tabLst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It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7-byte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field</a:t>
            </a:r>
            <a:r>
              <a:rPr sz="24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that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contains</a:t>
            </a:r>
            <a:r>
              <a:rPr sz="24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pattern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alternating</a:t>
            </a:r>
            <a:r>
              <a:rPr sz="24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0" dirty="0">
                <a:solidFill>
                  <a:srgbClr val="FFFFFF"/>
                </a:solidFill>
                <a:latin typeface="Calibri"/>
                <a:cs typeface="Calibri"/>
              </a:rPr>
              <a:t>0’s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40" dirty="0">
                <a:solidFill>
                  <a:srgbClr val="FFFFFF"/>
                </a:solidFill>
                <a:latin typeface="Calibri"/>
                <a:cs typeface="Calibri"/>
              </a:rPr>
              <a:t>1’s.</a:t>
            </a:r>
            <a:endParaRPr sz="2400">
              <a:latin typeface="Calibri"/>
              <a:cs typeface="Calibri"/>
            </a:endParaRPr>
          </a:p>
          <a:p>
            <a:pPr marL="812800" lvl="1" indent="-342900">
              <a:lnSpc>
                <a:spcPct val="100000"/>
              </a:lnSpc>
              <a:spcBef>
                <a:spcPts val="1010"/>
              </a:spcBef>
              <a:buFont typeface="Symbol"/>
              <a:buChar char=""/>
              <a:tabLst>
                <a:tab pos="812165" algn="l"/>
                <a:tab pos="812800" algn="l"/>
              </a:tabLst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It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alerts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stations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that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frame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going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start.</a:t>
            </a:r>
            <a:endParaRPr sz="2400">
              <a:latin typeface="Calibri"/>
              <a:cs typeface="Calibri"/>
            </a:endParaRPr>
          </a:p>
          <a:p>
            <a:pPr marL="812800" lvl="1" indent="-342900">
              <a:lnSpc>
                <a:spcPct val="100000"/>
              </a:lnSpc>
              <a:spcBef>
                <a:spcPts val="995"/>
              </a:spcBef>
              <a:buFont typeface="Symbol"/>
              <a:buChar char=""/>
              <a:tabLst>
                <a:tab pos="812165" algn="l"/>
                <a:tab pos="812800" algn="l"/>
              </a:tabLst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It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also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enables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4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sender</a:t>
            </a:r>
            <a:r>
              <a:rPr sz="24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receiver</a:t>
            </a:r>
            <a:r>
              <a:rPr sz="24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to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establish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bit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synchronization.</a:t>
            </a:r>
            <a:endParaRPr sz="2400">
              <a:latin typeface="Calibri"/>
              <a:cs typeface="Calibri"/>
            </a:endParaRPr>
          </a:p>
          <a:p>
            <a:pPr marL="812800" lvl="1" indent="-342900">
              <a:lnSpc>
                <a:spcPct val="100000"/>
              </a:lnSpc>
              <a:spcBef>
                <a:spcPts val="994"/>
              </a:spcBef>
              <a:buFont typeface="Symbol"/>
              <a:buChar char=""/>
              <a:tabLst>
                <a:tab pos="812165" algn="l"/>
                <a:tab pos="812800" algn="l"/>
              </a:tabLst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Preamble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field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added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at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physical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0" dirty="0">
                <a:solidFill>
                  <a:srgbClr val="FFFFFF"/>
                </a:solidFill>
                <a:latin typeface="Calibri"/>
                <a:cs typeface="Calibri"/>
              </a:rPr>
              <a:t>layer.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78863" y="2485644"/>
            <a:ext cx="9034272" cy="3028187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412616" y="6228613"/>
            <a:ext cx="5351780" cy="584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85"/>
              </a:lnSpc>
            </a:pPr>
            <a:r>
              <a:rPr sz="4400" u="heavy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3"/>
              </a:rPr>
              <a:t>www.knowledgegate.in</a:t>
            </a:r>
            <a:endParaRPr sz="4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739" y="0"/>
            <a:ext cx="12031980" cy="2880995"/>
          </a:xfrm>
          <a:prstGeom prst="rect">
            <a:avLst/>
          </a:prstGeom>
        </p:spPr>
        <p:txBody>
          <a:bodyPr vert="horz" wrap="square" lIns="0" tIns="13906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95"/>
              </a:spcBef>
              <a:buClr>
                <a:srgbClr val="FFFFFF"/>
              </a:buClr>
              <a:buFont typeface="Symbol"/>
              <a:buChar char=""/>
              <a:tabLst>
                <a:tab pos="354965" algn="l"/>
                <a:tab pos="355600" algn="l"/>
              </a:tabLst>
            </a:pPr>
            <a:r>
              <a:rPr sz="2400" b="1" spc="-5" dirty="0">
                <a:solidFill>
                  <a:srgbClr val="FFFFFF"/>
                </a:solidFill>
                <a:latin typeface="Calibri"/>
                <a:cs typeface="Calibri"/>
              </a:rPr>
              <a:t>Start</a:t>
            </a:r>
            <a:r>
              <a:rPr sz="2400" b="1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rgbClr val="FFFFFF"/>
                </a:solidFill>
                <a:latin typeface="Calibri"/>
                <a:cs typeface="Calibri"/>
              </a:rPr>
              <a:t>Frame</a:t>
            </a:r>
            <a:r>
              <a:rPr sz="2400" b="1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rgbClr val="FFFFFF"/>
                </a:solidFill>
                <a:latin typeface="Calibri"/>
                <a:cs typeface="Calibri"/>
              </a:rPr>
              <a:t>Delimiter</a:t>
            </a:r>
            <a:r>
              <a:rPr sz="2400" b="1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FFFFFF"/>
                </a:solidFill>
                <a:latin typeface="Calibri"/>
                <a:cs typeface="Calibri"/>
              </a:rPr>
              <a:t>(SFD)</a:t>
            </a:r>
            <a:endParaRPr sz="2400">
              <a:latin typeface="Calibri"/>
              <a:cs typeface="Calibri"/>
            </a:endParaRPr>
          </a:p>
          <a:p>
            <a:pPr marL="812800" lvl="1" indent="-342900">
              <a:lnSpc>
                <a:spcPct val="100000"/>
              </a:lnSpc>
              <a:spcBef>
                <a:spcPts val="1000"/>
              </a:spcBef>
              <a:buFont typeface="Symbol"/>
              <a:buChar char=""/>
              <a:tabLst>
                <a:tab pos="812165" algn="l"/>
                <a:tab pos="812800" algn="l"/>
              </a:tabLst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It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1-byte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field</a:t>
            </a:r>
            <a:r>
              <a:rPr sz="24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which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always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set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to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10101011.</a:t>
            </a:r>
            <a:endParaRPr sz="2400">
              <a:latin typeface="Calibri"/>
              <a:cs typeface="Calibri"/>
            </a:endParaRPr>
          </a:p>
          <a:p>
            <a:pPr marL="812800" marR="5080" lvl="1" indent="-342900">
              <a:lnSpc>
                <a:spcPct val="106700"/>
              </a:lnSpc>
              <a:spcBef>
                <a:spcPts val="815"/>
              </a:spcBef>
              <a:buFont typeface="Symbol"/>
              <a:buChar char=""/>
              <a:tabLst>
                <a:tab pos="812165" algn="l"/>
                <a:tab pos="812800" algn="l"/>
              </a:tabLst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400" spc="1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last</a:t>
            </a:r>
            <a:r>
              <a:rPr sz="2400" spc="1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two</a:t>
            </a:r>
            <a:r>
              <a:rPr sz="2400" spc="1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bits</a:t>
            </a:r>
            <a:r>
              <a:rPr sz="2400" spc="1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“11”</a:t>
            </a:r>
            <a:r>
              <a:rPr sz="2400" spc="1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indicate</a:t>
            </a:r>
            <a:r>
              <a:rPr sz="2400" spc="1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400" spc="1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end</a:t>
            </a:r>
            <a:r>
              <a:rPr sz="2400" spc="1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2400" spc="1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Start</a:t>
            </a:r>
            <a:r>
              <a:rPr sz="2400" spc="1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Frame</a:t>
            </a:r>
            <a:r>
              <a:rPr sz="2400" spc="1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Delimiter</a:t>
            </a:r>
            <a:r>
              <a:rPr sz="2400" spc="1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2400" spc="1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marks</a:t>
            </a:r>
            <a:r>
              <a:rPr sz="2400" spc="1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400" spc="1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beginning </a:t>
            </a:r>
            <a:r>
              <a:rPr sz="2400" spc="-5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frame.</a:t>
            </a:r>
            <a:endParaRPr sz="2400">
              <a:latin typeface="Calibri"/>
              <a:cs typeface="Calibri"/>
            </a:endParaRPr>
          </a:p>
          <a:p>
            <a:pPr marL="812800" lvl="1" indent="-342900">
              <a:lnSpc>
                <a:spcPct val="100000"/>
              </a:lnSpc>
              <a:spcBef>
                <a:spcPts val="1010"/>
              </a:spcBef>
              <a:buFont typeface="Symbol"/>
              <a:buChar char=""/>
              <a:tabLst>
                <a:tab pos="812165" algn="l"/>
                <a:tab pos="812800" algn="l"/>
              </a:tabLst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SFD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field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also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added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at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physical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0" dirty="0">
                <a:solidFill>
                  <a:srgbClr val="FFFFFF"/>
                </a:solidFill>
                <a:latin typeface="Calibri"/>
                <a:cs typeface="Calibri"/>
              </a:rPr>
              <a:t>layer.</a:t>
            </a:r>
            <a:endParaRPr sz="2400">
              <a:latin typeface="Calibri"/>
              <a:cs typeface="Calibri"/>
            </a:endParaRPr>
          </a:p>
          <a:p>
            <a:pPr marL="812800" lvl="1" indent="-342900">
              <a:lnSpc>
                <a:spcPct val="100000"/>
              </a:lnSpc>
              <a:spcBef>
                <a:spcPts val="994"/>
              </a:spcBef>
              <a:buFont typeface="Symbol"/>
              <a:buChar char=""/>
              <a:tabLst>
                <a:tab pos="812165" algn="l"/>
                <a:tab pos="812800" algn="l"/>
              </a:tabLst>
            </a:pP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Initial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only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SFD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was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there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Preamble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was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added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later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77923" y="3310128"/>
            <a:ext cx="8493252" cy="2714244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412616" y="6228613"/>
            <a:ext cx="5351780" cy="584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85"/>
              </a:lnSpc>
            </a:pPr>
            <a:r>
              <a:rPr sz="4400" u="heavy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3"/>
              </a:rPr>
              <a:t>www.knowledgegate.in</a:t>
            </a:r>
            <a:endParaRPr sz="4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164963" y="6807"/>
            <a:ext cx="1861820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u="heavy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Full</a:t>
            </a:r>
            <a:r>
              <a:rPr sz="3200" b="1" u="heavy" spc="-10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3200" b="1" u="heavy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duplex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8739" y="501141"/>
            <a:ext cx="11746865" cy="1854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821055" indent="-3429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b="1" spc="-5" dirty="0">
                <a:solidFill>
                  <a:srgbClr val="FFFFFF"/>
                </a:solidFill>
                <a:latin typeface="Calibri"/>
                <a:cs typeface="Calibri"/>
              </a:rPr>
              <a:t>B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oth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stations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can transmit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and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receive at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same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time. 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Actually,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it is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two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half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duplex </a:t>
            </a:r>
            <a:r>
              <a:rPr sz="2400" spc="-5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connections.</a:t>
            </a:r>
            <a:endParaRPr sz="2400">
              <a:latin typeface="Calibri"/>
              <a:cs typeface="Calibri"/>
            </a:endParaRPr>
          </a:p>
          <a:p>
            <a:pPr marL="355600" marR="5080" indent="-342900">
              <a:lnSpc>
                <a:spcPct val="100000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spc="-30" dirty="0">
                <a:solidFill>
                  <a:srgbClr val="FFFFFF"/>
                </a:solidFill>
                <a:latin typeface="Calibri"/>
                <a:cs typeface="Calibri"/>
              </a:rPr>
              <a:t>Telephone</a:t>
            </a:r>
            <a:r>
              <a:rPr sz="24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network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an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example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full-duplex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mode,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when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two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people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are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communicating </a:t>
            </a:r>
            <a:r>
              <a:rPr sz="2400" spc="-5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by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a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telephone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line,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both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can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talk</a:t>
            </a:r>
            <a:r>
              <a:rPr sz="24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and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listen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at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same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time.</a:t>
            </a:r>
            <a:endParaRPr sz="24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capacity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channel,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must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be divided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between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two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directions.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75119" y="2700527"/>
            <a:ext cx="4346448" cy="2452116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36448" y="2548127"/>
            <a:ext cx="4474464" cy="3259836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3412616" y="6228613"/>
            <a:ext cx="5351780" cy="584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85"/>
              </a:lnSpc>
            </a:pPr>
            <a:r>
              <a:rPr sz="4400" u="heavy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4"/>
              </a:rPr>
              <a:t>www.knowledgegate.in</a:t>
            </a:r>
            <a:endParaRPr sz="4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739" y="0"/>
            <a:ext cx="12035790" cy="3672204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60"/>
              </a:spcBef>
              <a:buClr>
                <a:srgbClr val="FFFFFF"/>
              </a:buClr>
              <a:buFont typeface="Symbol"/>
              <a:buChar char=""/>
              <a:tabLst>
                <a:tab pos="354965" algn="l"/>
                <a:tab pos="355600" algn="l"/>
              </a:tabLst>
            </a:pPr>
            <a:r>
              <a:rPr sz="2000" b="1" spc="-5" dirty="0">
                <a:solidFill>
                  <a:srgbClr val="FFFFFF"/>
                </a:solidFill>
                <a:latin typeface="Calibri"/>
                <a:cs typeface="Calibri"/>
              </a:rPr>
              <a:t>Destination</a:t>
            </a:r>
            <a:r>
              <a:rPr sz="2000" b="1" spc="-1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b="1" spc="-5" dirty="0">
                <a:solidFill>
                  <a:srgbClr val="FFFFFF"/>
                </a:solidFill>
                <a:latin typeface="Calibri"/>
                <a:cs typeface="Calibri"/>
              </a:rPr>
              <a:t>Address</a:t>
            </a:r>
            <a:endParaRPr sz="2000">
              <a:latin typeface="Calibri"/>
              <a:cs typeface="Calibri"/>
            </a:endParaRPr>
          </a:p>
          <a:p>
            <a:pPr marL="812800" marR="5080" lvl="1" indent="-342900">
              <a:lnSpc>
                <a:spcPct val="107000"/>
              </a:lnSpc>
              <a:spcBef>
                <a:spcPts val="795"/>
              </a:spcBef>
              <a:buFont typeface="Symbol"/>
              <a:buChar char=""/>
              <a:tabLst>
                <a:tab pos="812165" algn="l"/>
                <a:tab pos="812800" algn="l"/>
              </a:tabLst>
            </a:pP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It</a:t>
            </a:r>
            <a:r>
              <a:rPr sz="2000" spc="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000" spc="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000" spc="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6-byte</a:t>
            </a:r>
            <a:r>
              <a:rPr sz="2000" spc="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field</a:t>
            </a:r>
            <a:r>
              <a:rPr sz="2000" spc="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that</a:t>
            </a:r>
            <a:r>
              <a:rPr sz="2000" spc="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contains</a:t>
            </a:r>
            <a:r>
              <a:rPr sz="2000" spc="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000" spc="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MAC</a:t>
            </a:r>
            <a:r>
              <a:rPr sz="2000" spc="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address</a:t>
            </a:r>
            <a:r>
              <a:rPr sz="2000" spc="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2000" spc="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000" spc="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destination</a:t>
            </a:r>
            <a:r>
              <a:rPr sz="2000" spc="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2000" spc="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which</a:t>
            </a:r>
            <a:r>
              <a:rPr sz="2000" spc="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000" spc="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2000" spc="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000" spc="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destined.</a:t>
            </a:r>
            <a:r>
              <a:rPr sz="2000" spc="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e.g.</a:t>
            </a:r>
            <a:r>
              <a:rPr sz="2000" spc="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2D</a:t>
            </a:r>
            <a:r>
              <a:rPr sz="2000" spc="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: </a:t>
            </a:r>
            <a:r>
              <a:rPr sz="2000" spc="-4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8A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: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7B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: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C5</a:t>
            </a:r>
            <a:endParaRPr sz="2000">
              <a:latin typeface="Calibri"/>
              <a:cs typeface="Calibri"/>
            </a:endParaRPr>
          </a:p>
          <a:p>
            <a:pPr marL="812800" lvl="1" indent="-342900">
              <a:lnSpc>
                <a:spcPct val="100000"/>
              </a:lnSpc>
              <a:spcBef>
                <a:spcPts val="969"/>
              </a:spcBef>
              <a:buFont typeface="Symbol"/>
              <a:buChar char=""/>
              <a:tabLst>
                <a:tab pos="812165" algn="l"/>
                <a:tab pos="812800" algn="l"/>
              </a:tabLst>
            </a:pP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MAC</a:t>
            </a:r>
            <a:r>
              <a:rPr sz="20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address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present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on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NIC</a:t>
            </a:r>
            <a:r>
              <a:rPr sz="20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card.</a:t>
            </a:r>
            <a:endParaRPr sz="2000">
              <a:latin typeface="Calibri"/>
              <a:cs typeface="Calibri"/>
            </a:endParaRPr>
          </a:p>
          <a:p>
            <a:pPr marL="812800" lvl="1" indent="-342900">
              <a:lnSpc>
                <a:spcPct val="100000"/>
              </a:lnSpc>
              <a:spcBef>
                <a:spcPts val="975"/>
              </a:spcBef>
              <a:buFont typeface="Symbol"/>
              <a:buChar char=""/>
              <a:tabLst>
                <a:tab pos="812165" algn="l"/>
                <a:tab pos="812800" algn="l"/>
              </a:tabLst>
            </a:pP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MAC</a:t>
            </a:r>
            <a:r>
              <a:rPr sz="20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address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can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be</a:t>
            </a:r>
            <a:r>
              <a:rPr sz="20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three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types</a:t>
            </a:r>
            <a:endParaRPr sz="2000">
              <a:latin typeface="Calibri"/>
              <a:cs typeface="Calibri"/>
            </a:endParaRPr>
          </a:p>
          <a:p>
            <a:pPr marL="1213485" lvl="2" indent="-287020">
              <a:lnSpc>
                <a:spcPct val="100000"/>
              </a:lnSpc>
              <a:spcBef>
                <a:spcPts val="960"/>
              </a:spcBef>
              <a:buFont typeface="Courier New"/>
              <a:buChar char="o"/>
              <a:tabLst>
                <a:tab pos="1214120" algn="l"/>
              </a:tabLst>
            </a:pP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Unicast-LSB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of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FFFFFF"/>
                </a:solidFill>
                <a:latin typeface="Calibri"/>
                <a:cs typeface="Calibri"/>
              </a:rPr>
              <a:t>first</a:t>
            </a:r>
            <a:r>
              <a:rPr sz="2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byte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(Source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address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will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always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be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unicast)</a:t>
            </a:r>
            <a:endParaRPr sz="2000">
              <a:latin typeface="Calibri"/>
              <a:cs typeface="Calibri"/>
            </a:endParaRPr>
          </a:p>
          <a:p>
            <a:pPr marL="1213485" marR="6350" lvl="2" indent="-287020">
              <a:lnSpc>
                <a:spcPct val="107000"/>
              </a:lnSpc>
              <a:spcBef>
                <a:spcPts val="805"/>
              </a:spcBef>
              <a:buFont typeface="Courier New"/>
              <a:buChar char="o"/>
              <a:tabLst>
                <a:tab pos="1214120" algn="l"/>
              </a:tabLst>
            </a:pP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Multicast-</a:t>
            </a:r>
            <a:r>
              <a:rPr sz="2000" spc="1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LSB</a:t>
            </a:r>
            <a:r>
              <a:rPr sz="2000" spc="1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2000" spc="11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000" spc="11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FFFFFF"/>
                </a:solidFill>
                <a:latin typeface="Calibri"/>
                <a:cs typeface="Calibri"/>
              </a:rPr>
              <a:t>first</a:t>
            </a:r>
            <a:r>
              <a:rPr sz="2000" spc="1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byte</a:t>
            </a:r>
            <a:r>
              <a:rPr sz="2000" spc="11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000" spc="1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1,</a:t>
            </a:r>
            <a:r>
              <a:rPr sz="2000" spc="1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if</a:t>
            </a:r>
            <a:r>
              <a:rPr sz="2000" spc="11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we</a:t>
            </a:r>
            <a:r>
              <a:rPr sz="2000" spc="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want</a:t>
            </a:r>
            <a:r>
              <a:rPr sz="2000" spc="11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000" spc="11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send,</a:t>
            </a:r>
            <a:r>
              <a:rPr sz="2000" spc="1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repeated</a:t>
            </a:r>
            <a:r>
              <a:rPr sz="2000" spc="1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messages</a:t>
            </a:r>
            <a:r>
              <a:rPr sz="2000" spc="11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000" spc="11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000" spc="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group</a:t>
            </a:r>
            <a:r>
              <a:rPr sz="2000" spc="1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2000" spc="11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station</a:t>
            </a:r>
            <a:r>
              <a:rPr sz="2000" spc="11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r>
              <a:rPr sz="2000" spc="1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000" spc="-4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network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then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we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can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group</a:t>
            </a:r>
            <a:r>
              <a:rPr sz="20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these</a:t>
            </a:r>
            <a:r>
              <a:rPr sz="2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stations</a:t>
            </a:r>
            <a:r>
              <a:rPr sz="2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together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and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can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assign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Multicast</a:t>
            </a:r>
            <a:r>
              <a:rPr sz="2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address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group.</a:t>
            </a:r>
            <a:endParaRPr sz="2000">
              <a:latin typeface="Calibri"/>
              <a:cs typeface="Calibri"/>
            </a:endParaRPr>
          </a:p>
          <a:p>
            <a:pPr marL="1213485" lvl="2" indent="-287020">
              <a:lnSpc>
                <a:spcPct val="100000"/>
              </a:lnSpc>
              <a:spcBef>
                <a:spcPts val="969"/>
              </a:spcBef>
              <a:buFont typeface="Courier New"/>
              <a:buChar char="o"/>
              <a:tabLst>
                <a:tab pos="1214120" algn="l"/>
              </a:tabLst>
            </a:pP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Broadcast-all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bit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are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assigned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80" dirty="0">
                <a:solidFill>
                  <a:srgbClr val="FFFFFF"/>
                </a:solidFill>
                <a:latin typeface="Calibri"/>
                <a:cs typeface="Calibri"/>
              </a:rPr>
              <a:t>1’s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38300" y="3851147"/>
            <a:ext cx="8537448" cy="2538984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412616" y="6228613"/>
            <a:ext cx="5351780" cy="584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85"/>
              </a:lnSpc>
            </a:pPr>
            <a:r>
              <a:rPr sz="4400" u="heavy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3"/>
              </a:rPr>
              <a:t>www.knowledgegate.in</a:t>
            </a:r>
            <a:endParaRPr sz="4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739" y="0"/>
            <a:ext cx="12033885" cy="1894839"/>
          </a:xfrm>
          <a:prstGeom prst="rect">
            <a:avLst/>
          </a:prstGeom>
        </p:spPr>
        <p:txBody>
          <a:bodyPr vert="horz" wrap="square" lIns="0" tIns="13906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95"/>
              </a:spcBef>
              <a:buClr>
                <a:srgbClr val="FFFFFF"/>
              </a:buClr>
              <a:buFont typeface="Symbol"/>
              <a:buChar char=""/>
              <a:tabLst>
                <a:tab pos="354965" algn="l"/>
                <a:tab pos="355600" algn="l"/>
              </a:tabLst>
            </a:pPr>
            <a:r>
              <a:rPr sz="2400" b="1" spc="-10" dirty="0">
                <a:solidFill>
                  <a:srgbClr val="FFFFFF"/>
                </a:solidFill>
                <a:latin typeface="Calibri"/>
                <a:cs typeface="Calibri"/>
              </a:rPr>
              <a:t>Source</a:t>
            </a:r>
            <a:r>
              <a:rPr sz="2400" b="1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rgbClr val="FFFFFF"/>
                </a:solidFill>
                <a:latin typeface="Calibri"/>
                <a:cs typeface="Calibri"/>
              </a:rPr>
              <a:t>Address</a:t>
            </a:r>
            <a:endParaRPr sz="2400">
              <a:latin typeface="Calibri"/>
              <a:cs typeface="Calibri"/>
            </a:endParaRPr>
          </a:p>
          <a:p>
            <a:pPr marL="812800" lvl="1" indent="-342900">
              <a:lnSpc>
                <a:spcPct val="100000"/>
              </a:lnSpc>
              <a:spcBef>
                <a:spcPts val="1000"/>
              </a:spcBef>
              <a:buFont typeface="Symbol"/>
              <a:buChar char=""/>
              <a:tabLst>
                <a:tab pos="812165" algn="l"/>
                <a:tab pos="812800" algn="l"/>
              </a:tabLst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It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6-byte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field</a:t>
            </a:r>
            <a:r>
              <a:rPr sz="24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that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contains</a:t>
            </a:r>
            <a:r>
              <a:rPr sz="24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MAC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address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source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which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sending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data.</a:t>
            </a:r>
            <a:endParaRPr sz="2400">
              <a:latin typeface="Calibri"/>
              <a:cs typeface="Calibri"/>
            </a:endParaRPr>
          </a:p>
          <a:p>
            <a:pPr marL="812800" marR="5080" lvl="1" indent="-342900">
              <a:lnSpc>
                <a:spcPct val="106700"/>
              </a:lnSpc>
              <a:spcBef>
                <a:spcPts val="815"/>
              </a:spcBef>
              <a:buFont typeface="Symbol"/>
              <a:buChar char=""/>
              <a:tabLst>
                <a:tab pos="812165" algn="l"/>
                <a:tab pos="812800" algn="l"/>
              </a:tabLst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Using</a:t>
            </a:r>
            <a:r>
              <a:rPr sz="2400" spc="229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some</a:t>
            </a:r>
            <a:r>
              <a:rPr sz="2400" spc="229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protocol,</a:t>
            </a:r>
            <a:r>
              <a:rPr sz="2400" spc="2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we</a:t>
            </a:r>
            <a:r>
              <a:rPr sz="2400" spc="2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can</a:t>
            </a:r>
            <a:r>
              <a:rPr sz="2400" spc="2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broadcast</a:t>
            </a:r>
            <a:r>
              <a:rPr sz="2400" spc="2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400" spc="2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request</a:t>
            </a:r>
            <a:r>
              <a:rPr sz="2400" spc="2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message</a:t>
            </a:r>
            <a:r>
              <a:rPr sz="2400" spc="229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asking</a:t>
            </a:r>
            <a:r>
              <a:rPr sz="2400" spc="2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MAC</a:t>
            </a:r>
            <a:r>
              <a:rPr sz="2400" spc="2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address</a:t>
            </a:r>
            <a:r>
              <a:rPr sz="2400" spc="229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2400" spc="2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every </a:t>
            </a:r>
            <a:r>
              <a:rPr sz="2400" spc="-5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other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station</a:t>
            </a:r>
            <a:r>
              <a:rPr sz="24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network.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35608" y="2519172"/>
            <a:ext cx="9320784" cy="2891028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412616" y="6228613"/>
            <a:ext cx="5351780" cy="584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85"/>
              </a:lnSpc>
            </a:pPr>
            <a:r>
              <a:rPr sz="4400" u="heavy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3"/>
              </a:rPr>
              <a:t>www.knowledgegate.in</a:t>
            </a:r>
            <a:endParaRPr sz="4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739" y="0"/>
            <a:ext cx="9161780" cy="1504315"/>
          </a:xfrm>
          <a:prstGeom prst="rect">
            <a:avLst/>
          </a:prstGeom>
        </p:spPr>
        <p:txBody>
          <a:bodyPr vert="horz" wrap="square" lIns="0" tIns="13906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95"/>
              </a:spcBef>
              <a:buClr>
                <a:srgbClr val="FFFFFF"/>
              </a:buClr>
              <a:buFont typeface="Symbol"/>
              <a:buChar char=""/>
              <a:tabLst>
                <a:tab pos="354965" algn="l"/>
                <a:tab pos="355600" algn="l"/>
              </a:tabLst>
            </a:pPr>
            <a:r>
              <a:rPr sz="2400" b="1" spc="-5" dirty="0">
                <a:solidFill>
                  <a:srgbClr val="FFFFFF"/>
                </a:solidFill>
                <a:latin typeface="Calibri"/>
                <a:cs typeface="Calibri"/>
              </a:rPr>
              <a:t>Length</a:t>
            </a:r>
            <a:endParaRPr sz="2400">
              <a:latin typeface="Calibri"/>
              <a:cs typeface="Calibri"/>
            </a:endParaRPr>
          </a:p>
          <a:p>
            <a:pPr marL="812800" lvl="1" indent="-342900">
              <a:lnSpc>
                <a:spcPct val="100000"/>
              </a:lnSpc>
              <a:spcBef>
                <a:spcPts val="1000"/>
              </a:spcBef>
              <a:buFont typeface="Symbol"/>
              <a:buChar char=""/>
              <a:tabLst>
                <a:tab pos="812165" algn="l"/>
                <a:tab pos="812800" algn="l"/>
              </a:tabLst>
            </a:pP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As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ethernet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use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variable</a:t>
            </a:r>
            <a:r>
              <a:rPr sz="24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size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frames 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therefore</a:t>
            </a:r>
            <a:r>
              <a:rPr sz="24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we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need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Length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field</a:t>
            </a:r>
            <a:endParaRPr sz="2400">
              <a:latin typeface="Calibri"/>
              <a:cs typeface="Calibri"/>
            </a:endParaRPr>
          </a:p>
          <a:p>
            <a:pPr marL="812800" lvl="1" indent="-342900">
              <a:lnSpc>
                <a:spcPct val="100000"/>
              </a:lnSpc>
              <a:spcBef>
                <a:spcPts val="1010"/>
              </a:spcBef>
              <a:buFont typeface="Symbol"/>
              <a:buChar char=""/>
              <a:tabLst>
                <a:tab pos="812165" algn="l"/>
                <a:tab pos="812800" algn="l"/>
              </a:tabLst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It</a:t>
            </a:r>
            <a:r>
              <a:rPr sz="24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16-bit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field.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60575" y="2069592"/>
            <a:ext cx="9070848" cy="2718816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412616" y="6228613"/>
            <a:ext cx="5351780" cy="584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85"/>
              </a:lnSpc>
            </a:pPr>
            <a:r>
              <a:rPr sz="4400" u="heavy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3"/>
              </a:rPr>
              <a:t>www.knowledgegate.in</a:t>
            </a:r>
            <a:endParaRPr sz="4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739" y="0"/>
            <a:ext cx="12036425" cy="2393315"/>
          </a:xfrm>
          <a:prstGeom prst="rect">
            <a:avLst/>
          </a:prstGeom>
        </p:spPr>
        <p:txBody>
          <a:bodyPr vert="horz" wrap="square" lIns="0" tIns="104139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819"/>
              </a:spcBef>
              <a:buClr>
                <a:srgbClr val="FFFFFF"/>
              </a:buClr>
              <a:buFont typeface="Symbol"/>
              <a:buChar char=""/>
              <a:tabLst>
                <a:tab pos="354965" algn="l"/>
                <a:tab pos="355600" algn="l"/>
              </a:tabLst>
            </a:pPr>
            <a:r>
              <a:rPr sz="1600" b="1" spc="-10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endParaRPr sz="1600">
              <a:latin typeface="Calibri"/>
              <a:cs typeface="Calibri"/>
            </a:endParaRPr>
          </a:p>
          <a:p>
            <a:pPr marL="812800" lvl="1" indent="-342900">
              <a:lnSpc>
                <a:spcPct val="100000"/>
              </a:lnSpc>
              <a:spcBef>
                <a:spcPts val="919"/>
              </a:spcBef>
              <a:buFont typeface="Symbol"/>
              <a:buChar char=""/>
              <a:tabLst>
                <a:tab pos="812165" algn="l"/>
                <a:tab pos="812800" algn="l"/>
              </a:tabLst>
            </a:pP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It is</a:t>
            </a:r>
            <a:r>
              <a:rPr sz="2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variable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length</a:t>
            </a:r>
            <a:r>
              <a:rPr sz="2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field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which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contains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actual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data,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also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called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as a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payload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field.</a:t>
            </a:r>
            <a:endParaRPr sz="2000">
              <a:latin typeface="Calibri"/>
              <a:cs typeface="Calibri"/>
            </a:endParaRPr>
          </a:p>
          <a:p>
            <a:pPr marL="812800" marR="5080" lvl="1" indent="-342900">
              <a:lnSpc>
                <a:spcPct val="107000"/>
              </a:lnSpc>
              <a:spcBef>
                <a:spcPts val="810"/>
              </a:spcBef>
              <a:buFont typeface="Symbol"/>
              <a:buChar char=""/>
              <a:tabLst>
                <a:tab pos="812165" algn="l"/>
                <a:tab pos="812800" algn="l"/>
              </a:tabLst>
            </a:pP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000" spc="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length</a:t>
            </a:r>
            <a:r>
              <a:rPr sz="2000" spc="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2000" spc="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this</a:t>
            </a:r>
            <a:r>
              <a:rPr sz="2000" spc="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field</a:t>
            </a:r>
            <a:r>
              <a:rPr sz="2000" spc="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lies</a:t>
            </a:r>
            <a:r>
              <a:rPr sz="2000" spc="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2000" spc="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000" spc="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range</a:t>
            </a:r>
            <a:r>
              <a:rPr sz="2000" spc="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[46</a:t>
            </a:r>
            <a:r>
              <a:rPr sz="2000" spc="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bytes,</a:t>
            </a:r>
            <a:r>
              <a:rPr sz="2000" spc="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1500</a:t>
            </a:r>
            <a:r>
              <a:rPr sz="2000" spc="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bytes],</a:t>
            </a:r>
            <a:r>
              <a:rPr sz="2000" spc="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i.e.</a:t>
            </a:r>
            <a:r>
              <a:rPr sz="2000" spc="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2000" spc="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an</a:t>
            </a:r>
            <a:r>
              <a:rPr sz="2000" spc="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Ethernet</a:t>
            </a:r>
            <a:r>
              <a:rPr sz="2000" spc="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frame,</a:t>
            </a:r>
            <a:r>
              <a:rPr sz="2000" spc="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minimum</a:t>
            </a:r>
            <a:r>
              <a:rPr sz="2000" spc="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2000" spc="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has </a:t>
            </a:r>
            <a:r>
              <a:rPr sz="2000" spc="-43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be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46</a:t>
            </a:r>
            <a:r>
              <a:rPr sz="20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bytes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and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maximum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2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can</a:t>
            </a:r>
            <a:r>
              <a:rPr sz="20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be 1500</a:t>
            </a:r>
            <a:r>
              <a:rPr sz="20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bytes.</a:t>
            </a:r>
            <a:endParaRPr sz="2000">
              <a:latin typeface="Calibri"/>
              <a:cs typeface="Calibri"/>
            </a:endParaRPr>
          </a:p>
          <a:p>
            <a:pPr marL="812800" lvl="1" indent="-342900">
              <a:lnSpc>
                <a:spcPct val="100000"/>
              </a:lnSpc>
              <a:spcBef>
                <a:spcPts val="969"/>
              </a:spcBef>
              <a:buFont typeface="Symbol"/>
              <a:buChar char=""/>
              <a:tabLst>
                <a:tab pos="812165" algn="l"/>
                <a:tab pos="812800" algn="l"/>
              </a:tabLst>
            </a:pP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If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it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less</a:t>
            </a:r>
            <a:r>
              <a:rPr sz="2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than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46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bytes, it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needs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be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padded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with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FFFFFF"/>
                </a:solidFill>
                <a:latin typeface="Calibri"/>
                <a:cs typeface="Calibri"/>
              </a:rPr>
              <a:t>extra</a:t>
            </a:r>
            <a:r>
              <a:rPr sz="2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0s.</a:t>
            </a:r>
            <a:endParaRPr sz="2000">
              <a:latin typeface="Calibri"/>
              <a:cs typeface="Calibri"/>
            </a:endParaRPr>
          </a:p>
          <a:p>
            <a:pPr marL="812800" lvl="1" indent="-342900">
              <a:lnSpc>
                <a:spcPct val="100000"/>
              </a:lnSpc>
              <a:spcBef>
                <a:spcPts val="965"/>
              </a:spcBef>
              <a:buFont typeface="Symbol"/>
              <a:buChar char=""/>
              <a:tabLst>
                <a:tab pos="812165" algn="l"/>
                <a:tab pos="812800" algn="l"/>
              </a:tabLst>
            </a:pP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If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more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than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1500</a:t>
            </a:r>
            <a:r>
              <a:rPr sz="20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bytes, it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should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be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fragmented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encapsulated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more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than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one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frame.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68423" y="2714244"/>
            <a:ext cx="8455152" cy="2670048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412616" y="6228613"/>
            <a:ext cx="5351780" cy="584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85"/>
              </a:lnSpc>
            </a:pPr>
            <a:r>
              <a:rPr sz="4400" u="heavy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3"/>
              </a:rPr>
              <a:t>www.knowledgegate.in</a:t>
            </a:r>
            <a:endParaRPr sz="4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739" y="0"/>
            <a:ext cx="12035155" cy="2832735"/>
          </a:xfrm>
          <a:prstGeom prst="rect">
            <a:avLst/>
          </a:prstGeom>
        </p:spPr>
        <p:txBody>
          <a:bodyPr vert="horz" wrap="square" lIns="0" tIns="11620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915"/>
              </a:spcBef>
              <a:buClr>
                <a:srgbClr val="FFFFFF"/>
              </a:buClr>
              <a:buFont typeface="Symbol"/>
              <a:buChar char=""/>
              <a:tabLst>
                <a:tab pos="354965" algn="l"/>
                <a:tab pos="355600" algn="l"/>
              </a:tabLst>
            </a:pPr>
            <a:r>
              <a:rPr sz="1600" b="1" spc="-10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endParaRPr sz="1600">
              <a:latin typeface="Calibri"/>
              <a:cs typeface="Calibri"/>
            </a:endParaRPr>
          </a:p>
          <a:p>
            <a:pPr marL="812800" lvl="1" indent="-342900">
              <a:lnSpc>
                <a:spcPct val="100000"/>
              </a:lnSpc>
              <a:spcBef>
                <a:spcPts val="930"/>
              </a:spcBef>
              <a:buFont typeface="Symbol"/>
              <a:buChar char=""/>
              <a:tabLst>
                <a:tab pos="812165" algn="l"/>
                <a:tab pos="812800" algn="l"/>
              </a:tabLst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800" spc="2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minimum</a:t>
            </a:r>
            <a:r>
              <a:rPr sz="1800" spc="2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length</a:t>
            </a:r>
            <a:r>
              <a:rPr sz="1800" spc="2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restriction</a:t>
            </a:r>
            <a:r>
              <a:rPr sz="1800" spc="25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1800" spc="2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required</a:t>
            </a:r>
            <a:r>
              <a:rPr sz="1800" spc="2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1800" spc="2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800" spc="2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correct</a:t>
            </a:r>
            <a:r>
              <a:rPr sz="1800" spc="2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operation</a:t>
            </a:r>
            <a:r>
              <a:rPr sz="1800" spc="2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1800" spc="2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CSMA/CD,</a:t>
            </a:r>
            <a:r>
              <a:rPr sz="1800" spc="2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value</a:t>
            </a:r>
            <a:r>
              <a:rPr sz="1800" spc="2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1800" spc="2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general</a:t>
            </a:r>
            <a:r>
              <a:rPr sz="1800" spc="2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come</a:t>
            </a:r>
            <a:r>
              <a:rPr sz="1800" spc="2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800" spc="25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be</a:t>
            </a:r>
            <a:r>
              <a:rPr sz="1800" spc="2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64B,</a:t>
            </a:r>
            <a:endParaRPr sz="1800">
              <a:latin typeface="Calibri"/>
              <a:cs typeface="Calibri"/>
            </a:endParaRPr>
          </a:p>
          <a:p>
            <a:pPr marL="812800">
              <a:lnSpc>
                <a:spcPct val="100000"/>
              </a:lnSpc>
              <a:spcBef>
                <a:spcPts val="155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64-6-6-2-4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46B.</a:t>
            </a:r>
            <a:endParaRPr sz="1800">
              <a:latin typeface="Calibri"/>
              <a:cs typeface="Calibri"/>
            </a:endParaRPr>
          </a:p>
          <a:p>
            <a:pPr marL="812800" lvl="1" indent="-342900">
              <a:lnSpc>
                <a:spcPct val="100000"/>
              </a:lnSpc>
              <a:spcBef>
                <a:spcPts val="950"/>
              </a:spcBef>
              <a:buFont typeface="Symbol"/>
              <a:buChar char=""/>
              <a:tabLst>
                <a:tab pos="812165" algn="l"/>
                <a:tab pos="812800" algn="l"/>
              </a:tabLst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maximum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length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restriction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has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two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historical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reasons:</a:t>
            </a:r>
            <a:endParaRPr sz="1800">
              <a:latin typeface="Calibri"/>
              <a:cs typeface="Calibri"/>
            </a:endParaRPr>
          </a:p>
          <a:p>
            <a:pPr marL="1213485" lvl="2" indent="-287020">
              <a:lnSpc>
                <a:spcPct val="100000"/>
              </a:lnSpc>
              <a:spcBef>
                <a:spcPts val="944"/>
              </a:spcBef>
              <a:buFont typeface="Courier New"/>
              <a:buChar char="o"/>
              <a:tabLst>
                <a:tab pos="1214120" algn="l"/>
              </a:tabLst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Memory</a:t>
            </a:r>
            <a:r>
              <a:rPr sz="1800" spc="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was</a:t>
            </a:r>
            <a:r>
              <a:rPr sz="1800" spc="1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very</a:t>
            </a:r>
            <a:r>
              <a:rPr sz="1800" spc="1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expensive</a:t>
            </a:r>
            <a:r>
              <a:rPr sz="1800" spc="1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when</a:t>
            </a:r>
            <a:r>
              <a:rPr sz="1800" spc="1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Ethernet</a:t>
            </a:r>
            <a:r>
              <a:rPr sz="1800" spc="1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was</a:t>
            </a:r>
            <a:r>
              <a:rPr sz="1800" spc="1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designed;</a:t>
            </a:r>
            <a:r>
              <a:rPr sz="1800" spc="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800" spc="11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maximum</a:t>
            </a:r>
            <a:r>
              <a:rPr sz="1800" spc="1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length</a:t>
            </a:r>
            <a:r>
              <a:rPr sz="1800" spc="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restriction</a:t>
            </a:r>
            <a:r>
              <a:rPr sz="1800" spc="1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helped</a:t>
            </a:r>
            <a:r>
              <a:rPr sz="1800" spc="1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800" spc="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reduce</a:t>
            </a:r>
            <a:r>
              <a:rPr sz="1800" spc="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800" spc="1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size</a:t>
            </a:r>
            <a:endParaRPr sz="1800">
              <a:latin typeface="Calibri"/>
              <a:cs typeface="Calibri"/>
            </a:endParaRPr>
          </a:p>
          <a:p>
            <a:pPr marL="1213485">
              <a:lnSpc>
                <a:spcPct val="100000"/>
              </a:lnSpc>
              <a:spcBef>
                <a:spcPts val="160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Calibri"/>
                <a:cs typeface="Calibri"/>
              </a:rPr>
              <a:t>buffer.</a:t>
            </a:r>
            <a:endParaRPr sz="1800">
              <a:latin typeface="Calibri"/>
              <a:cs typeface="Calibri"/>
            </a:endParaRPr>
          </a:p>
          <a:p>
            <a:pPr marL="1213485" marR="5080" lvl="2" indent="-287020">
              <a:lnSpc>
                <a:spcPct val="107200"/>
              </a:lnSpc>
              <a:spcBef>
                <a:spcPts val="795"/>
              </a:spcBef>
              <a:buFont typeface="Courier New"/>
              <a:buChar char="o"/>
              <a:tabLst>
                <a:tab pos="1214120" algn="l"/>
              </a:tabLst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800" spc="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maximum</a:t>
            </a:r>
            <a:r>
              <a:rPr sz="1800" spc="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length</a:t>
            </a:r>
            <a:r>
              <a:rPr sz="1800" spc="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restriction</a:t>
            </a:r>
            <a:r>
              <a:rPr sz="1800" spc="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prevents</a:t>
            </a:r>
            <a:r>
              <a:rPr sz="1800" spc="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one</a:t>
            </a:r>
            <a:r>
              <a:rPr sz="1800" spc="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station</a:t>
            </a:r>
            <a:r>
              <a:rPr sz="1800" spc="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from</a:t>
            </a:r>
            <a:r>
              <a:rPr sz="1800" spc="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monopolizing</a:t>
            </a:r>
            <a:r>
              <a:rPr sz="1800" spc="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800" spc="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shared</a:t>
            </a:r>
            <a:r>
              <a:rPr sz="1800" spc="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medium,</a:t>
            </a:r>
            <a:r>
              <a:rPr sz="1800" spc="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blocking</a:t>
            </a:r>
            <a:r>
              <a:rPr sz="1800" spc="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other </a:t>
            </a:r>
            <a:r>
              <a:rPr sz="1800" spc="-3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stations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that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have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send.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68423" y="3176016"/>
            <a:ext cx="8455152" cy="2670048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412616" y="6228613"/>
            <a:ext cx="5351780" cy="584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85"/>
              </a:lnSpc>
            </a:pPr>
            <a:r>
              <a:rPr sz="4400" u="heavy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3"/>
              </a:rPr>
              <a:t>www.knowledgegate.in</a:t>
            </a:r>
            <a:endParaRPr sz="4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739" y="0"/>
            <a:ext cx="7814309" cy="1938020"/>
          </a:xfrm>
          <a:prstGeom prst="rect">
            <a:avLst/>
          </a:prstGeom>
        </p:spPr>
        <p:txBody>
          <a:bodyPr vert="horz" wrap="square" lIns="0" tIns="13906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95"/>
              </a:spcBef>
              <a:buClr>
                <a:srgbClr val="FFFFFF"/>
              </a:buClr>
              <a:buFont typeface="Symbol"/>
              <a:buChar char=""/>
              <a:tabLst>
                <a:tab pos="354965" algn="l"/>
                <a:tab pos="355600" algn="l"/>
              </a:tabLst>
            </a:pPr>
            <a:r>
              <a:rPr sz="2400" b="1" spc="-5" dirty="0">
                <a:solidFill>
                  <a:srgbClr val="FFFFFF"/>
                </a:solidFill>
                <a:latin typeface="Calibri"/>
                <a:cs typeface="Calibri"/>
              </a:rPr>
              <a:t>CRC</a:t>
            </a:r>
            <a:endParaRPr sz="2400">
              <a:latin typeface="Calibri"/>
              <a:cs typeface="Calibri"/>
            </a:endParaRPr>
          </a:p>
          <a:p>
            <a:pPr marL="812800" lvl="1" indent="-342900">
              <a:lnSpc>
                <a:spcPct val="100000"/>
              </a:lnSpc>
              <a:spcBef>
                <a:spcPts val="1000"/>
              </a:spcBef>
              <a:buFont typeface="Symbol"/>
              <a:buChar char=""/>
              <a:tabLst>
                <a:tab pos="812165" algn="l"/>
                <a:tab pos="812800" algn="l"/>
              </a:tabLst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last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field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contains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error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detection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information.</a:t>
            </a:r>
            <a:endParaRPr sz="2400">
              <a:latin typeface="Calibri"/>
              <a:cs typeface="Calibri"/>
            </a:endParaRPr>
          </a:p>
          <a:p>
            <a:pPr marL="812800" lvl="1" indent="-342900">
              <a:lnSpc>
                <a:spcPct val="100000"/>
              </a:lnSpc>
              <a:spcBef>
                <a:spcPts val="1010"/>
              </a:spcBef>
              <a:buFont typeface="Symbol"/>
              <a:buChar char=""/>
              <a:tabLst>
                <a:tab pos="812165" algn="l"/>
                <a:tab pos="812800" algn="l"/>
              </a:tabLst>
            </a:pPr>
            <a:r>
              <a:rPr sz="2400" spc="-30" dirty="0">
                <a:solidFill>
                  <a:srgbClr val="FFFFFF"/>
                </a:solidFill>
                <a:latin typeface="Calibri"/>
                <a:cs typeface="Calibri"/>
              </a:rPr>
              <a:t>At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time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transmission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CRC</a:t>
            </a:r>
            <a:r>
              <a:rPr sz="20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is calculated</a:t>
            </a:r>
            <a:r>
              <a:rPr sz="2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so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it</a:t>
            </a:r>
            <a:r>
              <a:rPr sz="2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is in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last.</a:t>
            </a:r>
            <a:endParaRPr sz="2000">
              <a:latin typeface="Calibri"/>
              <a:cs typeface="Calibri"/>
            </a:endParaRPr>
          </a:p>
          <a:p>
            <a:pPr marL="812800" lvl="1" indent="-342900">
              <a:lnSpc>
                <a:spcPct val="100000"/>
              </a:lnSpc>
              <a:spcBef>
                <a:spcPts val="1010"/>
              </a:spcBef>
              <a:buFont typeface="Symbol"/>
              <a:buChar char=""/>
              <a:tabLst>
                <a:tab pos="812165" algn="l"/>
                <a:tab pos="812800" algn="l"/>
              </a:tabLst>
            </a:pP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It</a:t>
            </a:r>
            <a:r>
              <a:rPr sz="20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a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4-Byte</a:t>
            </a:r>
            <a:r>
              <a:rPr sz="20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field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01496" y="2327148"/>
            <a:ext cx="9589008" cy="2871216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412616" y="6228613"/>
            <a:ext cx="5351780" cy="584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85"/>
              </a:lnSpc>
            </a:pPr>
            <a:r>
              <a:rPr sz="4400" u="heavy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3"/>
              </a:rPr>
              <a:t>www.knowledgegate.in</a:t>
            </a:r>
            <a:endParaRPr sz="4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739" y="0"/>
            <a:ext cx="10020300" cy="2556510"/>
          </a:xfrm>
          <a:prstGeom prst="rect">
            <a:avLst/>
          </a:prstGeom>
        </p:spPr>
        <p:txBody>
          <a:bodyPr vert="horz" wrap="square" lIns="0" tIns="172720" rIns="0" bIns="0" rtlCol="0">
            <a:spAutoFit/>
          </a:bodyPr>
          <a:lstStyle/>
          <a:p>
            <a:pPr marL="5173345">
              <a:lnSpc>
                <a:spcPct val="100000"/>
              </a:lnSpc>
              <a:spcBef>
                <a:spcPts val="1360"/>
              </a:spcBef>
            </a:pPr>
            <a:r>
              <a:rPr sz="2400" b="1" u="heavy" spc="-1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Point</a:t>
            </a:r>
            <a:r>
              <a:rPr sz="2400" b="1" u="heavy" spc="-5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2400" b="1" u="heavy" spc="-1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to</a:t>
            </a:r>
            <a:r>
              <a:rPr sz="2400" b="1" u="heavy" spc="-4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2400" b="1" u="heavy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Note</a:t>
            </a:r>
            <a:endParaRPr sz="24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1260"/>
              </a:spcBef>
              <a:buFont typeface="Symbol"/>
              <a:buChar char=""/>
              <a:tabLst>
                <a:tab pos="354965" algn="l"/>
                <a:tab pos="355600" algn="l"/>
              </a:tabLst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Ethernet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very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simple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easy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install</a:t>
            </a:r>
            <a:r>
              <a:rPr sz="24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24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reconfigure.</a:t>
            </a:r>
            <a:endParaRPr sz="24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1000"/>
              </a:spcBef>
              <a:buFont typeface="Symbol"/>
              <a:buChar char=""/>
              <a:tabLst>
                <a:tab pos="354965" algn="l"/>
                <a:tab pos="355600" algn="l"/>
              </a:tabLst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Should not be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used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with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real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time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applications,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because of</a:t>
            </a:r>
            <a:r>
              <a:rPr sz="24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collision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possibility.</a:t>
            </a:r>
            <a:endParaRPr sz="24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1005"/>
              </a:spcBef>
              <a:buFont typeface="Symbol"/>
              <a:buChar char=""/>
              <a:tabLst>
                <a:tab pos="354965" algn="l"/>
                <a:tab pos="355600" algn="l"/>
              </a:tabLst>
            </a:pP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if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amount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very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less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then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also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should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not be used.</a:t>
            </a:r>
            <a:endParaRPr sz="24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1000"/>
              </a:spcBef>
              <a:buFont typeface="Symbol"/>
              <a:buChar char=""/>
              <a:tabLst>
                <a:tab pos="354965" algn="l"/>
                <a:tab pos="355600" algn="l"/>
              </a:tabLst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No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idea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of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priority (Server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suffer).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412616" y="6228613"/>
            <a:ext cx="5351780" cy="584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85"/>
              </a:lnSpc>
            </a:pPr>
            <a:r>
              <a:rPr sz="4400" u="heavy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www.knowledgegate.in</a:t>
            </a:r>
            <a:endParaRPr sz="4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12616" y="6088786"/>
            <a:ext cx="535178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u="heavy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www.knowledgegate.in</a:t>
            </a:r>
            <a:endParaRPr sz="44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967098" y="3759"/>
            <a:ext cx="425958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u="heavy" spc="-8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Token</a:t>
            </a:r>
            <a:r>
              <a:rPr sz="3600" b="1" u="heavy" spc="-3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3600" b="1" u="heavy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Bus</a:t>
            </a:r>
            <a:r>
              <a:rPr sz="3600" b="1" u="heavy" spc="-2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3600" b="1" u="heavy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(IEEE</a:t>
            </a:r>
            <a:r>
              <a:rPr sz="3600" b="1" u="heavy" spc="-2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3600" b="1" u="heavy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802.4)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8739" y="565150"/>
            <a:ext cx="11918950" cy="5330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marR="334645" indent="-287020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IEEE</a:t>
            </a:r>
            <a:r>
              <a:rPr sz="20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802.4</a:t>
            </a:r>
            <a:r>
              <a:rPr sz="2000" spc="-25" dirty="0">
                <a:solidFill>
                  <a:srgbClr val="FFFFFF"/>
                </a:solidFill>
                <a:latin typeface="Calibri"/>
                <a:cs typeface="Calibri"/>
              </a:rPr>
              <a:t> refers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0" dirty="0">
                <a:solidFill>
                  <a:srgbClr val="FFFFFF"/>
                </a:solidFill>
                <a:latin typeface="Calibri"/>
                <a:cs typeface="Calibri"/>
              </a:rPr>
              <a:t>Token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Bus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network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standard,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another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member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of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 IEEE</a:t>
            </a:r>
            <a:r>
              <a:rPr sz="20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802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series</a:t>
            </a:r>
            <a:r>
              <a:rPr sz="2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networking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standards.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0" dirty="0">
                <a:solidFill>
                  <a:srgbClr val="FFFFFF"/>
                </a:solidFill>
                <a:latin typeface="Calibri"/>
                <a:cs typeface="Calibri"/>
              </a:rPr>
              <a:t>Token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Bus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designed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work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over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bus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topology</a:t>
            </a:r>
            <a:r>
              <a:rPr sz="20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but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shares</a:t>
            </a:r>
            <a:r>
              <a:rPr sz="2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token-passing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access</a:t>
            </a:r>
            <a:r>
              <a:rPr sz="2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method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FFFFFF"/>
                </a:solidFill>
                <a:latin typeface="Calibri"/>
                <a:cs typeface="Calibri"/>
              </a:rPr>
              <a:t>for </a:t>
            </a:r>
            <a:r>
              <a:rPr sz="2000" spc="-43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controlling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the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network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 traffic.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Here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are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some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25" dirty="0">
                <a:solidFill>
                  <a:srgbClr val="FFFFFF"/>
                </a:solidFill>
                <a:latin typeface="Calibri"/>
                <a:cs typeface="Calibri"/>
              </a:rPr>
              <a:t>key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points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about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IEEE</a:t>
            </a:r>
            <a:r>
              <a:rPr sz="20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802.4</a:t>
            </a:r>
            <a:r>
              <a:rPr sz="20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0" dirty="0">
                <a:solidFill>
                  <a:srgbClr val="FFFFFF"/>
                </a:solidFill>
                <a:latin typeface="Calibri"/>
                <a:cs typeface="Calibri"/>
              </a:rPr>
              <a:t>Token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Bus:</a:t>
            </a:r>
            <a:endParaRPr sz="200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spcBef>
                <a:spcPts val="960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2000" b="1" u="heavy" spc="-2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Topology</a:t>
            </a:r>
            <a:r>
              <a:rPr sz="2000" spc="-20" dirty="0">
                <a:solidFill>
                  <a:srgbClr val="FFFFFF"/>
                </a:solidFill>
                <a:latin typeface="Calibri"/>
                <a:cs typeface="Calibri"/>
              </a:rPr>
              <a:t>:</a:t>
            </a:r>
            <a:r>
              <a:rPr sz="20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As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name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suggests,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it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operates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over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a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bus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FFFFFF"/>
                </a:solidFill>
                <a:latin typeface="Calibri"/>
                <a:cs typeface="Calibri"/>
              </a:rPr>
              <a:t>topology,</a:t>
            </a:r>
            <a:r>
              <a:rPr sz="20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where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all</a:t>
            </a:r>
            <a:r>
              <a:rPr sz="2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devices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are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connected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central</a:t>
            </a:r>
            <a:endParaRPr sz="2000">
              <a:latin typeface="Calibri"/>
              <a:cs typeface="Calibri"/>
            </a:endParaRPr>
          </a:p>
          <a:p>
            <a:pPr marL="299085">
              <a:lnSpc>
                <a:spcPct val="100000"/>
              </a:lnSpc>
            </a:pP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backbone.</a:t>
            </a:r>
            <a:endParaRPr sz="2000">
              <a:latin typeface="Calibri"/>
              <a:cs typeface="Calibri"/>
            </a:endParaRPr>
          </a:p>
          <a:p>
            <a:pPr marL="299085" marR="167640" indent="-287020">
              <a:lnSpc>
                <a:spcPct val="100000"/>
              </a:lnSpc>
              <a:spcBef>
                <a:spcPts val="960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2000" b="1" u="heavy" spc="-4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Token</a:t>
            </a:r>
            <a:r>
              <a:rPr sz="2000" b="1" u="heavy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2000" b="1" u="heavy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Access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: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Similar</a:t>
            </a:r>
            <a:r>
              <a:rPr sz="2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0" dirty="0">
                <a:solidFill>
                  <a:srgbClr val="FFFFFF"/>
                </a:solidFill>
                <a:latin typeface="Calibri"/>
                <a:cs typeface="Calibri"/>
              </a:rPr>
              <a:t>Token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Ring,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it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uses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token-passing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mechanism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manage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network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access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 prevent </a:t>
            </a:r>
            <a:r>
              <a:rPr sz="2000" spc="-43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collisions.</a:t>
            </a:r>
            <a:endParaRPr sz="200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spcBef>
                <a:spcPts val="960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2000" b="1" u="heavy" spc="-1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Data</a:t>
            </a:r>
            <a:r>
              <a:rPr sz="2000" b="1" u="heavy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Rate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: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Originally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designed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operate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at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speeds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up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10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Mbps,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although</a:t>
            </a:r>
            <a:r>
              <a:rPr sz="20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this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may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vary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based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on</a:t>
            </a:r>
            <a:r>
              <a:rPr sz="20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specific</a:t>
            </a:r>
            <a:endParaRPr sz="2000">
              <a:latin typeface="Calibri"/>
              <a:cs typeface="Calibri"/>
            </a:endParaRPr>
          </a:p>
          <a:p>
            <a:pPr marL="299085">
              <a:lnSpc>
                <a:spcPct val="100000"/>
              </a:lnSpc>
            </a:pP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implementations.</a:t>
            </a:r>
            <a:endParaRPr sz="2000">
              <a:latin typeface="Calibri"/>
              <a:cs typeface="Calibri"/>
            </a:endParaRPr>
          </a:p>
          <a:p>
            <a:pPr marL="299085" marR="5080" indent="-287020">
              <a:lnSpc>
                <a:spcPct val="100000"/>
              </a:lnSpc>
              <a:spcBef>
                <a:spcPts val="960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2000" b="1" u="heavy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Industries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:</a:t>
            </a:r>
            <a:r>
              <a:rPr sz="20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Often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found</a:t>
            </a:r>
            <a:r>
              <a:rPr sz="20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industrial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applications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and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settings</a:t>
            </a:r>
            <a:r>
              <a:rPr sz="2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that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require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deterministic</a:t>
            </a:r>
            <a:r>
              <a:rPr sz="2000" spc="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network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25" dirty="0">
                <a:solidFill>
                  <a:srgbClr val="FFFFFF"/>
                </a:solidFill>
                <a:latin typeface="Calibri"/>
                <a:cs typeface="Calibri"/>
              </a:rPr>
              <a:t>behaviour,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such </a:t>
            </a:r>
            <a:r>
              <a:rPr sz="2000" spc="-43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as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manufacturing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or automation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FFFFFF"/>
                </a:solidFill>
                <a:latin typeface="Calibri"/>
                <a:cs typeface="Calibri"/>
              </a:rPr>
              <a:t>systems.</a:t>
            </a:r>
            <a:endParaRPr sz="200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spcBef>
                <a:spcPts val="960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2000" b="1" u="heavy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Deterministic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:</a:t>
            </a:r>
            <a:r>
              <a:rPr sz="20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Provides</a:t>
            </a:r>
            <a:r>
              <a:rPr sz="2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more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predictable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network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timing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compared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Ethernet,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making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it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useful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for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real-time</a:t>
            </a:r>
            <a:endParaRPr sz="2000">
              <a:latin typeface="Calibri"/>
              <a:cs typeface="Calibri"/>
            </a:endParaRPr>
          </a:p>
          <a:p>
            <a:pPr marL="299085">
              <a:lnSpc>
                <a:spcPct val="100000"/>
              </a:lnSpc>
              <a:spcBef>
                <a:spcPts val="5"/>
              </a:spcBef>
            </a:pP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applications.</a:t>
            </a:r>
            <a:endParaRPr sz="2000">
              <a:latin typeface="Calibri"/>
              <a:cs typeface="Calibri"/>
            </a:endParaRPr>
          </a:p>
          <a:p>
            <a:pPr marL="299085" marR="63500" indent="-287020">
              <a:lnSpc>
                <a:spcPct val="100000"/>
              </a:lnSpc>
              <a:spcBef>
                <a:spcPts val="960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2000" b="1" u="heavy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Obsolescence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:</a:t>
            </a:r>
            <a:r>
              <a:rPr sz="20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FFFFFF"/>
                </a:solidFill>
                <a:latin typeface="Calibri"/>
                <a:cs typeface="Calibri"/>
              </a:rPr>
              <a:t>Like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0" dirty="0">
                <a:solidFill>
                  <a:srgbClr val="FFFFFF"/>
                </a:solidFill>
                <a:latin typeface="Calibri"/>
                <a:cs typeface="Calibri"/>
              </a:rPr>
              <a:t>Token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Ring,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0" dirty="0">
                <a:solidFill>
                  <a:srgbClr val="FFFFFF"/>
                </a:solidFill>
                <a:latin typeface="Calibri"/>
                <a:cs typeface="Calibri"/>
              </a:rPr>
              <a:t>Token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Bus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has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been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largely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superseded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by Ethernet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networks</a:t>
            </a:r>
            <a:r>
              <a:rPr sz="2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due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their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higher </a:t>
            </a:r>
            <a:r>
              <a:rPr sz="2000" spc="-43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speeds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and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easier</a:t>
            </a:r>
            <a:r>
              <a:rPr sz="2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configuration</a:t>
            </a:r>
            <a:r>
              <a:rPr sz="20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maintenance.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8739" y="5991250"/>
            <a:ext cx="1202055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2000" spc="-50" dirty="0">
                <a:solidFill>
                  <a:srgbClr val="FFFFFF"/>
                </a:solidFill>
                <a:latin typeface="Calibri"/>
                <a:cs typeface="Calibri"/>
              </a:rPr>
              <a:t>Token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Bus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was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less</a:t>
            </a:r>
            <a:r>
              <a:rPr sz="2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common</a:t>
            </a:r>
            <a:r>
              <a:rPr sz="20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than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both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Ethernet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and </a:t>
            </a:r>
            <a:r>
              <a:rPr sz="2000" spc="-50" dirty="0">
                <a:solidFill>
                  <a:srgbClr val="FFFFFF"/>
                </a:solidFill>
                <a:latin typeface="Calibri"/>
                <a:cs typeface="Calibri"/>
              </a:rPr>
              <a:t>Token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Ring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but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had</a:t>
            </a:r>
            <a:r>
              <a:rPr sz="20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specific</a:t>
            </a:r>
            <a:r>
              <a:rPr sz="2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use-cases</a:t>
            </a:r>
            <a:r>
              <a:rPr sz="2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where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its</a:t>
            </a:r>
            <a:r>
              <a:rPr sz="2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deterministic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65252" y="6296659"/>
            <a:ext cx="251015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behaviour</a:t>
            </a:r>
            <a:r>
              <a:rPr sz="20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was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valuable.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48202" y="711"/>
            <a:ext cx="489966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 u="heavy" spc="-9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Token</a:t>
            </a:r>
            <a:r>
              <a:rPr sz="4000" b="1" u="heavy" spc="-2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4000" b="1" u="heavy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Ring</a:t>
            </a:r>
            <a:r>
              <a:rPr sz="4000" b="1" u="heavy" spc="-1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4000" b="1" u="heavy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(IEEE</a:t>
            </a:r>
            <a:r>
              <a:rPr sz="4000" b="1" u="heavy" spc="-1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4000" b="1" u="heavy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802.5)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412616" y="6228613"/>
            <a:ext cx="5351780" cy="584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85"/>
              </a:lnSpc>
            </a:pPr>
            <a:r>
              <a:rPr sz="4400" u="heavy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www.knowledgegate.in</a:t>
            </a:r>
            <a:endParaRPr sz="44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8739" y="748030"/>
            <a:ext cx="11817985" cy="3562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marR="67310" indent="-287020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802.5</a:t>
            </a:r>
            <a:r>
              <a:rPr sz="2000" spc="-25" dirty="0">
                <a:solidFill>
                  <a:srgbClr val="FFFFFF"/>
                </a:solidFill>
                <a:latin typeface="Calibri"/>
                <a:cs typeface="Calibri"/>
              </a:rPr>
              <a:t> refers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IEEE</a:t>
            </a:r>
            <a:r>
              <a:rPr sz="20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standard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0" dirty="0">
                <a:solidFill>
                  <a:srgbClr val="FFFFFF"/>
                </a:solidFill>
                <a:latin typeface="Calibri"/>
                <a:cs typeface="Calibri"/>
              </a:rPr>
              <a:t>Token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Ring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networks.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0" dirty="0">
                <a:solidFill>
                  <a:srgbClr val="FFFFFF"/>
                </a:solidFill>
                <a:latin typeface="Calibri"/>
                <a:cs typeface="Calibri"/>
              </a:rPr>
              <a:t>Token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Ring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networks</a:t>
            </a:r>
            <a:r>
              <a:rPr sz="2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were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initially</a:t>
            </a:r>
            <a:r>
              <a:rPr sz="200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developed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by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IBM </a:t>
            </a:r>
            <a:r>
              <a:rPr sz="2000" spc="-43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later</a:t>
            </a:r>
            <a:r>
              <a:rPr sz="2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standardized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by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IEEE</a:t>
            </a:r>
            <a:r>
              <a:rPr sz="20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as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802.5.</a:t>
            </a:r>
            <a:r>
              <a:rPr sz="20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Here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are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FFFFFF"/>
                </a:solidFill>
                <a:latin typeface="Calibri"/>
                <a:cs typeface="Calibri"/>
              </a:rPr>
              <a:t>few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points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about</a:t>
            </a:r>
            <a:r>
              <a:rPr sz="20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it:</a:t>
            </a:r>
            <a:endParaRPr sz="200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spcBef>
                <a:spcPts val="960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Operates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over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star</a:t>
            </a:r>
            <a:r>
              <a:rPr sz="2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or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ring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FFFFFF"/>
                </a:solidFill>
                <a:latin typeface="Calibri"/>
                <a:cs typeface="Calibri"/>
              </a:rPr>
              <a:t>topology,</a:t>
            </a:r>
            <a:r>
              <a:rPr sz="20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where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packets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are</a:t>
            </a:r>
            <a:r>
              <a:rPr sz="2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circulated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one</a:t>
            </a:r>
            <a:r>
              <a:rPr sz="20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direction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from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one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device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the</a:t>
            </a:r>
            <a:endParaRPr sz="2000">
              <a:latin typeface="Calibri"/>
              <a:cs typeface="Calibri"/>
            </a:endParaRPr>
          </a:p>
          <a:p>
            <a:pPr marL="299085">
              <a:lnSpc>
                <a:spcPct val="100000"/>
              </a:lnSpc>
            </a:pP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next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until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they</a:t>
            </a:r>
            <a:r>
              <a:rPr sz="20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reach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their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destination.</a:t>
            </a:r>
            <a:endParaRPr sz="2000">
              <a:latin typeface="Calibri"/>
              <a:cs typeface="Calibri"/>
            </a:endParaRPr>
          </a:p>
          <a:p>
            <a:pPr marL="299085" marR="5080" indent="-287020">
              <a:lnSpc>
                <a:spcPct val="100000"/>
              </a:lnSpc>
              <a:spcBef>
                <a:spcPts val="960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Utilizes</a:t>
            </a:r>
            <a:r>
              <a:rPr sz="2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"token"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managing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network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access;</a:t>
            </a:r>
            <a:r>
              <a:rPr sz="2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device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can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only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send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if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it</a:t>
            </a:r>
            <a:r>
              <a:rPr sz="2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seizes</a:t>
            </a:r>
            <a:r>
              <a:rPr sz="2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token,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which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helps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to </a:t>
            </a:r>
            <a:r>
              <a:rPr sz="2000" spc="-4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prevent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collisions.</a:t>
            </a:r>
            <a:endParaRPr sz="200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spcBef>
                <a:spcPts val="960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Typically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25" dirty="0">
                <a:solidFill>
                  <a:srgbClr val="FFFFFF"/>
                </a:solidFill>
                <a:latin typeface="Calibri"/>
                <a:cs typeface="Calibri"/>
              </a:rPr>
              <a:t>offers</a:t>
            </a:r>
            <a:r>
              <a:rPr sz="2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transfer</a:t>
            </a:r>
            <a:r>
              <a:rPr sz="2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FFFFFF"/>
                </a:solidFill>
                <a:latin typeface="Calibri"/>
                <a:cs typeface="Calibri"/>
              </a:rPr>
              <a:t>rates</a:t>
            </a:r>
            <a:r>
              <a:rPr sz="2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ranging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from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4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Mbps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16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Mbps,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although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later</a:t>
            </a:r>
            <a:r>
              <a:rPr sz="200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developments</a:t>
            </a:r>
            <a:r>
              <a:rPr sz="2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increased</a:t>
            </a:r>
            <a:endParaRPr sz="2000">
              <a:latin typeface="Calibri"/>
              <a:cs typeface="Calibri"/>
            </a:endParaRPr>
          </a:p>
          <a:p>
            <a:pPr marL="299085">
              <a:lnSpc>
                <a:spcPct val="100000"/>
              </a:lnSpc>
            </a:pP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speeds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up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 to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100</a:t>
            </a:r>
            <a:r>
              <a:rPr sz="20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Mbps.</a:t>
            </a:r>
            <a:endParaRPr sz="2000">
              <a:latin typeface="Calibri"/>
              <a:cs typeface="Calibri"/>
            </a:endParaRPr>
          </a:p>
          <a:p>
            <a:pPr marL="299085" marR="652145" indent="-287020">
              <a:lnSpc>
                <a:spcPct val="100000"/>
              </a:lnSpc>
              <a:spcBef>
                <a:spcPts val="960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Over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years,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it</a:t>
            </a:r>
            <a:r>
              <a:rPr sz="2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has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been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largely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replaced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by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Ethernet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networks</a:t>
            </a:r>
            <a:r>
              <a:rPr sz="2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due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their</a:t>
            </a:r>
            <a:r>
              <a:rPr sz="2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greater</a:t>
            </a:r>
            <a:r>
              <a:rPr sz="2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speeds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and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simpler </a:t>
            </a:r>
            <a:r>
              <a:rPr sz="2000" spc="-43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configuration</a:t>
            </a:r>
            <a:r>
              <a:rPr sz="20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maintenance.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78839" y="9855"/>
            <a:ext cx="555434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u="heavy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Fiber </a:t>
            </a:r>
            <a:r>
              <a:rPr sz="2800" u="heavy" spc="-1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Distributed</a:t>
            </a:r>
            <a:r>
              <a:rPr sz="2800" u="heavy" spc="4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sz="2800" u="heavy" spc="-2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Data</a:t>
            </a:r>
            <a:r>
              <a:rPr sz="2800" u="heavy" spc="-1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 Interface </a:t>
            </a:r>
            <a:r>
              <a:rPr sz="2800" u="heavy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(FDDI)</a:t>
            </a:r>
            <a:endParaRPr sz="2800"/>
          </a:p>
        </p:txBody>
      </p:sp>
      <p:sp>
        <p:nvSpPr>
          <p:cNvPr id="3" name="object 3"/>
          <p:cNvSpPr txBox="1"/>
          <p:nvPr/>
        </p:nvSpPr>
        <p:spPr>
          <a:xfrm>
            <a:off x="78739" y="565150"/>
            <a:ext cx="7130415" cy="46602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marR="132080" indent="-342900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Fiber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Distributed</a:t>
            </a:r>
            <a:r>
              <a:rPr sz="2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Interface</a:t>
            </a:r>
            <a:r>
              <a:rPr sz="2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(FDDI)</a:t>
            </a:r>
            <a:r>
              <a:rPr sz="20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standard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 data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transmission</a:t>
            </a:r>
            <a:r>
              <a:rPr sz="2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local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area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network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(LAN)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that</a:t>
            </a:r>
            <a:r>
              <a:rPr sz="2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can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 extend</a:t>
            </a:r>
            <a:r>
              <a:rPr sz="2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in 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range</a:t>
            </a:r>
            <a:r>
              <a:rPr sz="20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up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200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kilometers</a:t>
            </a:r>
            <a:r>
              <a:rPr sz="200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(124</a:t>
            </a:r>
            <a:r>
              <a:rPr sz="20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miles).</a:t>
            </a:r>
            <a:r>
              <a:rPr sz="2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It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uses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optical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fiber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as its </a:t>
            </a:r>
            <a:r>
              <a:rPr sz="2000" spc="-43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standard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underlying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physical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medium,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although it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was later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adapted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for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copper wiring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as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well (CDDI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or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Copper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Distributed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Interface).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Here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are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some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25" dirty="0">
                <a:solidFill>
                  <a:srgbClr val="FFFFFF"/>
                </a:solidFill>
                <a:latin typeface="Calibri"/>
                <a:cs typeface="Calibri"/>
              </a:rPr>
              <a:t>key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points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about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FDDI:</a:t>
            </a:r>
            <a:endParaRPr sz="2000">
              <a:latin typeface="Calibri"/>
              <a:cs typeface="Calibri"/>
            </a:endParaRPr>
          </a:p>
          <a:p>
            <a:pPr marL="299085" marR="401955" indent="-287020">
              <a:lnSpc>
                <a:spcPct val="100000"/>
              </a:lnSpc>
              <a:spcBef>
                <a:spcPts val="960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2000" b="1" u="heavy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Dual </a:t>
            </a:r>
            <a:r>
              <a:rPr sz="2000" b="1" u="heavy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Ring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: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FDDI uses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 dual-ring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architecture.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In the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event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of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 </a:t>
            </a:r>
            <a:r>
              <a:rPr sz="2000" spc="-4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failure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one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ring,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 data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can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be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automatically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sent</a:t>
            </a:r>
            <a:r>
              <a:rPr sz="2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over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the 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second</a:t>
            </a:r>
            <a:r>
              <a:rPr sz="20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ring,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providing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fault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tolerance.</a:t>
            </a:r>
            <a:endParaRPr sz="2000">
              <a:latin typeface="Calibri"/>
              <a:cs typeface="Calibri"/>
            </a:endParaRPr>
          </a:p>
          <a:p>
            <a:pPr marL="299085" marR="5080" indent="-287020">
              <a:lnSpc>
                <a:spcPct val="100000"/>
              </a:lnSpc>
              <a:spcBef>
                <a:spcPts val="960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2000" b="1" u="heavy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High</a:t>
            </a:r>
            <a:r>
              <a:rPr sz="2000" b="1" u="heavy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Speed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: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Operates</a:t>
            </a:r>
            <a:r>
              <a:rPr sz="2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at</a:t>
            </a:r>
            <a:r>
              <a:rPr sz="2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25" dirty="0">
                <a:solidFill>
                  <a:srgbClr val="FFFFFF"/>
                </a:solidFill>
                <a:latin typeface="Calibri"/>
                <a:cs typeface="Calibri"/>
              </a:rPr>
              <a:t>rate</a:t>
            </a:r>
            <a:r>
              <a:rPr sz="2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of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100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Mbps,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which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was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quite </a:t>
            </a:r>
            <a:r>
              <a:rPr sz="2000" spc="-4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high</a:t>
            </a:r>
            <a:r>
              <a:rPr sz="20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when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FDDI</a:t>
            </a:r>
            <a:r>
              <a:rPr sz="20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was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FFFFFF"/>
                </a:solidFill>
                <a:latin typeface="Calibri"/>
                <a:cs typeface="Calibri"/>
              </a:rPr>
              <a:t>first</a:t>
            </a:r>
            <a:r>
              <a:rPr sz="2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introduced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in the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late</a:t>
            </a:r>
            <a:r>
              <a:rPr sz="2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1980s.</a:t>
            </a:r>
            <a:endParaRPr sz="2000">
              <a:latin typeface="Calibri"/>
              <a:cs typeface="Calibri"/>
            </a:endParaRPr>
          </a:p>
          <a:p>
            <a:pPr marL="299085" marR="476884" indent="-287020">
              <a:lnSpc>
                <a:spcPct val="100000"/>
              </a:lnSpc>
              <a:spcBef>
                <a:spcPts val="960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2000" b="1" u="heavy" spc="-4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Token</a:t>
            </a:r>
            <a:r>
              <a:rPr sz="2000" b="1" u="heavy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2000" b="1" u="heavy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Passing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:</a:t>
            </a:r>
            <a:r>
              <a:rPr sz="20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Similar</a:t>
            </a:r>
            <a:r>
              <a:rPr sz="2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0" dirty="0">
                <a:solidFill>
                  <a:srgbClr val="FFFFFF"/>
                </a:solidFill>
                <a:latin typeface="Calibri"/>
                <a:cs typeface="Calibri"/>
              </a:rPr>
              <a:t>Token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Ring</a:t>
            </a:r>
            <a:r>
              <a:rPr sz="20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0" dirty="0">
                <a:solidFill>
                  <a:srgbClr val="FFFFFF"/>
                </a:solidFill>
                <a:latin typeface="Calibri"/>
                <a:cs typeface="Calibri"/>
              </a:rPr>
              <a:t>Token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Bus, FDDI</a:t>
            </a:r>
            <a:r>
              <a:rPr sz="20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also </a:t>
            </a:r>
            <a:r>
              <a:rPr sz="2000" spc="-43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uses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token-passing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as the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access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method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prevent</a:t>
            </a:r>
            <a:r>
              <a:rPr sz="2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data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collisions.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315200" y="0"/>
            <a:ext cx="4876800" cy="5518404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412616" y="6228613"/>
            <a:ext cx="5351780" cy="584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85"/>
              </a:lnSpc>
            </a:pPr>
            <a:r>
              <a:rPr sz="4400" u="heavy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3"/>
              </a:rPr>
              <a:t>www.knowledgegate.in</a:t>
            </a:r>
            <a:endParaRPr sz="4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873878" y="9855"/>
            <a:ext cx="244411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u="heavy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Network</a:t>
            </a:r>
            <a:r>
              <a:rPr sz="2800" b="1" u="heavy" spc="-4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2800" b="1" u="heavy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criteria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8739" y="440182"/>
            <a:ext cx="11986260" cy="3317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network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must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be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able</a:t>
            </a:r>
            <a:r>
              <a:rPr sz="24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meet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certain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number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of criteria.</a:t>
            </a:r>
            <a:r>
              <a:rPr sz="24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4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most important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of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these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are.</a:t>
            </a:r>
            <a:endParaRPr sz="2400">
              <a:latin typeface="Calibri"/>
              <a:cs typeface="Calibri"/>
            </a:endParaRPr>
          </a:p>
          <a:p>
            <a:pPr marL="927100" lvl="1" indent="-457200">
              <a:lnSpc>
                <a:spcPct val="100000"/>
              </a:lnSpc>
              <a:buAutoNum type="arabicPeriod"/>
              <a:tabLst>
                <a:tab pos="926465" algn="l"/>
                <a:tab pos="927100" algn="l"/>
              </a:tabLst>
            </a:pPr>
            <a:r>
              <a:rPr sz="2400" b="1" u="heavy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Delivery</a:t>
            </a:r>
            <a:r>
              <a:rPr sz="2400" b="1" u="heavy" spc="-1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2400" b="1" u="heavy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&amp; </a:t>
            </a:r>
            <a:r>
              <a:rPr sz="2400" b="1" u="heavy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Accuracy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r>
              <a:rPr sz="24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Must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deliver</a:t>
            </a:r>
            <a:r>
              <a:rPr sz="24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correct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destination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without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any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0" dirty="0">
                <a:solidFill>
                  <a:srgbClr val="FFFFFF"/>
                </a:solidFill>
                <a:latin typeface="Calibri"/>
                <a:cs typeface="Calibri"/>
              </a:rPr>
              <a:t>error.</a:t>
            </a:r>
            <a:endParaRPr sz="2400">
              <a:latin typeface="Calibri"/>
              <a:cs typeface="Calibri"/>
            </a:endParaRPr>
          </a:p>
          <a:p>
            <a:pPr marL="927100" marR="85725" lvl="1" indent="-457200">
              <a:lnSpc>
                <a:spcPct val="100000"/>
              </a:lnSpc>
              <a:buAutoNum type="arabicPeriod"/>
              <a:tabLst>
                <a:tab pos="926465" algn="l"/>
                <a:tab pos="927100" algn="l"/>
              </a:tabLst>
            </a:pPr>
            <a:r>
              <a:rPr sz="2400" b="1" u="heavy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Performance</a:t>
            </a:r>
            <a:r>
              <a:rPr sz="2400" b="1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–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Can be measured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in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many 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ways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including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transit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time,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response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time, 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number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users,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type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of transmission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medium,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capabilities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of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connected</a:t>
            </a:r>
            <a:r>
              <a:rPr sz="24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30" dirty="0">
                <a:solidFill>
                  <a:srgbClr val="FFFFFF"/>
                </a:solidFill>
                <a:latin typeface="Calibri"/>
                <a:cs typeface="Calibri"/>
              </a:rPr>
              <a:t>hardware’s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and </a:t>
            </a:r>
            <a:r>
              <a:rPr sz="2400" spc="-5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efficiency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of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software.</a:t>
            </a:r>
            <a:endParaRPr sz="2400">
              <a:latin typeface="Calibri"/>
              <a:cs typeface="Calibri"/>
            </a:endParaRPr>
          </a:p>
          <a:p>
            <a:pPr marL="927100" marR="290195" lvl="1" indent="-457200">
              <a:lnSpc>
                <a:spcPct val="100000"/>
              </a:lnSpc>
              <a:buAutoNum type="arabicPeriod"/>
              <a:tabLst>
                <a:tab pos="926465" algn="l"/>
                <a:tab pos="927100" algn="l"/>
              </a:tabLst>
            </a:pPr>
            <a:r>
              <a:rPr sz="2400" b="1" u="heavy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Reliability</a:t>
            </a:r>
            <a:r>
              <a:rPr sz="2400" b="1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measure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of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frequency</a:t>
            </a:r>
            <a:r>
              <a:rPr sz="24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failure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time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taken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resolve</a:t>
            </a:r>
            <a:r>
              <a:rPr sz="24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from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400" spc="-5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failure.</a:t>
            </a:r>
            <a:endParaRPr sz="2400">
              <a:latin typeface="Calibri"/>
              <a:cs typeface="Calibri"/>
            </a:endParaRPr>
          </a:p>
          <a:p>
            <a:pPr marL="927100" lvl="1" indent="-457200">
              <a:lnSpc>
                <a:spcPct val="100000"/>
              </a:lnSpc>
              <a:buAutoNum type="arabicPeriod"/>
              <a:tabLst>
                <a:tab pos="926465" algn="l"/>
                <a:tab pos="927100" algn="l"/>
              </a:tabLst>
            </a:pPr>
            <a:r>
              <a:rPr sz="2400" b="1" u="heavy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Security</a:t>
            </a:r>
            <a:r>
              <a:rPr sz="2400" b="1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Includes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protecting</a:t>
            </a:r>
            <a:r>
              <a:rPr sz="24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from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unauthorised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access,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protecting</a:t>
            </a:r>
            <a:r>
              <a:rPr sz="24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from</a:t>
            </a:r>
            <a:endParaRPr sz="240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5"/>
              </a:spcBef>
            </a:pP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damage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development.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97051" y="4642103"/>
            <a:ext cx="10597896" cy="1609344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412616" y="6228613"/>
            <a:ext cx="5351780" cy="584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85"/>
              </a:lnSpc>
            </a:pPr>
            <a:r>
              <a:rPr sz="4400" u="heavy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3"/>
              </a:rPr>
              <a:t>www.knowledgegate.in</a:t>
            </a:r>
            <a:endParaRPr sz="4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739" y="16255"/>
            <a:ext cx="6992620" cy="55435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95"/>
              </a:spcBef>
              <a:buClr>
                <a:srgbClr val="FFFFFF"/>
              </a:buClr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2200" b="1" u="heavy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Deterministic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:</a:t>
            </a:r>
            <a:r>
              <a:rPr sz="22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25" dirty="0">
                <a:solidFill>
                  <a:srgbClr val="FFFFFF"/>
                </a:solidFill>
                <a:latin typeface="Calibri"/>
                <a:cs typeface="Calibri"/>
              </a:rPr>
              <a:t>Offers</a:t>
            </a:r>
            <a:r>
              <a:rPr sz="22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predictable</a:t>
            </a:r>
            <a:r>
              <a:rPr sz="22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30" dirty="0">
                <a:solidFill>
                  <a:srgbClr val="FFFFFF"/>
                </a:solidFill>
                <a:latin typeface="Calibri"/>
                <a:cs typeface="Calibri"/>
              </a:rPr>
              <a:t>latency,</a:t>
            </a:r>
            <a:r>
              <a:rPr sz="22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making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it</a:t>
            </a:r>
            <a:endParaRPr sz="2200">
              <a:latin typeface="Calibri"/>
              <a:cs typeface="Calibri"/>
            </a:endParaRPr>
          </a:p>
          <a:p>
            <a:pPr marL="299085">
              <a:lnSpc>
                <a:spcPct val="100000"/>
              </a:lnSpc>
            </a:pP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suitable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real-time</a:t>
            </a:r>
            <a:r>
              <a:rPr sz="22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applications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time-sensitive</a:t>
            </a:r>
            <a:r>
              <a:rPr sz="2200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data.</a:t>
            </a:r>
            <a:endParaRPr sz="2200">
              <a:latin typeface="Calibri"/>
              <a:cs typeface="Calibri"/>
            </a:endParaRPr>
          </a:p>
          <a:p>
            <a:pPr marL="299085" marR="133985" indent="-287020">
              <a:lnSpc>
                <a:spcPct val="100000"/>
              </a:lnSpc>
              <a:spcBef>
                <a:spcPts val="960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2200" b="1" u="heavy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Scalability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: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Due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its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fiber-optic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nature,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FDDI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networks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can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be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quite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large,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spanning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distances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that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are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impractical </a:t>
            </a:r>
            <a:r>
              <a:rPr sz="2200" spc="-48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copper-based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Ethernet</a:t>
            </a:r>
            <a:r>
              <a:rPr sz="22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networks.</a:t>
            </a:r>
            <a:endParaRPr sz="2200">
              <a:latin typeface="Calibri"/>
              <a:cs typeface="Calibri"/>
            </a:endParaRPr>
          </a:p>
          <a:p>
            <a:pPr marL="299085" marR="368935" indent="-287020">
              <a:lnSpc>
                <a:spcPct val="100000"/>
              </a:lnSpc>
              <a:spcBef>
                <a:spcPts val="965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2200" b="1" u="heavy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Industry</a:t>
            </a:r>
            <a:r>
              <a:rPr sz="2200" b="1" u="heavy" spc="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2200" b="1" u="heavy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Use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:</a:t>
            </a:r>
            <a:r>
              <a:rPr sz="22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Initially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used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mission-critical, high-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availability</a:t>
            </a:r>
            <a:r>
              <a:rPr sz="22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environments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25" dirty="0">
                <a:solidFill>
                  <a:srgbClr val="FFFFFF"/>
                </a:solidFill>
                <a:latin typeface="Calibri"/>
                <a:cs typeface="Calibri"/>
              </a:rPr>
              <a:t>like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banking,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telecoms,</a:t>
            </a:r>
            <a:r>
              <a:rPr sz="22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and air </a:t>
            </a:r>
            <a:r>
              <a:rPr sz="2200" spc="-4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traffic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control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systems.</a:t>
            </a:r>
            <a:endParaRPr sz="2200">
              <a:latin typeface="Calibri"/>
              <a:cs typeface="Calibri"/>
            </a:endParaRPr>
          </a:p>
          <a:p>
            <a:pPr marL="299085" marR="5080" indent="-287020">
              <a:lnSpc>
                <a:spcPct val="100000"/>
              </a:lnSpc>
              <a:spcBef>
                <a:spcPts val="960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2200" b="1" u="heavy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Obsolescence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:</a:t>
            </a:r>
            <a:r>
              <a:rPr sz="22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With</a:t>
            </a:r>
            <a:r>
              <a:rPr sz="22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advancements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in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Ethernet</a:t>
            </a:r>
            <a:r>
              <a:rPr sz="22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25" dirty="0">
                <a:solidFill>
                  <a:srgbClr val="FFFFFF"/>
                </a:solidFill>
                <a:latin typeface="Calibri"/>
                <a:cs typeface="Calibri"/>
              </a:rPr>
              <a:t>technology, </a:t>
            </a:r>
            <a:r>
              <a:rPr sz="2200" spc="-4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including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 Gigabit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 and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 10-Gigabit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Ethernet,</a:t>
            </a:r>
            <a:r>
              <a:rPr sz="22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FDDI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has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largely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been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phased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out in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25" dirty="0">
                <a:solidFill>
                  <a:srgbClr val="FFFFFF"/>
                </a:solidFill>
                <a:latin typeface="Calibri"/>
                <a:cs typeface="Calibri"/>
              </a:rPr>
              <a:t>favor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of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Ethernet</a:t>
            </a:r>
            <a:r>
              <a:rPr sz="22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solutions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that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offer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higher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speeds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and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are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easier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2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manage.</a:t>
            </a:r>
            <a:endParaRPr sz="2200">
              <a:latin typeface="Calibri"/>
              <a:cs typeface="Calibri"/>
            </a:endParaRPr>
          </a:p>
          <a:p>
            <a:pPr marL="299085" marR="101600" indent="-287020">
              <a:lnSpc>
                <a:spcPct val="100000"/>
              </a:lnSpc>
              <a:spcBef>
                <a:spcPts val="960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FDDI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 was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an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 important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step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development</a:t>
            </a:r>
            <a:r>
              <a:rPr sz="22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robust, </a:t>
            </a:r>
            <a:r>
              <a:rPr sz="2200" spc="-48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high-speed</a:t>
            </a:r>
            <a:r>
              <a:rPr sz="22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networking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but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 has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largely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been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replaced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by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newer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technologies.</a:t>
            </a:r>
            <a:endParaRPr sz="22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350252" y="0"/>
            <a:ext cx="4841748" cy="541782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412616" y="6228613"/>
            <a:ext cx="5351780" cy="584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85"/>
              </a:lnSpc>
            </a:pPr>
            <a:r>
              <a:rPr sz="4400" u="heavy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3"/>
              </a:rPr>
              <a:t>www.knowledgegate.in</a:t>
            </a:r>
            <a:endParaRPr sz="4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6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3412616" y="6228613"/>
            <a:ext cx="5351780" cy="584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85"/>
              </a:lnSpc>
            </a:pPr>
            <a:r>
              <a:rPr sz="4400" u="heavy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3"/>
              </a:rPr>
              <a:t>www.knowledgegate.in</a:t>
            </a:r>
            <a:endParaRPr sz="4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893690" y="46431"/>
            <a:ext cx="240538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u="heavy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Implementation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8739" y="613918"/>
            <a:ext cx="12035790" cy="8089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07100"/>
              </a:lnSpc>
              <a:spcBef>
                <a:spcPts val="100"/>
              </a:spcBef>
              <a:buFont typeface="Symbol"/>
              <a:buChar char=""/>
              <a:tabLst>
                <a:tab pos="354965" algn="l"/>
                <a:tab pos="355600" algn="l"/>
              </a:tabLst>
            </a:pPr>
            <a:r>
              <a:rPr sz="2400" spc="-30" dirty="0">
                <a:solidFill>
                  <a:srgbClr val="FFFFFF"/>
                </a:solidFill>
                <a:latin typeface="Calibri"/>
                <a:cs typeface="Calibri"/>
              </a:rPr>
              <a:t>At</a:t>
            </a:r>
            <a:r>
              <a:rPr sz="2400" spc="3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400" spc="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35" dirty="0">
                <a:solidFill>
                  <a:srgbClr val="FFFFFF"/>
                </a:solidFill>
                <a:latin typeface="Calibri"/>
                <a:cs typeface="Calibri"/>
              </a:rPr>
              <a:t>sender,</a:t>
            </a:r>
            <a:r>
              <a:rPr sz="2400" spc="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2400" spc="3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are</a:t>
            </a:r>
            <a:r>
              <a:rPr sz="2400" spc="3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converted</a:t>
            </a:r>
            <a:r>
              <a:rPr sz="2400" spc="3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400" spc="3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400" spc="3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digital</a:t>
            </a:r>
            <a:r>
              <a:rPr sz="2400" spc="3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signal</a:t>
            </a:r>
            <a:r>
              <a:rPr sz="2400" spc="3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using</a:t>
            </a:r>
            <a:r>
              <a:rPr sz="2400" spc="3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400" spc="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Manchester</a:t>
            </a:r>
            <a:r>
              <a:rPr sz="2400" spc="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scheme;</a:t>
            </a:r>
            <a:r>
              <a:rPr sz="2400" spc="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at</a:t>
            </a:r>
            <a:r>
              <a:rPr sz="2400" spc="3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400" spc="-5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30" dirty="0">
                <a:solidFill>
                  <a:srgbClr val="FFFFFF"/>
                </a:solidFill>
                <a:latin typeface="Calibri"/>
                <a:cs typeface="Calibri"/>
              </a:rPr>
              <a:t>receiver,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received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signal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is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interpreted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as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Manchester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and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decoded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into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data.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01239" y="2042160"/>
            <a:ext cx="8206740" cy="328422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412616" y="6228613"/>
            <a:ext cx="5351780" cy="584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85"/>
              </a:lnSpc>
            </a:pPr>
            <a:r>
              <a:rPr sz="4400" u="heavy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3"/>
              </a:rPr>
              <a:t>www.knowledgegate.in</a:t>
            </a:r>
            <a:endParaRPr sz="4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739" y="0"/>
            <a:ext cx="12035790" cy="11982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marR="5080" indent="-342900" algn="just">
              <a:lnSpc>
                <a:spcPct val="106900"/>
              </a:lnSpc>
              <a:spcBef>
                <a:spcPts val="95"/>
              </a:spcBef>
              <a:buClr>
                <a:srgbClr val="FFFFFF"/>
              </a:buClr>
              <a:buFont typeface="Symbol"/>
              <a:buChar char=""/>
              <a:tabLst>
                <a:tab pos="355600" algn="l"/>
              </a:tabLst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Manchester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encoding,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the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duration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the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bit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is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divided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into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two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halves.</a:t>
            </a:r>
            <a:r>
              <a:rPr sz="2400" spc="5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400" spc="5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voltage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remains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at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one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level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during the 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first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half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and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moves to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other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level in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second </a:t>
            </a:r>
            <a:r>
              <a:rPr sz="2400" spc="-45" dirty="0">
                <a:solidFill>
                  <a:srgbClr val="FFFFFF"/>
                </a:solidFill>
                <a:latin typeface="Calibri"/>
                <a:cs typeface="Calibri"/>
              </a:rPr>
              <a:t>half.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transition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at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middle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bit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provides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synchronization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04888" y="1443227"/>
            <a:ext cx="4885944" cy="2909316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6991" y="1443227"/>
            <a:ext cx="6272784" cy="2462784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412616" y="6228613"/>
            <a:ext cx="5351780" cy="584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85"/>
              </a:lnSpc>
            </a:pPr>
            <a:r>
              <a:rPr sz="4400" u="heavy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4"/>
              </a:rPr>
              <a:t>www.knowledgegate.in</a:t>
            </a:r>
            <a:endParaRPr sz="4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886071" y="33020"/>
            <a:ext cx="241998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u="heavy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Network</a:t>
            </a:r>
            <a:r>
              <a:rPr sz="3200" b="1" u="heavy" spc="-7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3200" b="1" u="heavy" spc="-2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layer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412616" y="6228613"/>
            <a:ext cx="5351780" cy="584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85"/>
              </a:lnSpc>
            </a:pPr>
            <a:r>
              <a:rPr sz="4400" u="heavy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www.knowledgegate.in</a:t>
            </a:r>
            <a:endParaRPr sz="44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8739" y="688340"/>
            <a:ext cx="11819255" cy="50253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302895" indent="-3429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354965" algn="l"/>
                <a:tab pos="355600" algn="l"/>
                <a:tab pos="4411345" algn="l"/>
              </a:tabLst>
            </a:pPr>
            <a:r>
              <a:rPr sz="2400" b="1" u="heavy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Source</a:t>
            </a:r>
            <a:r>
              <a:rPr sz="2400" b="1" u="heavy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2400" b="1" u="heavy" spc="-1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to</a:t>
            </a:r>
            <a:r>
              <a:rPr sz="2400" b="1" u="heavy" spc="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2400" b="1" u="heavy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Destination</a:t>
            </a:r>
            <a:r>
              <a:rPr sz="2400" b="1" u="heavy" spc="3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2400" b="1" u="heavy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Delivery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:	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Delivers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packets from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source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to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destination, possibly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over </a:t>
            </a:r>
            <a:r>
              <a:rPr sz="2400" spc="-5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multiple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networks.</a:t>
            </a:r>
            <a:endParaRPr sz="24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96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b="1" u="heavy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Logical</a:t>
            </a:r>
            <a:r>
              <a:rPr sz="2400" b="1" u="heavy" spc="-4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2400" b="1" u="heavy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Addressing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: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Uses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logical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addresses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identify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the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sender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and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35" dirty="0">
                <a:solidFill>
                  <a:srgbClr val="FFFFFF"/>
                </a:solidFill>
                <a:latin typeface="Calibri"/>
                <a:cs typeface="Calibri"/>
              </a:rPr>
              <a:t>receiver.</a:t>
            </a:r>
            <a:endParaRPr sz="24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96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b="1" u="heavy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Routing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: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Responsible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finding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best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route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send</a:t>
            </a:r>
            <a:r>
              <a:rPr sz="24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packets</a:t>
            </a:r>
            <a:r>
              <a:rPr sz="24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using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routing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protocols.</a:t>
            </a:r>
            <a:endParaRPr sz="24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96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b="1" u="heavy" spc="-1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Packetizing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: Involves</a:t>
            </a:r>
            <a:r>
              <a:rPr sz="24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encapsulating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payload</a:t>
            </a:r>
            <a:r>
              <a:rPr sz="24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at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4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source,</a:t>
            </a:r>
            <a:r>
              <a:rPr sz="24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adding a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header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with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essential</a:t>
            </a:r>
            <a:endParaRPr sz="2400">
              <a:latin typeface="Calibri"/>
              <a:cs typeface="Calibri"/>
            </a:endParaRPr>
          </a:p>
          <a:p>
            <a:pPr marL="355600">
              <a:lnSpc>
                <a:spcPct val="100000"/>
              </a:lnSpc>
              <a:spcBef>
                <a:spcPts val="5"/>
              </a:spcBef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details,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and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preserving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payload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integrity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during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transit,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barring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fragmentation</a:t>
            </a:r>
            <a:r>
              <a:rPr sz="24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cases.</a:t>
            </a:r>
            <a:endParaRPr sz="2400">
              <a:latin typeface="Calibri"/>
              <a:cs typeface="Calibri"/>
            </a:endParaRPr>
          </a:p>
          <a:p>
            <a:pPr marL="355600" marR="273685" indent="-342900">
              <a:lnSpc>
                <a:spcPct val="100000"/>
              </a:lnSpc>
              <a:spcBef>
                <a:spcPts val="96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b="1" u="heavy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Error </a:t>
            </a:r>
            <a:r>
              <a:rPr sz="2400" b="1" u="heavy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and Flow </a:t>
            </a:r>
            <a:r>
              <a:rPr sz="2400" b="1" u="heavy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Control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: Encompasses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adding a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checksum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in the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datagram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header 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for 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detecting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corruption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(not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covering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entire datagram),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with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limited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direct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involvement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in </a:t>
            </a:r>
            <a:r>
              <a:rPr sz="2400" spc="-5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flow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control,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using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ICMP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for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some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error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control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activities.</a:t>
            </a:r>
            <a:endParaRPr sz="2400">
              <a:latin typeface="Calibri"/>
              <a:cs typeface="Calibri"/>
            </a:endParaRPr>
          </a:p>
          <a:p>
            <a:pPr marL="355600" marR="5080" indent="-342900">
              <a:lnSpc>
                <a:spcPct val="100000"/>
              </a:lnSpc>
              <a:spcBef>
                <a:spcPts val="96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b="1" u="heavy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Congestion Control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: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Manages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network congestion,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handling situations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when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too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many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datagrams crowd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network segment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and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addressing capacity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exceedance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issues in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networks </a:t>
            </a:r>
            <a:r>
              <a:rPr sz="2400" spc="-5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or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routers.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25316" y="6241313"/>
            <a:ext cx="5326380" cy="559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185"/>
              </a:lnSpc>
            </a:pPr>
            <a:r>
              <a:rPr sz="4400" dirty="0">
                <a:solidFill>
                  <a:srgbClr val="0462C1"/>
                </a:solidFill>
                <a:latin typeface="Calibri"/>
                <a:cs typeface="Calibri"/>
                <a:hlinkClick r:id="rId2"/>
              </a:rPr>
              <a:t>w</a:t>
            </a:r>
            <a:r>
              <a:rPr sz="4400" spc="5" dirty="0">
                <a:solidFill>
                  <a:srgbClr val="0462C1"/>
                </a:solidFill>
                <a:latin typeface="Calibri"/>
                <a:cs typeface="Calibri"/>
                <a:hlinkClick r:id="rId2"/>
              </a:rPr>
              <a:t>w</a:t>
            </a:r>
            <a:r>
              <a:rPr sz="4400" spc="-285" dirty="0">
                <a:solidFill>
                  <a:srgbClr val="0462C1"/>
                </a:solidFill>
                <a:latin typeface="Calibri"/>
                <a:cs typeface="Calibri"/>
                <a:hlinkClick r:id="rId2"/>
              </a:rPr>
              <a:t>w</a:t>
            </a:r>
            <a:r>
              <a:rPr sz="4400" spc="-5" dirty="0">
                <a:solidFill>
                  <a:srgbClr val="0462C1"/>
                </a:solidFill>
                <a:latin typeface="Calibri"/>
                <a:cs typeface="Calibri"/>
                <a:hlinkClick r:id="rId2"/>
              </a:rPr>
              <a:t>.knowled</a:t>
            </a:r>
            <a:r>
              <a:rPr sz="4400" spc="-35" dirty="0">
                <a:solidFill>
                  <a:srgbClr val="0462C1"/>
                </a:solidFill>
                <a:latin typeface="Calibri"/>
                <a:cs typeface="Calibri"/>
                <a:hlinkClick r:id="rId2"/>
              </a:rPr>
              <a:t>g</a:t>
            </a:r>
            <a:r>
              <a:rPr sz="4400" dirty="0">
                <a:solidFill>
                  <a:srgbClr val="0462C1"/>
                </a:solidFill>
                <a:latin typeface="Calibri"/>
                <a:cs typeface="Calibri"/>
                <a:hlinkClick r:id="rId2"/>
              </a:rPr>
              <a:t>e</a:t>
            </a:r>
            <a:r>
              <a:rPr sz="4400" spc="-80" dirty="0">
                <a:solidFill>
                  <a:srgbClr val="0462C1"/>
                </a:solidFill>
                <a:latin typeface="Calibri"/>
                <a:cs typeface="Calibri"/>
                <a:hlinkClick r:id="rId2"/>
              </a:rPr>
              <a:t>g</a:t>
            </a:r>
            <a:r>
              <a:rPr sz="4400" spc="-40" dirty="0">
                <a:solidFill>
                  <a:srgbClr val="0462C1"/>
                </a:solidFill>
                <a:latin typeface="Calibri"/>
                <a:cs typeface="Calibri"/>
                <a:hlinkClick r:id="rId2"/>
              </a:rPr>
              <a:t>a</a:t>
            </a:r>
            <a:r>
              <a:rPr sz="4400" spc="-50" dirty="0">
                <a:solidFill>
                  <a:srgbClr val="0462C1"/>
                </a:solidFill>
                <a:latin typeface="Calibri"/>
                <a:cs typeface="Calibri"/>
                <a:hlinkClick r:id="rId2"/>
              </a:rPr>
              <a:t>t</a:t>
            </a:r>
            <a:r>
              <a:rPr sz="4400" dirty="0">
                <a:solidFill>
                  <a:srgbClr val="0462C1"/>
                </a:solidFill>
                <a:latin typeface="Calibri"/>
                <a:cs typeface="Calibri"/>
                <a:hlinkClick r:id="rId2"/>
              </a:rPr>
              <a:t>e.in</a:t>
            </a:r>
            <a:endParaRPr sz="44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424935" y="6723303"/>
            <a:ext cx="5329555" cy="36830"/>
          </a:xfrm>
          <a:custGeom>
            <a:avLst/>
            <a:gdLst/>
            <a:ahLst/>
            <a:cxnLst/>
            <a:rect l="l" t="t" r="r" b="b"/>
            <a:pathLst>
              <a:path w="5329555" h="36829">
                <a:moveTo>
                  <a:pt x="5329428" y="0"/>
                </a:moveTo>
                <a:lnTo>
                  <a:pt x="0" y="0"/>
                </a:lnTo>
                <a:lnTo>
                  <a:pt x="0" y="36575"/>
                </a:lnTo>
                <a:lnTo>
                  <a:pt x="5329428" y="36575"/>
                </a:lnTo>
                <a:lnTo>
                  <a:pt x="5329428" y="0"/>
                </a:lnTo>
                <a:close/>
              </a:path>
            </a:pathLst>
          </a:custGeom>
          <a:solidFill>
            <a:srgbClr val="0462C1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657600" y="699516"/>
            <a:ext cx="4876800" cy="1530096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2313432" y="2119883"/>
            <a:ext cx="7529195" cy="4738370"/>
            <a:chOff x="2313432" y="2119883"/>
            <a:chExt cx="7529195" cy="4738370"/>
          </a:xfrm>
        </p:grpSpPr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13432" y="3611878"/>
              <a:ext cx="7508748" cy="3246119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2370582" y="2138933"/>
              <a:ext cx="7452995" cy="1473835"/>
            </a:xfrm>
            <a:custGeom>
              <a:avLst/>
              <a:gdLst/>
              <a:ahLst/>
              <a:cxnLst/>
              <a:rect l="l" t="t" r="r" b="b"/>
              <a:pathLst>
                <a:path w="7452995" h="1473835">
                  <a:moveTo>
                    <a:pt x="1904238" y="0"/>
                  </a:moveTo>
                  <a:lnTo>
                    <a:pt x="0" y="1473327"/>
                  </a:lnTo>
                </a:path>
                <a:path w="7452995" h="1473835">
                  <a:moveTo>
                    <a:pt x="3444240" y="91439"/>
                  </a:moveTo>
                  <a:lnTo>
                    <a:pt x="7452741" y="1472564"/>
                  </a:lnTo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5721858" y="10490"/>
            <a:ext cx="749300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u="heavy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IP</a:t>
            </a:r>
            <a:r>
              <a:rPr sz="3200" b="1" u="heavy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v</a:t>
            </a:r>
            <a:r>
              <a:rPr sz="3200" b="1" u="heavy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4</a:t>
            </a:r>
            <a:endParaRPr sz="3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39866" y="0"/>
            <a:ext cx="111188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b="1" u="heavy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IPv4</a:t>
            </a:r>
            <a:endParaRPr sz="4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412616" y="6228613"/>
            <a:ext cx="5351780" cy="584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85"/>
              </a:lnSpc>
            </a:pPr>
            <a:r>
              <a:rPr sz="4400" u="heavy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www.knowledgegate.in</a:t>
            </a:r>
            <a:endParaRPr sz="44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8739" y="866902"/>
            <a:ext cx="12004675" cy="35007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963930" indent="-3429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IPv4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operates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as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an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unreliable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connectionless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datagram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protocol, offering</a:t>
            </a:r>
            <a:r>
              <a:rPr sz="24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best-effort </a:t>
            </a:r>
            <a:r>
              <a:rPr sz="2400" spc="-5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delivery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service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which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doesn't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guarantee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packet</a:t>
            </a:r>
            <a:r>
              <a:rPr sz="24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safety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or </a:t>
            </a:r>
            <a:r>
              <a:rPr sz="2400" spc="-50" dirty="0">
                <a:solidFill>
                  <a:srgbClr val="FFFFFF"/>
                </a:solidFill>
                <a:latin typeface="Calibri"/>
                <a:cs typeface="Calibri"/>
              </a:rPr>
              <a:t>order.</a:t>
            </a:r>
            <a:endParaRPr sz="24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144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4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"best-effort"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notion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implies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that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IPv4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packets</a:t>
            </a:r>
            <a:r>
              <a:rPr sz="24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might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experience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corruption,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loss,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delays,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or</a:t>
            </a:r>
            <a:endParaRPr sz="2400">
              <a:latin typeface="Calibri"/>
              <a:cs typeface="Calibri"/>
            </a:endParaRPr>
          </a:p>
          <a:p>
            <a:pPr marL="355600">
              <a:lnSpc>
                <a:spcPct val="100000"/>
              </a:lnSpc>
            </a:pP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out-of-order</a:t>
            </a:r>
            <a:r>
              <a:rPr sz="24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arrival,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potentially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causing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network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congestion.</a:t>
            </a:r>
            <a:endParaRPr sz="2400">
              <a:latin typeface="Calibri"/>
              <a:cs typeface="Calibri"/>
            </a:endParaRPr>
          </a:p>
          <a:p>
            <a:pPr marL="355600" marR="219075" indent="-342900">
              <a:lnSpc>
                <a:spcPct val="100000"/>
              </a:lnSpc>
              <a:spcBef>
                <a:spcPts val="144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Employing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datagram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approach,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IPv4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treats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each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datagram independently,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allowing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them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to </a:t>
            </a:r>
            <a:r>
              <a:rPr sz="2400" spc="-5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traverse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different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routes to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their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destination.</a:t>
            </a:r>
            <a:endParaRPr sz="2400">
              <a:latin typeface="Calibri"/>
              <a:cs typeface="Calibri"/>
            </a:endParaRPr>
          </a:p>
          <a:p>
            <a:pPr marL="355600" marR="527050" indent="-342900">
              <a:lnSpc>
                <a:spcPct val="100000"/>
              </a:lnSpc>
              <a:spcBef>
                <a:spcPts val="144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spc="-114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enhance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reliability,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IPv4 should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be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coupled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with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reliable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protocol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like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95" dirty="0">
                <a:solidFill>
                  <a:srgbClr val="FFFFFF"/>
                </a:solidFill>
                <a:latin typeface="Calibri"/>
                <a:cs typeface="Calibri"/>
              </a:rPr>
              <a:t>TCP,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forming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400" spc="-5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35" dirty="0">
                <a:solidFill>
                  <a:srgbClr val="FFFFFF"/>
                </a:solidFill>
                <a:latin typeface="Calibri"/>
                <a:cs typeface="Calibri"/>
              </a:rPr>
              <a:t>TCP/IP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protocol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stack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secured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data 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delivery.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88534" y="9855"/>
            <a:ext cx="26142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u="heavy" spc="-2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Datagram</a:t>
            </a:r>
            <a:r>
              <a:rPr sz="2800" b="1" u="heavy" spc="-4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2800" b="1" u="heavy" spc="-1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Format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8739" y="564539"/>
            <a:ext cx="11212830" cy="1580515"/>
          </a:xfrm>
          <a:prstGeom prst="rect">
            <a:avLst/>
          </a:prstGeom>
        </p:spPr>
        <p:txBody>
          <a:bodyPr vert="horz" wrap="square" lIns="0" tIns="195580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540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2200" spc="-25" dirty="0">
                <a:solidFill>
                  <a:srgbClr val="FFFFFF"/>
                </a:solidFill>
                <a:latin typeface="Calibri"/>
                <a:cs typeface="Calibri"/>
              </a:rPr>
              <a:t>Packets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used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by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2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IP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are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called</a:t>
            </a:r>
            <a:r>
              <a:rPr sz="22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b="1" i="1" spc="-10" dirty="0">
                <a:solidFill>
                  <a:srgbClr val="FFFFFF"/>
                </a:solidFill>
                <a:latin typeface="Calibri"/>
                <a:cs typeface="Calibri"/>
              </a:rPr>
              <a:t>datagrams</a:t>
            </a:r>
            <a:r>
              <a:rPr sz="2200" b="1" spc="-10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220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spcBef>
                <a:spcPts val="1440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2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datagram</a:t>
            </a:r>
            <a:r>
              <a:rPr sz="22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variable-length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25" dirty="0">
                <a:solidFill>
                  <a:srgbClr val="FFFFFF"/>
                </a:solidFill>
                <a:latin typeface="Calibri"/>
                <a:cs typeface="Calibri"/>
              </a:rPr>
              <a:t>packet</a:t>
            </a:r>
            <a:r>
              <a:rPr sz="22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consisting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22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two</a:t>
            </a:r>
            <a:r>
              <a:rPr sz="22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parts: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header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payload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(data).</a:t>
            </a:r>
            <a:endParaRPr sz="220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spcBef>
                <a:spcPts val="1440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header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20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2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60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bytes</a:t>
            </a:r>
            <a:r>
              <a:rPr sz="22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in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length</a:t>
            </a:r>
            <a:r>
              <a:rPr sz="22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contains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information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essential</a:t>
            </a:r>
            <a:r>
              <a:rPr sz="22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2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routing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 and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25" dirty="0">
                <a:solidFill>
                  <a:srgbClr val="FFFFFF"/>
                </a:solidFill>
                <a:latin typeface="Calibri"/>
                <a:cs typeface="Calibri"/>
              </a:rPr>
              <a:t>delivery.</a:t>
            </a:r>
            <a:endParaRPr sz="22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75131" y="3276600"/>
            <a:ext cx="7668768" cy="304800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412616" y="6228613"/>
            <a:ext cx="5351780" cy="584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85"/>
              </a:lnSpc>
            </a:pPr>
            <a:r>
              <a:rPr sz="4400" u="heavy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3"/>
              </a:rPr>
              <a:t>www.knowledgegate.in</a:t>
            </a:r>
            <a:endParaRPr sz="4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739" y="3954602"/>
            <a:ext cx="11932285" cy="878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95"/>
              </a:spcBef>
              <a:buClr>
                <a:srgbClr val="FFFFFF"/>
              </a:buClr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800" b="1" u="heavy" spc="-3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Version</a:t>
            </a:r>
            <a:r>
              <a:rPr sz="2800" b="1" u="heavy" spc="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2800" b="1" u="heavy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Number</a:t>
            </a:r>
            <a:r>
              <a:rPr sz="2800" b="1" i="1" u="heavy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:</a:t>
            </a:r>
            <a:r>
              <a:rPr sz="2800" b="1" i="1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4-bit</a:t>
            </a:r>
            <a:r>
              <a:rPr sz="280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FFFFFF"/>
                </a:solidFill>
                <a:latin typeface="Calibri"/>
                <a:cs typeface="Calibri"/>
              </a:rPr>
              <a:t>version</a:t>
            </a:r>
            <a:r>
              <a:rPr sz="2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number</a:t>
            </a:r>
            <a:r>
              <a:rPr sz="280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(VER)</a:t>
            </a:r>
            <a:r>
              <a:rPr sz="2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field</a:t>
            </a:r>
            <a:r>
              <a:rPr sz="2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defines</a:t>
            </a:r>
            <a:r>
              <a:rPr sz="28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800" spc="-20" dirty="0">
                <a:solidFill>
                  <a:srgbClr val="FFFFFF"/>
                </a:solidFill>
                <a:latin typeface="Calibri"/>
                <a:cs typeface="Calibri"/>
              </a:rPr>
              <a:t>version</a:t>
            </a:r>
            <a:r>
              <a:rPr sz="28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800" spc="-6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IPv4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FFFFFF"/>
                </a:solidFill>
                <a:latin typeface="Calibri"/>
                <a:cs typeface="Calibri"/>
              </a:rPr>
              <a:t>protocol,</a:t>
            </a:r>
            <a:r>
              <a:rPr sz="2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which,</a:t>
            </a:r>
            <a:r>
              <a:rPr sz="2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has</a:t>
            </a:r>
            <a:r>
              <a:rPr sz="2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value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 of 4.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07107" y="147828"/>
            <a:ext cx="8177783" cy="3575303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412616" y="6228613"/>
            <a:ext cx="5351780" cy="584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85"/>
              </a:lnSpc>
            </a:pPr>
            <a:r>
              <a:rPr sz="4400" u="heavy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3"/>
              </a:rPr>
              <a:t>www.knowledgegate.in</a:t>
            </a:r>
            <a:endParaRPr sz="4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739" y="13207"/>
            <a:ext cx="11932920" cy="31388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0"/>
              </a:spcBef>
              <a:buClr>
                <a:srgbClr val="FFFFFF"/>
              </a:buClr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2400" b="1" u="heavy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Header</a:t>
            </a:r>
            <a:r>
              <a:rPr sz="2400" b="1" u="heavy" spc="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2400" b="1" u="heavy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Length</a:t>
            </a:r>
            <a:r>
              <a:rPr sz="2000" b="1" spc="-5" dirty="0">
                <a:solidFill>
                  <a:srgbClr val="FFFFFF"/>
                </a:solidFill>
                <a:latin typeface="Calibri"/>
                <a:cs typeface="Calibri"/>
              </a:rPr>
              <a:t>:</a:t>
            </a:r>
            <a:r>
              <a:rPr sz="2000" b="1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4-bit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header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length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(HLEN)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field</a:t>
            </a:r>
            <a:r>
              <a:rPr sz="2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defines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total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length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datagram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header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in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4-byte</a:t>
            </a:r>
            <a:endParaRPr sz="2000">
              <a:latin typeface="Calibri"/>
              <a:cs typeface="Calibri"/>
            </a:endParaRPr>
          </a:p>
          <a:p>
            <a:pPr marL="299085">
              <a:lnSpc>
                <a:spcPct val="100000"/>
              </a:lnSpc>
              <a:spcBef>
                <a:spcPts val="25"/>
              </a:spcBef>
            </a:pP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words.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IPv4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datagram</a:t>
            </a:r>
            <a:r>
              <a:rPr sz="20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has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a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variable-length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30" dirty="0">
                <a:solidFill>
                  <a:srgbClr val="FFFFFF"/>
                </a:solidFill>
                <a:latin typeface="Calibri"/>
                <a:cs typeface="Calibri"/>
              </a:rPr>
              <a:t>header.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55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2400" b="1" u="heavy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Scaling</a:t>
            </a:r>
            <a:r>
              <a:rPr sz="2400" b="1" u="heavy" spc="-4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2400" b="1" u="heavy" spc="-1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Factor</a:t>
            </a:r>
            <a:r>
              <a:rPr sz="2000" b="1" spc="-15" dirty="0">
                <a:solidFill>
                  <a:srgbClr val="FFFFFF"/>
                </a:solidFill>
                <a:latin typeface="Calibri"/>
                <a:cs typeface="Calibri"/>
              </a:rPr>
              <a:t>:</a:t>
            </a:r>
            <a:endParaRPr sz="2000">
              <a:latin typeface="Calibri"/>
              <a:cs typeface="Calibri"/>
            </a:endParaRPr>
          </a:p>
          <a:p>
            <a:pPr marL="756285" lvl="1" indent="-287020">
              <a:lnSpc>
                <a:spcPct val="100000"/>
              </a:lnSpc>
              <a:spcBef>
                <a:spcPts val="25"/>
              </a:spcBef>
              <a:buFont typeface="Arial MT"/>
              <a:buChar char="•"/>
              <a:tabLst>
                <a:tab pos="756285" algn="l"/>
                <a:tab pos="756920" algn="l"/>
              </a:tabLst>
            </a:pPr>
            <a:r>
              <a:rPr sz="2000" spc="-9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make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value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header length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(number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of bytes)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fit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 4-bit header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length,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the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total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length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of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endParaRPr sz="2000">
              <a:latin typeface="Calibri"/>
              <a:cs typeface="Calibri"/>
            </a:endParaRPr>
          </a:p>
          <a:p>
            <a:pPr marL="756285">
              <a:lnSpc>
                <a:spcPct val="100000"/>
              </a:lnSpc>
            </a:pP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header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calculated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as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4-byte</a:t>
            </a:r>
            <a:r>
              <a:rPr sz="20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words.</a:t>
            </a:r>
            <a:endParaRPr sz="2000">
              <a:latin typeface="Calibri"/>
              <a:cs typeface="Calibri"/>
            </a:endParaRPr>
          </a:p>
          <a:p>
            <a:pPr marL="756285" lvl="1" indent="-287020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756285" algn="l"/>
                <a:tab pos="756920" algn="l"/>
              </a:tabLst>
            </a:pP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total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length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divided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by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4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value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inserted</a:t>
            </a:r>
            <a:r>
              <a:rPr sz="2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in the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field.</a:t>
            </a:r>
            <a:endParaRPr sz="2000">
              <a:latin typeface="Calibri"/>
              <a:cs typeface="Calibri"/>
            </a:endParaRPr>
          </a:p>
          <a:p>
            <a:pPr marL="756285" lvl="1" indent="-287020">
              <a:lnSpc>
                <a:spcPct val="100000"/>
              </a:lnSpc>
              <a:buFont typeface="Arial MT"/>
              <a:buChar char="•"/>
              <a:tabLst>
                <a:tab pos="756285" algn="l"/>
                <a:tab pos="756920" algn="l"/>
              </a:tabLst>
            </a:pP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receiver</a:t>
            </a:r>
            <a:r>
              <a:rPr sz="2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needs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multiply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value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of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this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field</a:t>
            </a:r>
            <a:r>
              <a:rPr sz="2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by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4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find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total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length.</a:t>
            </a:r>
            <a:endParaRPr sz="2000">
              <a:latin typeface="Calibri"/>
              <a:cs typeface="Calibri"/>
            </a:endParaRPr>
          </a:p>
          <a:p>
            <a:pPr marL="756285" marR="75565" lvl="1" indent="-287020">
              <a:lnSpc>
                <a:spcPct val="100000"/>
              </a:lnSpc>
              <a:buFont typeface="Arial MT"/>
              <a:buChar char="•"/>
              <a:tabLst>
                <a:tab pos="756285" algn="l"/>
                <a:tab pos="756920" algn="l"/>
              </a:tabLst>
            </a:pP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Example: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If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header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length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field</a:t>
            </a:r>
            <a:r>
              <a:rPr sz="2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contains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decimal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value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5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(represented</a:t>
            </a:r>
            <a:r>
              <a:rPr sz="2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as 0101),</a:t>
            </a:r>
            <a:r>
              <a:rPr sz="20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then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Header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length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5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x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4 = </a:t>
            </a:r>
            <a:r>
              <a:rPr sz="2000" spc="-4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20</a:t>
            </a:r>
            <a:r>
              <a:rPr sz="20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bytes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02123" y="3840478"/>
            <a:ext cx="7251192" cy="2927602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412616" y="6228613"/>
            <a:ext cx="5351780" cy="584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85"/>
              </a:lnSpc>
            </a:pPr>
            <a:r>
              <a:rPr sz="4400" u="heavy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3"/>
              </a:rPr>
              <a:t>www.knowledgegate.in</a:t>
            </a:r>
            <a:endParaRPr sz="4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85030" y="3759"/>
            <a:ext cx="382333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u="heavy" spc="-2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Types</a:t>
            </a:r>
            <a:r>
              <a:rPr sz="3600" b="1" u="heavy" spc="-5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3600" b="1" u="heavy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of</a:t>
            </a:r>
            <a:r>
              <a:rPr sz="3600" b="1" u="heavy" spc="-3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3600" b="1" u="heavy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connection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8739" y="470661"/>
            <a:ext cx="12012930" cy="1550035"/>
          </a:xfrm>
          <a:prstGeom prst="rect">
            <a:avLst/>
          </a:prstGeom>
        </p:spPr>
        <p:txBody>
          <a:bodyPr vert="horz" wrap="square" lIns="0" tIns="226060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780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2400" b="1" u="heavy" spc="-1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Point</a:t>
            </a:r>
            <a:r>
              <a:rPr sz="2400" b="1" u="heavy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2400" b="1" u="heavy" spc="-1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to</a:t>
            </a:r>
            <a:r>
              <a:rPr sz="2400" b="1" u="heavy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2400" b="1" u="heavy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point</a:t>
            </a:r>
            <a:r>
              <a:rPr sz="2400" b="1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r>
              <a:rPr sz="2400" b="1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point-to-point</a:t>
            </a:r>
            <a:r>
              <a:rPr sz="24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connection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provides</a:t>
            </a:r>
            <a:r>
              <a:rPr sz="24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dedicated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link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between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two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devices.</a:t>
            </a:r>
            <a:endParaRPr sz="2400">
              <a:latin typeface="Calibri"/>
              <a:cs typeface="Calibri"/>
            </a:endParaRPr>
          </a:p>
          <a:p>
            <a:pPr marL="299085" marR="5080" indent="-287020">
              <a:lnSpc>
                <a:spcPct val="100000"/>
              </a:lnSpc>
              <a:spcBef>
                <a:spcPts val="1680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Most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point-to-point</a:t>
            </a:r>
            <a:r>
              <a:rPr sz="24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connections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use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an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actual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length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of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wire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or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cable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connect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two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ends, </a:t>
            </a:r>
            <a:r>
              <a:rPr sz="2400" spc="-5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but other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options,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such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as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microwave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or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satellite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links,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are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also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possible.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96000" y="3608832"/>
            <a:ext cx="5617463" cy="156972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07363" y="3218688"/>
            <a:ext cx="3592067" cy="2350008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3412616" y="6228613"/>
            <a:ext cx="5351780" cy="584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85"/>
              </a:lnSpc>
            </a:pPr>
            <a:r>
              <a:rPr sz="4400" u="heavy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4"/>
              </a:rPr>
              <a:t>www.knowledgegate.in</a:t>
            </a:r>
            <a:endParaRPr sz="4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739" y="16255"/>
            <a:ext cx="12023090" cy="27082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95"/>
              </a:spcBef>
              <a:buClr>
                <a:srgbClr val="FFFFFF"/>
              </a:buClr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2200" b="1" u="heavy" spc="-2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Point</a:t>
            </a:r>
            <a:r>
              <a:rPr sz="2200" b="1" u="heavy" spc="-1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2200" b="1" u="heavy" spc="-2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to </a:t>
            </a:r>
            <a:r>
              <a:rPr sz="2200" b="1" u="heavy" spc="-1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Note</a:t>
            </a:r>
            <a:endParaRPr sz="2200">
              <a:latin typeface="Calibri"/>
              <a:cs typeface="Calibri"/>
            </a:endParaRPr>
          </a:p>
          <a:p>
            <a:pPr marL="756285" lvl="1" indent="-287020">
              <a:lnSpc>
                <a:spcPct val="100000"/>
              </a:lnSpc>
              <a:buFont typeface="Arial MT"/>
              <a:buChar char="•"/>
              <a:tabLst>
                <a:tab pos="756285" algn="l"/>
                <a:tab pos="756920" algn="l"/>
              </a:tabLst>
            </a:pP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length</a:t>
            </a:r>
            <a:r>
              <a:rPr sz="22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IP</a:t>
            </a:r>
            <a:r>
              <a:rPr sz="22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header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always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lies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range</a:t>
            </a:r>
            <a:r>
              <a:rPr sz="22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[20</a:t>
            </a:r>
            <a:r>
              <a:rPr sz="22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bytes,</a:t>
            </a:r>
            <a:r>
              <a:rPr sz="22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60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bytes]</a:t>
            </a:r>
            <a:endParaRPr sz="2200">
              <a:latin typeface="Calibri"/>
              <a:cs typeface="Calibri"/>
            </a:endParaRPr>
          </a:p>
          <a:p>
            <a:pPr marL="756285" marR="5080" lvl="1" indent="-287020">
              <a:lnSpc>
                <a:spcPct val="100000"/>
              </a:lnSpc>
              <a:buFont typeface="Arial MT"/>
              <a:buChar char="•"/>
              <a:tabLst>
                <a:tab pos="756285" algn="l"/>
                <a:tab pos="756920" algn="l"/>
              </a:tabLst>
            </a:pP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2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initial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5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rows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2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IP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header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are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always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 used.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So,</a:t>
            </a:r>
            <a:r>
              <a:rPr sz="2200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b="1" i="1" spc="-5" dirty="0">
                <a:solidFill>
                  <a:srgbClr val="FFFFFF"/>
                </a:solidFill>
                <a:latin typeface="Calibri"/>
                <a:cs typeface="Calibri"/>
              </a:rPr>
              <a:t>minimum</a:t>
            </a:r>
            <a:r>
              <a:rPr sz="2200" b="1" i="1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b="1" i="1" spc="-5" dirty="0">
                <a:solidFill>
                  <a:srgbClr val="FFFFFF"/>
                </a:solidFill>
                <a:latin typeface="Calibri"/>
                <a:cs typeface="Calibri"/>
              </a:rPr>
              <a:t>length</a:t>
            </a:r>
            <a:r>
              <a:rPr sz="2200" b="1" i="1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b="1" i="1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2200" b="1" i="1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b="1" i="1" spc="-5" dirty="0">
                <a:solidFill>
                  <a:srgbClr val="FFFFFF"/>
                </a:solidFill>
                <a:latin typeface="Calibri"/>
                <a:cs typeface="Calibri"/>
              </a:rPr>
              <a:t>IP</a:t>
            </a:r>
            <a:r>
              <a:rPr sz="2200" b="1" i="1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b="1" i="1" spc="-5" dirty="0">
                <a:solidFill>
                  <a:srgbClr val="FFFFFF"/>
                </a:solidFill>
                <a:latin typeface="Calibri"/>
                <a:cs typeface="Calibri"/>
              </a:rPr>
              <a:t>header</a:t>
            </a:r>
            <a:r>
              <a:rPr sz="2200" b="1" i="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5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x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4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bytes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= </a:t>
            </a:r>
            <a:r>
              <a:rPr sz="2200" spc="-48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20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 bytes.</a:t>
            </a:r>
            <a:endParaRPr sz="2200">
              <a:latin typeface="Calibri"/>
              <a:cs typeface="Calibri"/>
            </a:endParaRPr>
          </a:p>
          <a:p>
            <a:pPr marL="756285" lvl="1" indent="-287020">
              <a:lnSpc>
                <a:spcPct val="100000"/>
              </a:lnSpc>
              <a:buFont typeface="Arial MT"/>
              <a:buChar char="•"/>
              <a:tabLst>
                <a:tab pos="756285" algn="l"/>
                <a:tab pos="756920" algn="l"/>
              </a:tabLst>
            </a:pP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2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size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Options</a:t>
            </a:r>
            <a:r>
              <a:rPr sz="22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field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can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go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up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40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bytes.</a:t>
            </a:r>
            <a:r>
              <a:rPr sz="22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So,</a:t>
            </a:r>
            <a:r>
              <a:rPr sz="220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b="1" i="1" spc="-5" dirty="0">
                <a:solidFill>
                  <a:srgbClr val="FFFFFF"/>
                </a:solidFill>
                <a:latin typeface="Calibri"/>
                <a:cs typeface="Calibri"/>
              </a:rPr>
              <a:t>maximum</a:t>
            </a:r>
            <a:r>
              <a:rPr sz="2200" b="1" i="1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b="1" i="1" spc="-5" dirty="0">
                <a:solidFill>
                  <a:srgbClr val="FFFFFF"/>
                </a:solidFill>
                <a:latin typeface="Calibri"/>
                <a:cs typeface="Calibri"/>
              </a:rPr>
              <a:t>length</a:t>
            </a:r>
            <a:r>
              <a:rPr sz="2200" b="1" i="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b="1" i="1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2200" b="1" i="1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b="1" i="1" spc="-5" dirty="0">
                <a:solidFill>
                  <a:srgbClr val="FFFFFF"/>
                </a:solidFill>
                <a:latin typeface="Calibri"/>
                <a:cs typeface="Calibri"/>
              </a:rPr>
              <a:t>IP</a:t>
            </a:r>
            <a:r>
              <a:rPr sz="2200" b="1" i="1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b="1" i="1" spc="-5" dirty="0">
                <a:solidFill>
                  <a:srgbClr val="FFFFFF"/>
                </a:solidFill>
                <a:latin typeface="Calibri"/>
                <a:cs typeface="Calibri"/>
              </a:rPr>
              <a:t>header</a:t>
            </a:r>
            <a:r>
              <a:rPr sz="2200" b="1" i="1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22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20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bytes</a:t>
            </a:r>
            <a:r>
              <a:rPr sz="22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+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40</a:t>
            </a:r>
            <a:endParaRPr sz="2200">
              <a:latin typeface="Calibri"/>
              <a:cs typeface="Calibri"/>
            </a:endParaRPr>
          </a:p>
          <a:p>
            <a:pPr marL="756285">
              <a:lnSpc>
                <a:spcPct val="100000"/>
              </a:lnSpc>
            </a:pP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bytes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60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bytes.</a:t>
            </a:r>
            <a:endParaRPr sz="2200">
              <a:latin typeface="Calibri"/>
              <a:cs typeface="Calibri"/>
            </a:endParaRPr>
          </a:p>
          <a:p>
            <a:pPr marL="756285" lvl="1" indent="-287020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756285" algn="l"/>
                <a:tab pos="756920" algn="l"/>
              </a:tabLst>
            </a:pP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2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range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header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length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field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value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always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[5,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15]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as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[20/4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5,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60/4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15]</a:t>
            </a:r>
            <a:endParaRPr sz="2200">
              <a:latin typeface="Calibri"/>
              <a:cs typeface="Calibri"/>
            </a:endParaRPr>
          </a:p>
          <a:p>
            <a:pPr marL="756285" lvl="1" indent="-287020">
              <a:lnSpc>
                <a:spcPct val="100000"/>
              </a:lnSpc>
              <a:buFont typeface="Arial MT"/>
              <a:buChar char="•"/>
              <a:tabLst>
                <a:tab pos="756285" algn="l"/>
                <a:tab pos="756920" algn="l"/>
              </a:tabLst>
            </a:pP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range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header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length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always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[20,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60].</a:t>
            </a:r>
            <a:endParaRPr sz="22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34255" y="3532632"/>
            <a:ext cx="7857744" cy="3194304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412616" y="6228613"/>
            <a:ext cx="5351780" cy="584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85"/>
              </a:lnSpc>
            </a:pPr>
            <a:r>
              <a:rPr sz="4400" u="heavy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3"/>
              </a:rPr>
              <a:t>www.knowledgegate.in</a:t>
            </a:r>
            <a:endParaRPr sz="4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739" y="13208"/>
            <a:ext cx="11798300" cy="19926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lr>
                <a:srgbClr val="FFFFFF"/>
              </a:buClr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300" b="1" u="heavy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Services:</a:t>
            </a:r>
            <a:r>
              <a:rPr sz="2300" b="1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r>
              <a:rPr sz="23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IETF</a:t>
            </a:r>
            <a:r>
              <a:rPr sz="23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5" dirty="0">
                <a:solidFill>
                  <a:srgbClr val="FFFFFF"/>
                </a:solidFill>
                <a:latin typeface="Calibri"/>
                <a:cs typeface="Calibri"/>
              </a:rPr>
              <a:t>has</a:t>
            </a:r>
            <a:r>
              <a:rPr sz="23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5" dirty="0">
                <a:solidFill>
                  <a:srgbClr val="FFFFFF"/>
                </a:solidFill>
                <a:latin typeface="Calibri"/>
                <a:cs typeface="Calibri"/>
              </a:rPr>
              <a:t>changed</a:t>
            </a:r>
            <a:r>
              <a:rPr sz="23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3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15" dirty="0">
                <a:solidFill>
                  <a:srgbClr val="FFFFFF"/>
                </a:solidFill>
                <a:latin typeface="Calibri"/>
                <a:cs typeface="Calibri"/>
              </a:rPr>
              <a:t>interpretation</a:t>
            </a:r>
            <a:r>
              <a:rPr sz="23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23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5" dirty="0">
                <a:solidFill>
                  <a:srgbClr val="FFFFFF"/>
                </a:solidFill>
                <a:latin typeface="Calibri"/>
                <a:cs typeface="Calibri"/>
              </a:rPr>
              <a:t>name</a:t>
            </a:r>
            <a:r>
              <a:rPr sz="23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23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this</a:t>
            </a:r>
            <a:r>
              <a:rPr sz="23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8-bit </a:t>
            </a:r>
            <a:r>
              <a:rPr sz="2300" spc="-5" dirty="0">
                <a:solidFill>
                  <a:srgbClr val="FFFFFF"/>
                </a:solidFill>
                <a:latin typeface="Calibri"/>
                <a:cs typeface="Calibri"/>
              </a:rPr>
              <a:t>field.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 This</a:t>
            </a:r>
            <a:r>
              <a:rPr sz="23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5" dirty="0">
                <a:solidFill>
                  <a:srgbClr val="FFFFFF"/>
                </a:solidFill>
                <a:latin typeface="Calibri"/>
                <a:cs typeface="Calibri"/>
              </a:rPr>
              <a:t>field, previously</a:t>
            </a:r>
            <a:endParaRPr sz="2300">
              <a:latin typeface="Calibri"/>
              <a:cs typeface="Calibri"/>
            </a:endParaRPr>
          </a:p>
          <a:p>
            <a:pPr marL="355600">
              <a:lnSpc>
                <a:spcPct val="100000"/>
              </a:lnSpc>
            </a:pPr>
            <a:r>
              <a:rPr sz="2300" spc="-5" dirty="0">
                <a:solidFill>
                  <a:srgbClr val="FFFFFF"/>
                </a:solidFill>
                <a:latin typeface="Calibri"/>
                <a:cs typeface="Calibri"/>
              </a:rPr>
              <a:t>called</a:t>
            </a:r>
            <a:r>
              <a:rPr sz="23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service</a:t>
            </a:r>
            <a:r>
              <a:rPr sz="23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5" dirty="0">
                <a:solidFill>
                  <a:srgbClr val="FFFFFF"/>
                </a:solidFill>
                <a:latin typeface="Calibri"/>
                <a:cs typeface="Calibri"/>
              </a:rPr>
              <a:t>type,</a:t>
            </a:r>
            <a:r>
              <a:rPr sz="23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3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5" dirty="0">
                <a:solidFill>
                  <a:srgbClr val="FFFFFF"/>
                </a:solidFill>
                <a:latin typeface="Calibri"/>
                <a:cs typeface="Calibri"/>
              </a:rPr>
              <a:t>now</a:t>
            </a:r>
            <a:r>
              <a:rPr sz="23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5" dirty="0">
                <a:solidFill>
                  <a:srgbClr val="FFFFFF"/>
                </a:solidFill>
                <a:latin typeface="Calibri"/>
                <a:cs typeface="Calibri"/>
              </a:rPr>
              <a:t>called</a:t>
            </a:r>
            <a:r>
              <a:rPr sz="23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15" dirty="0">
                <a:solidFill>
                  <a:srgbClr val="FFFFFF"/>
                </a:solidFill>
                <a:latin typeface="Calibri"/>
                <a:cs typeface="Calibri"/>
              </a:rPr>
              <a:t>differentiated</a:t>
            </a:r>
            <a:r>
              <a:rPr sz="23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services.</a:t>
            </a:r>
            <a:endParaRPr sz="2300">
              <a:latin typeface="Calibri"/>
              <a:cs typeface="Calibri"/>
            </a:endParaRPr>
          </a:p>
          <a:p>
            <a:pPr marL="355600" marR="5080" indent="-342900">
              <a:lnSpc>
                <a:spcPct val="100000"/>
              </a:lnSpc>
              <a:spcBef>
                <a:spcPts val="168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300" spc="-5" dirty="0">
                <a:solidFill>
                  <a:srgbClr val="FFFFFF"/>
                </a:solidFill>
                <a:latin typeface="Calibri"/>
                <a:cs typeface="Calibri"/>
              </a:rPr>
              <a:t>Precedence</a:t>
            </a:r>
            <a:r>
              <a:rPr sz="23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is a</a:t>
            </a:r>
            <a:r>
              <a:rPr sz="23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5" dirty="0">
                <a:solidFill>
                  <a:srgbClr val="FFFFFF"/>
                </a:solidFill>
                <a:latin typeface="Calibri"/>
                <a:cs typeface="Calibri"/>
              </a:rPr>
              <a:t>3-bit subfield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10" dirty="0">
                <a:solidFill>
                  <a:srgbClr val="FFFFFF"/>
                </a:solidFill>
                <a:latin typeface="Calibri"/>
                <a:cs typeface="Calibri"/>
              </a:rPr>
              <a:t>ranging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10" dirty="0">
                <a:solidFill>
                  <a:srgbClr val="FFFFFF"/>
                </a:solidFill>
                <a:latin typeface="Calibri"/>
                <a:cs typeface="Calibri"/>
              </a:rPr>
              <a:t>from</a:t>
            </a:r>
            <a:r>
              <a:rPr sz="23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0 </a:t>
            </a:r>
            <a:r>
              <a:rPr sz="2300" spc="-5" dirty="0">
                <a:solidFill>
                  <a:srgbClr val="FFFFFF"/>
                </a:solidFill>
                <a:latin typeface="Calibri"/>
                <a:cs typeface="Calibri"/>
              </a:rPr>
              <a:t>(000</a:t>
            </a:r>
            <a:r>
              <a:rPr sz="23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23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binary)</a:t>
            </a:r>
            <a:r>
              <a:rPr sz="23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2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 7</a:t>
            </a:r>
            <a:r>
              <a:rPr sz="23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5" dirty="0">
                <a:solidFill>
                  <a:srgbClr val="FFFFFF"/>
                </a:solidFill>
                <a:latin typeface="Calibri"/>
                <a:cs typeface="Calibri"/>
              </a:rPr>
              <a:t>(111 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23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binary).</a:t>
            </a:r>
            <a:r>
              <a:rPr sz="23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3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5" dirty="0">
                <a:solidFill>
                  <a:srgbClr val="FFFFFF"/>
                </a:solidFill>
                <a:latin typeface="Calibri"/>
                <a:cs typeface="Calibri"/>
              </a:rPr>
              <a:t>precedence </a:t>
            </a:r>
            <a:r>
              <a:rPr sz="2300" spc="-5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5" dirty="0">
                <a:solidFill>
                  <a:srgbClr val="FFFFFF"/>
                </a:solidFill>
                <a:latin typeface="Calibri"/>
                <a:cs typeface="Calibri"/>
              </a:rPr>
              <a:t>defines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3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5" dirty="0">
                <a:solidFill>
                  <a:srgbClr val="FFFFFF"/>
                </a:solidFill>
                <a:latin typeface="Calibri"/>
                <a:cs typeface="Calibri"/>
              </a:rPr>
              <a:t>priority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3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15" dirty="0">
                <a:solidFill>
                  <a:srgbClr val="FFFFFF"/>
                </a:solidFill>
                <a:latin typeface="Calibri"/>
                <a:cs typeface="Calibri"/>
              </a:rPr>
              <a:t>datagram</a:t>
            </a:r>
            <a:r>
              <a:rPr sz="23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in issues</a:t>
            </a:r>
            <a:r>
              <a:rPr sz="23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5" dirty="0">
                <a:solidFill>
                  <a:srgbClr val="FFFFFF"/>
                </a:solidFill>
                <a:latin typeface="Calibri"/>
                <a:cs typeface="Calibri"/>
              </a:rPr>
              <a:t>such</a:t>
            </a:r>
            <a:r>
              <a:rPr sz="23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as </a:t>
            </a:r>
            <a:r>
              <a:rPr sz="2300" spc="-10" dirty="0">
                <a:solidFill>
                  <a:srgbClr val="FFFFFF"/>
                </a:solidFill>
                <a:latin typeface="Calibri"/>
                <a:cs typeface="Calibri"/>
              </a:rPr>
              <a:t>congestion.</a:t>
            </a:r>
            <a:r>
              <a:rPr sz="23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If a</a:t>
            </a:r>
            <a:r>
              <a:rPr sz="23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15" dirty="0">
                <a:solidFill>
                  <a:srgbClr val="FFFFFF"/>
                </a:solidFill>
                <a:latin typeface="Calibri"/>
                <a:cs typeface="Calibri"/>
              </a:rPr>
              <a:t>router</a:t>
            </a:r>
            <a:r>
              <a:rPr sz="23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is </a:t>
            </a:r>
            <a:r>
              <a:rPr sz="2300" spc="-15" dirty="0">
                <a:solidFill>
                  <a:srgbClr val="FFFFFF"/>
                </a:solidFill>
                <a:latin typeface="Calibri"/>
                <a:cs typeface="Calibri"/>
              </a:rPr>
              <a:t>congested</a:t>
            </a:r>
            <a:r>
              <a:rPr sz="2300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and </a:t>
            </a:r>
            <a:r>
              <a:rPr sz="23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needs </a:t>
            </a:r>
            <a:r>
              <a:rPr sz="2300" spc="-1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3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15" dirty="0">
                <a:solidFill>
                  <a:srgbClr val="FFFFFF"/>
                </a:solidFill>
                <a:latin typeface="Calibri"/>
                <a:cs typeface="Calibri"/>
              </a:rPr>
              <a:t>discard</a:t>
            </a:r>
            <a:r>
              <a:rPr sz="23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5" dirty="0">
                <a:solidFill>
                  <a:srgbClr val="FFFFFF"/>
                </a:solidFill>
                <a:latin typeface="Calibri"/>
                <a:cs typeface="Calibri"/>
              </a:rPr>
              <a:t>some</a:t>
            </a:r>
            <a:r>
              <a:rPr sz="23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15" dirty="0">
                <a:solidFill>
                  <a:srgbClr val="FFFFFF"/>
                </a:solidFill>
                <a:latin typeface="Calibri"/>
                <a:cs typeface="Calibri"/>
              </a:rPr>
              <a:t>datagrams,</a:t>
            </a:r>
            <a:r>
              <a:rPr sz="2300" spc="-5" dirty="0">
                <a:solidFill>
                  <a:srgbClr val="FFFFFF"/>
                </a:solidFill>
                <a:latin typeface="Calibri"/>
                <a:cs typeface="Calibri"/>
              </a:rPr>
              <a:t> those</a:t>
            </a:r>
            <a:r>
              <a:rPr sz="23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15" dirty="0">
                <a:solidFill>
                  <a:srgbClr val="FFFFFF"/>
                </a:solidFill>
                <a:latin typeface="Calibri"/>
                <a:cs typeface="Calibri"/>
              </a:rPr>
              <a:t>datagrams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 with</a:t>
            </a:r>
            <a:r>
              <a:rPr sz="23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10" dirty="0">
                <a:solidFill>
                  <a:srgbClr val="FFFFFF"/>
                </a:solidFill>
                <a:latin typeface="Calibri"/>
                <a:cs typeface="Calibri"/>
              </a:rPr>
              <a:t>lowest</a:t>
            </a:r>
            <a:r>
              <a:rPr sz="23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5" dirty="0">
                <a:solidFill>
                  <a:srgbClr val="FFFFFF"/>
                </a:solidFill>
                <a:latin typeface="Calibri"/>
                <a:cs typeface="Calibri"/>
              </a:rPr>
              <a:t>precedence</a:t>
            </a:r>
            <a:r>
              <a:rPr sz="23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15" dirty="0">
                <a:solidFill>
                  <a:srgbClr val="FFFFFF"/>
                </a:solidFill>
                <a:latin typeface="Calibri"/>
                <a:cs typeface="Calibri"/>
              </a:rPr>
              <a:t>are</a:t>
            </a:r>
            <a:r>
              <a:rPr sz="23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10" dirty="0">
                <a:solidFill>
                  <a:srgbClr val="FFFFFF"/>
                </a:solidFill>
                <a:latin typeface="Calibri"/>
                <a:cs typeface="Calibri"/>
              </a:rPr>
              <a:t>discarded</a:t>
            </a:r>
            <a:r>
              <a:rPr sz="23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15" dirty="0">
                <a:solidFill>
                  <a:srgbClr val="FFFFFF"/>
                </a:solidFill>
                <a:latin typeface="Calibri"/>
                <a:cs typeface="Calibri"/>
              </a:rPr>
              <a:t>first.</a:t>
            </a:r>
            <a:endParaRPr sz="23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21992" y="3326891"/>
            <a:ext cx="7455408" cy="3252216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412616" y="6228613"/>
            <a:ext cx="5351780" cy="584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85"/>
              </a:lnSpc>
            </a:pPr>
            <a:r>
              <a:rPr sz="4400" u="heavy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3"/>
              </a:rPr>
              <a:t>www.knowledgegate.in</a:t>
            </a:r>
            <a:endParaRPr sz="4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739" y="9855"/>
            <a:ext cx="11703685" cy="821690"/>
          </a:xfrm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299085" marR="5080" indent="-287020">
              <a:lnSpc>
                <a:spcPct val="100899"/>
              </a:lnSpc>
              <a:spcBef>
                <a:spcPts val="65"/>
              </a:spcBef>
              <a:buClr>
                <a:srgbClr val="FFFFFF"/>
              </a:buClr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2800" b="1" u="heavy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Service</a:t>
            </a:r>
            <a:r>
              <a:rPr sz="2800" b="1" u="heavy" spc="2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2800" b="1" u="heavy" spc="-2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Type</a:t>
            </a:r>
            <a:r>
              <a:rPr sz="2400" b="1" i="1" spc="-25" dirty="0">
                <a:solidFill>
                  <a:srgbClr val="FFFFFF"/>
                </a:solidFill>
                <a:latin typeface="Calibri"/>
                <a:cs typeface="Calibri"/>
              </a:rPr>
              <a:t>:</a:t>
            </a:r>
            <a:r>
              <a:rPr sz="2400" b="1" i="1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It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defines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how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the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datagram</a:t>
            </a:r>
            <a:r>
              <a:rPr sz="24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should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be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handled.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Service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type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is an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8-bit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field </a:t>
            </a:r>
            <a:r>
              <a:rPr sz="2400" spc="-5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that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is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used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Quality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Service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(QoS).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908547" y="893063"/>
            <a:ext cx="6135624" cy="2404872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85572" y="1147572"/>
            <a:ext cx="5137404" cy="149351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71500" y="3429000"/>
            <a:ext cx="3227831" cy="2458212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3412616" y="6228613"/>
            <a:ext cx="5351780" cy="584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85"/>
              </a:lnSpc>
            </a:pPr>
            <a:r>
              <a:rPr sz="4400" u="heavy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5"/>
              </a:rPr>
              <a:t>www.knowledgegate.in</a:t>
            </a:r>
            <a:endParaRPr sz="4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739" y="12903"/>
            <a:ext cx="11538585" cy="787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9085" marR="5080" indent="-287020">
              <a:lnSpc>
                <a:spcPct val="100000"/>
              </a:lnSpc>
              <a:spcBef>
                <a:spcPts val="95"/>
              </a:spcBef>
              <a:buClr>
                <a:srgbClr val="FFFFFF"/>
              </a:buClr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2500" spc="-30" dirty="0">
                <a:solidFill>
                  <a:srgbClr val="FFFFFF"/>
                </a:solidFill>
                <a:latin typeface="Calibri"/>
                <a:cs typeface="Calibri"/>
              </a:rPr>
              <a:t>TOS</a:t>
            </a:r>
            <a:r>
              <a:rPr sz="25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00" spc="-5" dirty="0">
                <a:solidFill>
                  <a:srgbClr val="FFFFFF"/>
                </a:solidFill>
                <a:latin typeface="Calibri"/>
                <a:cs typeface="Calibri"/>
              </a:rPr>
              <a:t>bits</a:t>
            </a:r>
            <a:r>
              <a:rPr sz="25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00" spc="-5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5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00" spc="-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500" spc="-10" dirty="0">
                <a:solidFill>
                  <a:srgbClr val="FFFFFF"/>
                </a:solidFill>
                <a:latin typeface="Calibri"/>
                <a:cs typeface="Calibri"/>
              </a:rPr>
              <a:t> 4-bit</a:t>
            </a:r>
            <a:r>
              <a:rPr sz="25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00" spc="-10" dirty="0">
                <a:solidFill>
                  <a:srgbClr val="FFFFFF"/>
                </a:solidFill>
                <a:latin typeface="Calibri"/>
                <a:cs typeface="Calibri"/>
              </a:rPr>
              <a:t>subfield</a:t>
            </a:r>
            <a:r>
              <a:rPr sz="25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00" spc="-5" dirty="0">
                <a:solidFill>
                  <a:srgbClr val="FFFFFF"/>
                </a:solidFill>
                <a:latin typeface="Calibri"/>
                <a:cs typeface="Calibri"/>
              </a:rPr>
              <a:t>with</a:t>
            </a:r>
            <a:r>
              <a:rPr sz="25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00" dirty="0">
                <a:solidFill>
                  <a:srgbClr val="FFFFFF"/>
                </a:solidFill>
                <a:latin typeface="Calibri"/>
                <a:cs typeface="Calibri"/>
              </a:rPr>
              <a:t>each</a:t>
            </a:r>
            <a:r>
              <a:rPr sz="25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00" spc="-5" dirty="0">
                <a:solidFill>
                  <a:srgbClr val="FFFFFF"/>
                </a:solidFill>
                <a:latin typeface="Calibri"/>
                <a:cs typeface="Calibri"/>
              </a:rPr>
              <a:t>bit</a:t>
            </a:r>
            <a:r>
              <a:rPr sz="25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00" spc="-10" dirty="0">
                <a:solidFill>
                  <a:srgbClr val="FFFFFF"/>
                </a:solidFill>
                <a:latin typeface="Calibri"/>
                <a:cs typeface="Calibri"/>
              </a:rPr>
              <a:t>having</a:t>
            </a:r>
            <a:r>
              <a:rPr sz="25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00" spc="-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5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00" spc="-5" dirty="0">
                <a:solidFill>
                  <a:srgbClr val="FFFFFF"/>
                </a:solidFill>
                <a:latin typeface="Calibri"/>
                <a:cs typeface="Calibri"/>
              </a:rPr>
              <a:t>special</a:t>
            </a:r>
            <a:r>
              <a:rPr sz="25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00" spc="-5" dirty="0">
                <a:solidFill>
                  <a:srgbClr val="FFFFFF"/>
                </a:solidFill>
                <a:latin typeface="Calibri"/>
                <a:cs typeface="Calibri"/>
              </a:rPr>
              <a:t>meaning.</a:t>
            </a:r>
            <a:r>
              <a:rPr sz="25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00" spc="-5" dirty="0">
                <a:solidFill>
                  <a:srgbClr val="FFFFFF"/>
                </a:solidFill>
                <a:latin typeface="Calibri"/>
                <a:cs typeface="Calibri"/>
              </a:rPr>
              <a:t>Although</a:t>
            </a:r>
            <a:r>
              <a:rPr sz="25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00" spc="-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5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00" spc="-5" dirty="0">
                <a:solidFill>
                  <a:srgbClr val="FFFFFF"/>
                </a:solidFill>
                <a:latin typeface="Calibri"/>
                <a:cs typeface="Calibri"/>
              </a:rPr>
              <a:t>bit</a:t>
            </a:r>
            <a:r>
              <a:rPr sz="25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00" spc="-10" dirty="0">
                <a:solidFill>
                  <a:srgbClr val="FFFFFF"/>
                </a:solidFill>
                <a:latin typeface="Calibri"/>
                <a:cs typeface="Calibri"/>
              </a:rPr>
              <a:t>can</a:t>
            </a:r>
            <a:r>
              <a:rPr sz="25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00" spc="-10" dirty="0">
                <a:solidFill>
                  <a:srgbClr val="FFFFFF"/>
                </a:solidFill>
                <a:latin typeface="Calibri"/>
                <a:cs typeface="Calibri"/>
              </a:rPr>
              <a:t>be </a:t>
            </a:r>
            <a:r>
              <a:rPr sz="2500" spc="-5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00" spc="-5" dirty="0">
                <a:solidFill>
                  <a:srgbClr val="FFFFFF"/>
                </a:solidFill>
                <a:latin typeface="Calibri"/>
                <a:cs typeface="Calibri"/>
              </a:rPr>
              <a:t>either</a:t>
            </a:r>
            <a:r>
              <a:rPr sz="25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00" spc="-5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r>
              <a:rPr sz="25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00" spc="-5" dirty="0">
                <a:solidFill>
                  <a:srgbClr val="FFFFFF"/>
                </a:solidFill>
                <a:latin typeface="Calibri"/>
                <a:cs typeface="Calibri"/>
              </a:rPr>
              <a:t>or</a:t>
            </a:r>
            <a:r>
              <a:rPr sz="25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00" spc="-5" dirty="0">
                <a:solidFill>
                  <a:srgbClr val="FFFFFF"/>
                </a:solidFill>
                <a:latin typeface="Calibri"/>
                <a:cs typeface="Calibri"/>
              </a:rPr>
              <a:t>1,</a:t>
            </a:r>
            <a:r>
              <a:rPr sz="25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00" spc="-5" dirty="0">
                <a:solidFill>
                  <a:srgbClr val="FFFFFF"/>
                </a:solidFill>
                <a:latin typeface="Calibri"/>
                <a:cs typeface="Calibri"/>
              </a:rPr>
              <a:t>one</a:t>
            </a:r>
            <a:r>
              <a:rPr sz="25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00" spc="-5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25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00" spc="-10" dirty="0">
                <a:solidFill>
                  <a:srgbClr val="FFFFFF"/>
                </a:solidFill>
                <a:latin typeface="Calibri"/>
                <a:cs typeface="Calibri"/>
              </a:rPr>
              <a:t>only</a:t>
            </a:r>
            <a:r>
              <a:rPr sz="25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00" spc="-10" dirty="0">
                <a:solidFill>
                  <a:srgbClr val="FFFFFF"/>
                </a:solidFill>
                <a:latin typeface="Calibri"/>
                <a:cs typeface="Calibri"/>
              </a:rPr>
              <a:t>one</a:t>
            </a:r>
            <a:r>
              <a:rPr sz="25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00" spc="-5" dirty="0">
                <a:solidFill>
                  <a:srgbClr val="FFFFFF"/>
                </a:solidFill>
                <a:latin typeface="Calibri"/>
                <a:cs typeface="Calibri"/>
              </a:rPr>
              <a:t>of the</a:t>
            </a:r>
            <a:r>
              <a:rPr sz="25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00" spc="-5" dirty="0">
                <a:solidFill>
                  <a:srgbClr val="FFFFFF"/>
                </a:solidFill>
                <a:latin typeface="Calibri"/>
                <a:cs typeface="Calibri"/>
              </a:rPr>
              <a:t>bits</a:t>
            </a:r>
            <a:r>
              <a:rPr sz="25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00" spc="-15" dirty="0">
                <a:solidFill>
                  <a:srgbClr val="FFFFFF"/>
                </a:solidFill>
                <a:latin typeface="Calibri"/>
                <a:cs typeface="Calibri"/>
              </a:rPr>
              <a:t>can</a:t>
            </a:r>
            <a:r>
              <a:rPr sz="25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00" spc="-20" dirty="0">
                <a:solidFill>
                  <a:srgbClr val="FFFFFF"/>
                </a:solidFill>
                <a:latin typeface="Calibri"/>
                <a:cs typeface="Calibri"/>
              </a:rPr>
              <a:t>have</a:t>
            </a:r>
            <a:r>
              <a:rPr sz="25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5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00" spc="-10" dirty="0">
                <a:solidFill>
                  <a:srgbClr val="FFFFFF"/>
                </a:solidFill>
                <a:latin typeface="Calibri"/>
                <a:cs typeface="Calibri"/>
              </a:rPr>
              <a:t>value</a:t>
            </a:r>
            <a:r>
              <a:rPr sz="25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25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00" spc="-5" dirty="0">
                <a:solidFill>
                  <a:srgbClr val="FFFFFF"/>
                </a:solidFill>
                <a:latin typeface="Calibri"/>
                <a:cs typeface="Calibri"/>
              </a:rPr>
              <a:t>1 in</a:t>
            </a:r>
            <a:r>
              <a:rPr sz="25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00" spc="-5" dirty="0">
                <a:solidFill>
                  <a:srgbClr val="FFFFFF"/>
                </a:solidFill>
                <a:latin typeface="Calibri"/>
                <a:cs typeface="Calibri"/>
              </a:rPr>
              <a:t>each</a:t>
            </a:r>
            <a:r>
              <a:rPr sz="25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00" spc="-20" dirty="0">
                <a:solidFill>
                  <a:srgbClr val="FFFFFF"/>
                </a:solidFill>
                <a:latin typeface="Calibri"/>
                <a:cs typeface="Calibri"/>
              </a:rPr>
              <a:t>datagram</a:t>
            </a:r>
            <a:endParaRPr sz="25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52272" y="990600"/>
            <a:ext cx="5920739" cy="517398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412616" y="6228613"/>
            <a:ext cx="5351780" cy="584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85"/>
              </a:lnSpc>
            </a:pPr>
            <a:r>
              <a:rPr sz="4400" u="heavy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3"/>
              </a:rPr>
              <a:t>www.knowledgegate.in</a:t>
            </a:r>
            <a:endParaRPr sz="4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739" y="13207"/>
            <a:ext cx="11579225" cy="3317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marR="97790" indent="-287020">
              <a:lnSpc>
                <a:spcPct val="100000"/>
              </a:lnSpc>
              <a:spcBef>
                <a:spcPts val="100"/>
              </a:spcBef>
              <a:buClr>
                <a:srgbClr val="FFFFFF"/>
              </a:buClr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2400" b="1" spc="-50" dirty="0">
                <a:solidFill>
                  <a:srgbClr val="FFFFFF"/>
                </a:solidFill>
                <a:latin typeface="Calibri"/>
                <a:cs typeface="Calibri"/>
              </a:rPr>
              <a:t>Total</a:t>
            </a:r>
            <a:r>
              <a:rPr sz="2400" b="1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Calibri"/>
                <a:cs typeface="Calibri"/>
              </a:rPr>
              <a:t>Length:</a:t>
            </a:r>
            <a:r>
              <a:rPr sz="2400" b="1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It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defines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total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length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(header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plus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data)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the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IP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datagram</a:t>
            </a:r>
            <a:r>
              <a:rPr sz="24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bytes.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This </a:t>
            </a:r>
            <a:r>
              <a:rPr sz="2400" spc="-5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field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helps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receiving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device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know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when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packet</a:t>
            </a:r>
            <a:r>
              <a:rPr sz="24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has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completely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arrived.</a:t>
            </a:r>
            <a:endParaRPr sz="240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spcBef>
                <a:spcPts val="1440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2400" b="1" spc="-5" dirty="0">
                <a:solidFill>
                  <a:srgbClr val="FFFFFF"/>
                </a:solidFill>
                <a:latin typeface="Calibri"/>
                <a:cs typeface="Calibri"/>
              </a:rPr>
              <a:t>Minimum</a:t>
            </a:r>
            <a:r>
              <a:rPr sz="2400" b="1" spc="-15" dirty="0">
                <a:solidFill>
                  <a:srgbClr val="FFFFFF"/>
                </a:solidFill>
                <a:latin typeface="Calibri"/>
                <a:cs typeface="Calibri"/>
              </a:rPr>
              <a:t> total</a:t>
            </a:r>
            <a:r>
              <a:rPr sz="2400" b="1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Calibri"/>
                <a:cs typeface="Calibri"/>
              </a:rPr>
              <a:t>length</a:t>
            </a:r>
            <a:r>
              <a:rPr sz="2400" b="1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FFFFFF"/>
                </a:solidFill>
                <a:latin typeface="Calibri"/>
                <a:cs typeface="Calibri"/>
              </a:rPr>
              <a:t>of </a:t>
            </a:r>
            <a:r>
              <a:rPr sz="2400" b="1" spc="-15" dirty="0">
                <a:solidFill>
                  <a:srgbClr val="FFFFFF"/>
                </a:solidFill>
                <a:latin typeface="Calibri"/>
                <a:cs typeface="Calibri"/>
              </a:rPr>
              <a:t>datagram</a:t>
            </a:r>
            <a:r>
              <a:rPr sz="2400" b="1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20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bytes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(20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bytes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header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+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0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bytes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data)</a:t>
            </a:r>
            <a:endParaRPr sz="240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spcBef>
                <a:spcPts val="1440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2400" b="1" spc="-10" dirty="0">
                <a:solidFill>
                  <a:srgbClr val="FFFFFF"/>
                </a:solidFill>
                <a:latin typeface="Calibri"/>
                <a:cs typeface="Calibri"/>
              </a:rPr>
              <a:t>Maximum</a:t>
            </a:r>
            <a:r>
              <a:rPr sz="2400" b="1" spc="-15" dirty="0">
                <a:solidFill>
                  <a:srgbClr val="FFFFFF"/>
                </a:solidFill>
                <a:latin typeface="Calibri"/>
                <a:cs typeface="Calibri"/>
              </a:rPr>
              <a:t> total</a:t>
            </a:r>
            <a:r>
              <a:rPr sz="2400" b="1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Calibri"/>
                <a:cs typeface="Calibri"/>
              </a:rPr>
              <a:t>length </a:t>
            </a:r>
            <a:r>
              <a:rPr sz="2400" b="1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2400" b="1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b="1" spc="-15" dirty="0">
                <a:solidFill>
                  <a:srgbClr val="FFFFFF"/>
                </a:solidFill>
                <a:latin typeface="Calibri"/>
                <a:cs typeface="Calibri"/>
              </a:rPr>
              <a:t>datagram</a:t>
            </a:r>
            <a:r>
              <a:rPr sz="2400" b="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Maximum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value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of</a:t>
            </a:r>
            <a:r>
              <a:rPr sz="24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16-bit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word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=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65535 bytes</a:t>
            </a:r>
            <a:endParaRPr sz="2400">
              <a:latin typeface="Calibri"/>
              <a:cs typeface="Calibri"/>
            </a:endParaRPr>
          </a:p>
          <a:p>
            <a:pPr marL="299085" marR="5080" indent="-287020">
              <a:lnSpc>
                <a:spcPct val="100000"/>
              </a:lnSpc>
              <a:spcBef>
                <a:spcPts val="1445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2400" spc="-114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find</a:t>
            </a:r>
            <a:r>
              <a:rPr sz="24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length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of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coming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from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upper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45" dirty="0">
                <a:solidFill>
                  <a:srgbClr val="FFFFFF"/>
                </a:solidFill>
                <a:latin typeface="Calibri"/>
                <a:cs typeface="Calibri"/>
              </a:rPr>
              <a:t>layer,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subtract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header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length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from </a:t>
            </a:r>
            <a:r>
              <a:rPr sz="2400" spc="-5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total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length.</a:t>
            </a:r>
            <a:endParaRPr sz="240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spcBef>
                <a:spcPts val="1440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2400" b="1" spc="-5" dirty="0">
                <a:solidFill>
                  <a:srgbClr val="FFFFFF"/>
                </a:solidFill>
                <a:latin typeface="Calibri"/>
                <a:cs typeface="Calibri"/>
              </a:rPr>
              <a:t>Length</a:t>
            </a:r>
            <a:r>
              <a:rPr sz="2400" b="1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2400" b="1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b="1" spc="-15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2400" b="1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2400" b="1" spc="-15" dirty="0">
                <a:solidFill>
                  <a:srgbClr val="FFFFFF"/>
                </a:solidFill>
                <a:latin typeface="Calibri"/>
                <a:cs typeface="Calibri"/>
              </a:rPr>
              <a:t> total</a:t>
            </a:r>
            <a:r>
              <a:rPr sz="2400" b="1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Calibri"/>
                <a:cs typeface="Calibri"/>
              </a:rPr>
              <a:t>length</a:t>
            </a:r>
            <a:r>
              <a:rPr sz="2400" b="1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b="1" spc="745" dirty="0">
                <a:solidFill>
                  <a:srgbClr val="FFFFFF"/>
                </a:solidFill>
                <a:latin typeface="Calibri"/>
                <a:cs typeface="Calibri"/>
              </a:rPr>
              <a:t>−</a:t>
            </a:r>
            <a:r>
              <a:rPr sz="2400" b="1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FFFFFF"/>
                </a:solidFill>
                <a:latin typeface="Calibri"/>
                <a:cs typeface="Calibri"/>
              </a:rPr>
              <a:t>(HLEN)</a:t>
            </a:r>
            <a:r>
              <a:rPr sz="2400" b="1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FFFFFF"/>
                </a:solidFill>
                <a:latin typeface="Calibri"/>
                <a:cs typeface="Calibri"/>
              </a:rPr>
              <a:t>×</a:t>
            </a:r>
            <a:r>
              <a:rPr sz="2400" b="1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FFFFFF"/>
                </a:solidFill>
                <a:latin typeface="Calibri"/>
                <a:cs typeface="Calibri"/>
              </a:rPr>
              <a:t>4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90572" y="3928871"/>
            <a:ext cx="7610856" cy="2653284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412616" y="6228613"/>
            <a:ext cx="5351780" cy="584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85"/>
              </a:lnSpc>
            </a:pPr>
            <a:r>
              <a:rPr sz="4400" u="heavy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3"/>
              </a:rPr>
              <a:t>www.knowledgegate.in</a:t>
            </a:r>
            <a:endParaRPr sz="4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25366" y="9855"/>
            <a:ext cx="453834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u="heavy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Maximum </a:t>
            </a:r>
            <a:r>
              <a:rPr sz="2800" b="1" u="heavy" spc="-4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Transfer</a:t>
            </a:r>
            <a:r>
              <a:rPr sz="2800" b="1" u="heavy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Unit</a:t>
            </a:r>
            <a:r>
              <a:rPr sz="2800" b="1" u="heavy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2800" b="1" u="heavy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(MTU)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8739" y="626110"/>
            <a:ext cx="11811635" cy="1031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9085" marR="5080" indent="-28702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Each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link-layer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protocol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has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its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own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frame</a:t>
            </a:r>
            <a:r>
              <a:rPr sz="22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format.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One</a:t>
            </a:r>
            <a:r>
              <a:rPr sz="22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2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features</a:t>
            </a:r>
            <a:r>
              <a:rPr sz="22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each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format</a:t>
            </a:r>
            <a:r>
              <a:rPr sz="22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2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maximum </a:t>
            </a:r>
            <a:r>
              <a:rPr sz="2200" spc="-48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size</a:t>
            </a:r>
            <a:r>
              <a:rPr sz="22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2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payload that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can</a:t>
            </a:r>
            <a:r>
              <a:rPr sz="22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be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encapsulated.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other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words,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when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datagram</a:t>
            </a:r>
            <a:r>
              <a:rPr sz="22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encapsulated</a:t>
            </a:r>
            <a:r>
              <a:rPr sz="22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a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frame,</a:t>
            </a:r>
            <a:r>
              <a:rPr sz="22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total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size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of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datagram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must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 be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less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than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this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maximum</a:t>
            </a:r>
            <a:r>
              <a:rPr sz="22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size.</a:t>
            </a:r>
            <a:endParaRPr sz="22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95883" y="2334767"/>
            <a:ext cx="4047744" cy="3191255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859779" y="2334767"/>
            <a:ext cx="5736335" cy="1865375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3412616" y="6228613"/>
            <a:ext cx="5351780" cy="584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85"/>
              </a:lnSpc>
            </a:pPr>
            <a:r>
              <a:rPr sz="4400" u="heavy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4"/>
              </a:rPr>
              <a:t>www.knowledgegate.in</a:t>
            </a:r>
            <a:endParaRPr sz="4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739" y="3478"/>
            <a:ext cx="12036425" cy="2511425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355600" indent="-342900" algn="just">
              <a:lnSpc>
                <a:spcPct val="100000"/>
              </a:lnSpc>
              <a:spcBef>
                <a:spcPts val="265"/>
              </a:spcBef>
              <a:buClr>
                <a:srgbClr val="FFFFFF"/>
              </a:buClr>
              <a:buFont typeface="Symbol"/>
              <a:buChar char=""/>
              <a:tabLst>
                <a:tab pos="355600" algn="l"/>
              </a:tabLst>
            </a:pPr>
            <a:r>
              <a:rPr sz="2000" b="1" i="1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000" b="1" i="1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b="1" i="1" spc="-10" dirty="0">
                <a:solidFill>
                  <a:srgbClr val="FFFFFF"/>
                </a:solidFill>
                <a:latin typeface="Calibri"/>
                <a:cs typeface="Calibri"/>
              </a:rPr>
              <a:t>value</a:t>
            </a:r>
            <a:r>
              <a:rPr sz="2000" b="1" i="1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b="1" i="1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2000" b="1" i="1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b="1" i="1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000" b="1" i="1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b="1" i="1" spc="-5" dirty="0">
                <a:solidFill>
                  <a:srgbClr val="FFFFFF"/>
                </a:solidFill>
                <a:latin typeface="Calibri"/>
                <a:cs typeface="Calibri"/>
              </a:rPr>
              <a:t>MTU</a:t>
            </a:r>
            <a:r>
              <a:rPr sz="2000" b="1" i="1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b="1" i="1" spc="-5" dirty="0">
                <a:solidFill>
                  <a:srgbClr val="FFFFFF"/>
                </a:solidFill>
                <a:latin typeface="Calibri"/>
                <a:cs typeface="Calibri"/>
              </a:rPr>
              <a:t>differs</a:t>
            </a:r>
            <a:r>
              <a:rPr sz="2000" b="1" i="1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b="1" i="1" spc="-5" dirty="0">
                <a:solidFill>
                  <a:srgbClr val="FFFFFF"/>
                </a:solidFill>
                <a:latin typeface="Calibri"/>
                <a:cs typeface="Calibri"/>
              </a:rPr>
              <a:t>from</a:t>
            </a:r>
            <a:r>
              <a:rPr sz="2000" b="1" i="1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b="1" i="1" spc="-5" dirty="0">
                <a:solidFill>
                  <a:srgbClr val="FFFFFF"/>
                </a:solidFill>
                <a:latin typeface="Calibri"/>
                <a:cs typeface="Calibri"/>
              </a:rPr>
              <a:t>one</a:t>
            </a:r>
            <a:r>
              <a:rPr sz="2000" b="1" i="1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b="1" i="1" spc="-10" dirty="0">
                <a:solidFill>
                  <a:srgbClr val="FFFFFF"/>
                </a:solidFill>
                <a:latin typeface="Calibri"/>
                <a:cs typeface="Calibri"/>
              </a:rPr>
              <a:t>physical</a:t>
            </a:r>
            <a:r>
              <a:rPr sz="2000" b="1" i="1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b="1" i="1" spc="-10" dirty="0">
                <a:solidFill>
                  <a:srgbClr val="FFFFFF"/>
                </a:solidFill>
                <a:latin typeface="Calibri"/>
                <a:cs typeface="Calibri"/>
              </a:rPr>
              <a:t>network</a:t>
            </a:r>
            <a:r>
              <a:rPr sz="2000" b="1" i="1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b="1" i="1" spc="-15" dirty="0">
                <a:solidFill>
                  <a:srgbClr val="FFFFFF"/>
                </a:solidFill>
                <a:latin typeface="Calibri"/>
                <a:cs typeface="Calibri"/>
              </a:rPr>
              <a:t>protocol</a:t>
            </a:r>
            <a:r>
              <a:rPr sz="2000" b="1" i="1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b="1" i="1" spc="-1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000" b="1" i="1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b="1" i="1" spc="-25" dirty="0">
                <a:solidFill>
                  <a:srgbClr val="FFFFFF"/>
                </a:solidFill>
                <a:latin typeface="Calibri"/>
                <a:cs typeface="Calibri"/>
              </a:rPr>
              <a:t>another.</a:t>
            </a:r>
            <a:r>
              <a:rPr sz="2000" b="1" i="1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2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example,</a:t>
            </a:r>
            <a:r>
              <a:rPr sz="2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00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value</a:t>
            </a:r>
            <a:r>
              <a:rPr sz="2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200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LAN</a:t>
            </a:r>
            <a:r>
              <a:rPr sz="2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endParaRPr sz="2000">
              <a:latin typeface="Calibri"/>
              <a:cs typeface="Calibri"/>
            </a:endParaRPr>
          </a:p>
          <a:p>
            <a:pPr marL="355600" algn="just">
              <a:lnSpc>
                <a:spcPct val="100000"/>
              </a:lnSpc>
              <a:spcBef>
                <a:spcPts val="165"/>
              </a:spcBef>
            </a:pP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normally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1500</a:t>
            </a:r>
            <a:r>
              <a:rPr sz="20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bytes,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but</a:t>
            </a:r>
            <a:r>
              <a:rPr sz="20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 </a:t>
            </a:r>
            <a:r>
              <a:rPr sz="2000" spc="-30" dirty="0">
                <a:solidFill>
                  <a:srgbClr val="FFFFFF"/>
                </a:solidFill>
                <a:latin typeface="Calibri"/>
                <a:cs typeface="Calibri"/>
              </a:rPr>
              <a:t>WAN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it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can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be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larger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or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30" dirty="0">
                <a:solidFill>
                  <a:srgbClr val="FFFFFF"/>
                </a:solidFill>
                <a:latin typeface="Calibri"/>
                <a:cs typeface="Calibri"/>
              </a:rPr>
              <a:t>smaller.</a:t>
            </a:r>
            <a:endParaRPr sz="2000">
              <a:latin typeface="Calibri"/>
              <a:cs typeface="Calibri"/>
            </a:endParaRPr>
          </a:p>
          <a:p>
            <a:pPr marL="355600" marR="6985" indent="-342900" algn="just">
              <a:lnSpc>
                <a:spcPct val="107000"/>
              </a:lnSpc>
              <a:spcBef>
                <a:spcPts val="795"/>
              </a:spcBef>
              <a:buFont typeface="Symbol"/>
              <a:buChar char=""/>
              <a:tabLst>
                <a:tab pos="355600" algn="l"/>
              </a:tabLst>
            </a:pP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When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datagram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is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fragmented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it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means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that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payload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of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IP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datagram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is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fragmented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and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each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fragment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has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its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own header with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most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of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fields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repeated,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but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some </a:t>
            </a:r>
            <a:r>
              <a:rPr sz="2000" spc="-20" dirty="0">
                <a:solidFill>
                  <a:srgbClr val="FFFFFF"/>
                </a:solidFill>
                <a:latin typeface="Calibri"/>
                <a:cs typeface="Calibri"/>
              </a:rPr>
              <a:t>have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been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changed such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as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flags,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fragmentation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offset,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total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length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checksum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recalculated</a:t>
            </a:r>
            <a:r>
              <a:rPr sz="2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at</a:t>
            </a:r>
            <a:r>
              <a:rPr sz="2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each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point.</a:t>
            </a:r>
            <a:endParaRPr sz="2000">
              <a:latin typeface="Calibri"/>
              <a:cs typeface="Calibri"/>
            </a:endParaRPr>
          </a:p>
          <a:p>
            <a:pPr marL="355600" indent="-342900" algn="just">
              <a:lnSpc>
                <a:spcPct val="100000"/>
              </a:lnSpc>
              <a:spcBef>
                <a:spcPts val="975"/>
              </a:spcBef>
              <a:buFont typeface="Symbol"/>
              <a:buChar char=""/>
              <a:tabLst>
                <a:tab pos="355600" algn="l"/>
              </a:tabLst>
            </a:pP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000" spc="2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fragmented</a:t>
            </a:r>
            <a:r>
              <a:rPr sz="2000" spc="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datagram</a:t>
            </a:r>
            <a:r>
              <a:rPr sz="2000" spc="2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may</a:t>
            </a:r>
            <a:r>
              <a:rPr sz="2000" spc="20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itself</a:t>
            </a:r>
            <a:r>
              <a:rPr sz="2000" spc="2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be</a:t>
            </a:r>
            <a:r>
              <a:rPr sz="2000" spc="2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fragmented</a:t>
            </a:r>
            <a:r>
              <a:rPr sz="2000" spc="2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if</a:t>
            </a:r>
            <a:r>
              <a:rPr sz="2000" spc="2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it</a:t>
            </a:r>
            <a:r>
              <a:rPr sz="2000" spc="2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encounters</a:t>
            </a:r>
            <a:r>
              <a:rPr sz="2000" spc="20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000" spc="2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network</a:t>
            </a:r>
            <a:r>
              <a:rPr sz="2000" spc="2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with</a:t>
            </a:r>
            <a:r>
              <a:rPr sz="2000" spc="2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an</a:t>
            </a:r>
            <a:r>
              <a:rPr sz="2000" spc="2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even</a:t>
            </a:r>
            <a:r>
              <a:rPr sz="2000" spc="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smaller</a:t>
            </a:r>
            <a:r>
              <a:rPr sz="2000" spc="2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MTU.</a:t>
            </a:r>
            <a:r>
              <a:rPr sz="2000" spc="1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Thus,</a:t>
            </a:r>
            <a:endParaRPr sz="2000">
              <a:latin typeface="Calibri"/>
              <a:cs typeface="Calibri"/>
            </a:endParaRPr>
          </a:p>
          <a:p>
            <a:pPr marL="355600" algn="just">
              <a:lnSpc>
                <a:spcPct val="100000"/>
              </a:lnSpc>
              <a:spcBef>
                <a:spcPts val="170"/>
              </a:spcBef>
            </a:pPr>
            <a:r>
              <a:rPr sz="2000" b="1" i="1" spc="-5" dirty="0">
                <a:solidFill>
                  <a:srgbClr val="FFFFFF"/>
                </a:solidFill>
                <a:latin typeface="Calibri"/>
                <a:cs typeface="Calibri"/>
              </a:rPr>
              <a:t>datagram</a:t>
            </a:r>
            <a:r>
              <a:rPr sz="2000" b="1" i="1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b="1" i="1" dirty="0">
                <a:solidFill>
                  <a:srgbClr val="FFFFFF"/>
                </a:solidFill>
                <a:latin typeface="Calibri"/>
                <a:cs typeface="Calibri"/>
              </a:rPr>
              <a:t>may</a:t>
            </a:r>
            <a:r>
              <a:rPr sz="2000" b="1" i="1" spc="-5" dirty="0">
                <a:solidFill>
                  <a:srgbClr val="FFFFFF"/>
                </a:solidFill>
                <a:latin typeface="Calibri"/>
                <a:cs typeface="Calibri"/>
              </a:rPr>
              <a:t> be</a:t>
            </a:r>
            <a:r>
              <a:rPr sz="2000" b="1" i="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b="1" i="1" spc="-10" dirty="0">
                <a:solidFill>
                  <a:srgbClr val="FFFFFF"/>
                </a:solidFill>
                <a:latin typeface="Calibri"/>
                <a:cs typeface="Calibri"/>
              </a:rPr>
              <a:t>fragmented</a:t>
            </a:r>
            <a:r>
              <a:rPr sz="2000" b="1" i="1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b="1" i="1" spc="-5" dirty="0">
                <a:solidFill>
                  <a:srgbClr val="FFFFFF"/>
                </a:solidFill>
                <a:latin typeface="Calibri"/>
                <a:cs typeface="Calibri"/>
              </a:rPr>
              <a:t>several</a:t>
            </a:r>
            <a:r>
              <a:rPr sz="2000" b="1" i="1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b="1" i="1" dirty="0">
                <a:solidFill>
                  <a:srgbClr val="FFFFFF"/>
                </a:solidFill>
                <a:latin typeface="Calibri"/>
                <a:cs typeface="Calibri"/>
              </a:rPr>
              <a:t>times</a:t>
            </a:r>
            <a:r>
              <a:rPr sz="2000" b="1" i="1" spc="-5" dirty="0">
                <a:solidFill>
                  <a:srgbClr val="FFFFFF"/>
                </a:solidFill>
                <a:latin typeface="Calibri"/>
                <a:cs typeface="Calibri"/>
              </a:rPr>
              <a:t> before</a:t>
            </a:r>
            <a:r>
              <a:rPr sz="2000" b="1" i="1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b="1" i="1" spc="-5" dirty="0">
                <a:solidFill>
                  <a:srgbClr val="FFFFFF"/>
                </a:solidFill>
                <a:latin typeface="Calibri"/>
                <a:cs typeface="Calibri"/>
              </a:rPr>
              <a:t>it</a:t>
            </a:r>
            <a:r>
              <a:rPr sz="2000" b="1" i="1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b="1" i="1" spc="-5" dirty="0">
                <a:solidFill>
                  <a:srgbClr val="FFFFFF"/>
                </a:solidFill>
                <a:latin typeface="Calibri"/>
                <a:cs typeface="Calibri"/>
              </a:rPr>
              <a:t>reaches</a:t>
            </a:r>
            <a:r>
              <a:rPr sz="2000" b="1" i="1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b="1" i="1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000" b="1" i="1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b="1" i="1" spc="-5" dirty="0">
                <a:solidFill>
                  <a:srgbClr val="FFFFFF"/>
                </a:solidFill>
                <a:latin typeface="Calibri"/>
                <a:cs typeface="Calibri"/>
              </a:rPr>
              <a:t>final</a:t>
            </a:r>
            <a:r>
              <a:rPr sz="2000" b="1" i="1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b="1" i="1" spc="-5" dirty="0">
                <a:solidFill>
                  <a:srgbClr val="FFFFFF"/>
                </a:solidFill>
                <a:latin typeface="Calibri"/>
                <a:cs typeface="Calibri"/>
              </a:rPr>
              <a:t>destination.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67711" y="3162300"/>
            <a:ext cx="7658100" cy="2990088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412616" y="6228613"/>
            <a:ext cx="5351780" cy="584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85"/>
              </a:lnSpc>
            </a:pPr>
            <a:r>
              <a:rPr sz="4400" u="heavy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3"/>
              </a:rPr>
              <a:t>www.knowledgegate.in</a:t>
            </a:r>
            <a:endParaRPr sz="4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739" y="13207"/>
            <a:ext cx="11985625" cy="2799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marR="5080" indent="-287020">
              <a:lnSpc>
                <a:spcPct val="100000"/>
              </a:lnSpc>
              <a:spcBef>
                <a:spcPts val="100"/>
              </a:spcBef>
              <a:buClr>
                <a:srgbClr val="FFFFFF"/>
              </a:buClr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2400" b="1" u="heavy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Identification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:</a:t>
            </a:r>
            <a:r>
              <a:rPr sz="24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16-bit</a:t>
            </a:r>
            <a:r>
              <a:rPr sz="24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i="1" spc="-5" dirty="0">
                <a:solidFill>
                  <a:srgbClr val="FFFFFF"/>
                </a:solidFill>
                <a:latin typeface="Calibri"/>
                <a:cs typeface="Calibri"/>
              </a:rPr>
              <a:t>identification field</a:t>
            </a:r>
            <a:r>
              <a:rPr sz="2400" i="1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identifies</a:t>
            </a:r>
            <a:r>
              <a:rPr sz="24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datagram</a:t>
            </a:r>
            <a:r>
              <a:rPr sz="24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originating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from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source</a:t>
            </a:r>
            <a:r>
              <a:rPr sz="24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host. </a:t>
            </a:r>
            <a:r>
              <a:rPr sz="2400" spc="-5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14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guarantee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uniqueness,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IP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protocol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uses</a:t>
            </a:r>
            <a:r>
              <a:rPr sz="24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counter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label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datagrams.</a:t>
            </a:r>
            <a:endParaRPr sz="2400">
              <a:latin typeface="Calibri"/>
              <a:cs typeface="Calibri"/>
            </a:endParaRPr>
          </a:p>
          <a:p>
            <a:pPr marL="299085" marR="347980" indent="-287020">
              <a:lnSpc>
                <a:spcPct val="100000"/>
              </a:lnSpc>
              <a:spcBef>
                <a:spcPts val="965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3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15" dirty="0">
                <a:solidFill>
                  <a:srgbClr val="FFFFFF"/>
                </a:solidFill>
                <a:latin typeface="Calibri"/>
                <a:cs typeface="Calibri"/>
              </a:rPr>
              <a:t>counter</a:t>
            </a:r>
            <a:r>
              <a:rPr sz="23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3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5" dirty="0">
                <a:solidFill>
                  <a:srgbClr val="FFFFFF"/>
                </a:solidFill>
                <a:latin typeface="Calibri"/>
                <a:cs typeface="Calibri"/>
              </a:rPr>
              <a:t>initialized </a:t>
            </a:r>
            <a:r>
              <a:rPr sz="2300" spc="-1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3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3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10" dirty="0">
                <a:solidFill>
                  <a:srgbClr val="FFFFFF"/>
                </a:solidFill>
                <a:latin typeface="Calibri"/>
                <a:cs typeface="Calibri"/>
              </a:rPr>
              <a:t>positive</a:t>
            </a:r>
            <a:r>
              <a:rPr sz="23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35" dirty="0">
                <a:solidFill>
                  <a:srgbClr val="FFFFFF"/>
                </a:solidFill>
                <a:latin typeface="Calibri"/>
                <a:cs typeface="Calibri"/>
              </a:rPr>
              <a:t>number.</a:t>
            </a:r>
            <a:r>
              <a:rPr sz="23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When</a:t>
            </a:r>
            <a:r>
              <a:rPr sz="23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3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IP </a:t>
            </a:r>
            <a:r>
              <a:rPr sz="2300" spc="-15" dirty="0">
                <a:solidFill>
                  <a:srgbClr val="FFFFFF"/>
                </a:solidFill>
                <a:latin typeface="Calibri"/>
                <a:cs typeface="Calibri"/>
              </a:rPr>
              <a:t>protocol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5" dirty="0">
                <a:solidFill>
                  <a:srgbClr val="FFFFFF"/>
                </a:solidFill>
                <a:latin typeface="Calibri"/>
                <a:cs typeface="Calibri"/>
              </a:rPr>
              <a:t>sends</a:t>
            </a:r>
            <a:r>
              <a:rPr sz="23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3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15" dirty="0">
                <a:solidFill>
                  <a:srgbClr val="FFFFFF"/>
                </a:solidFill>
                <a:latin typeface="Calibri"/>
                <a:cs typeface="Calibri"/>
              </a:rPr>
              <a:t>datagram,</a:t>
            </a:r>
            <a:r>
              <a:rPr sz="23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it</a:t>
            </a:r>
            <a:r>
              <a:rPr sz="23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10" dirty="0">
                <a:solidFill>
                  <a:srgbClr val="FFFFFF"/>
                </a:solidFill>
                <a:latin typeface="Calibri"/>
                <a:cs typeface="Calibri"/>
              </a:rPr>
              <a:t>copies </a:t>
            </a:r>
            <a:r>
              <a:rPr sz="2300" spc="-5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3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10" dirty="0">
                <a:solidFill>
                  <a:srgbClr val="FFFFFF"/>
                </a:solidFill>
                <a:latin typeface="Calibri"/>
                <a:cs typeface="Calibri"/>
              </a:rPr>
              <a:t>current</a:t>
            </a:r>
            <a:r>
              <a:rPr sz="23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10" dirty="0">
                <a:solidFill>
                  <a:srgbClr val="FFFFFF"/>
                </a:solidFill>
                <a:latin typeface="Calibri"/>
                <a:cs typeface="Calibri"/>
              </a:rPr>
              <a:t>value </a:t>
            </a:r>
            <a:r>
              <a:rPr sz="23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23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3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15" dirty="0">
                <a:solidFill>
                  <a:srgbClr val="FFFFFF"/>
                </a:solidFill>
                <a:latin typeface="Calibri"/>
                <a:cs typeface="Calibri"/>
              </a:rPr>
              <a:t>counter</a:t>
            </a:r>
            <a:r>
              <a:rPr sz="23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1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 the</a:t>
            </a:r>
            <a:r>
              <a:rPr sz="23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5" dirty="0">
                <a:solidFill>
                  <a:srgbClr val="FFFFFF"/>
                </a:solidFill>
                <a:latin typeface="Calibri"/>
                <a:cs typeface="Calibri"/>
              </a:rPr>
              <a:t>identification</a:t>
            </a:r>
            <a:r>
              <a:rPr sz="23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5" dirty="0">
                <a:solidFill>
                  <a:srgbClr val="FFFFFF"/>
                </a:solidFill>
                <a:latin typeface="Calibri"/>
                <a:cs typeface="Calibri"/>
              </a:rPr>
              <a:t>field</a:t>
            </a:r>
            <a:r>
              <a:rPr sz="23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23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5" dirty="0">
                <a:solidFill>
                  <a:srgbClr val="FFFFFF"/>
                </a:solidFill>
                <a:latin typeface="Calibri"/>
                <a:cs typeface="Calibri"/>
              </a:rPr>
              <a:t>increments</a:t>
            </a:r>
            <a:r>
              <a:rPr sz="23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3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15" dirty="0">
                <a:solidFill>
                  <a:srgbClr val="FFFFFF"/>
                </a:solidFill>
                <a:latin typeface="Calibri"/>
                <a:cs typeface="Calibri"/>
              </a:rPr>
              <a:t>counter</a:t>
            </a:r>
            <a:r>
              <a:rPr sz="23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10" dirty="0">
                <a:solidFill>
                  <a:srgbClr val="FFFFFF"/>
                </a:solidFill>
                <a:latin typeface="Calibri"/>
                <a:cs typeface="Calibri"/>
              </a:rPr>
              <a:t>by</a:t>
            </a:r>
            <a:r>
              <a:rPr sz="23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5" dirty="0">
                <a:solidFill>
                  <a:srgbClr val="FFFFFF"/>
                </a:solidFill>
                <a:latin typeface="Calibri"/>
                <a:cs typeface="Calibri"/>
              </a:rPr>
              <a:t>one.</a:t>
            </a:r>
            <a:endParaRPr sz="2300">
              <a:latin typeface="Calibri"/>
              <a:cs typeface="Calibri"/>
            </a:endParaRPr>
          </a:p>
          <a:p>
            <a:pPr marL="299085" marR="1106805" indent="-287020">
              <a:lnSpc>
                <a:spcPct val="100000"/>
              </a:lnSpc>
              <a:spcBef>
                <a:spcPts val="955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When a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datagram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fragmented,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value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in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identification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field</a:t>
            </a:r>
            <a:r>
              <a:rPr sz="24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copied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into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all 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fragments,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used 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for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identification of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fragments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of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an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original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IP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datagram.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400" spc="-5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identification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number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helps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destination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in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reassembling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datagram.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67711" y="3436620"/>
            <a:ext cx="7219188" cy="3043428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412616" y="6228613"/>
            <a:ext cx="5351780" cy="584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85"/>
              </a:lnSpc>
            </a:pPr>
            <a:r>
              <a:rPr sz="4400" u="heavy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3"/>
              </a:rPr>
              <a:t>www.knowledgegate.in</a:t>
            </a:r>
            <a:endParaRPr sz="4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00371" y="9855"/>
            <a:ext cx="219011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u="heavy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F</a:t>
            </a:r>
            <a:r>
              <a:rPr sz="2800" b="1" u="heavy" spc="-6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r</a:t>
            </a:r>
            <a:r>
              <a:rPr sz="2800" b="1" u="heavy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a</a:t>
            </a:r>
            <a:r>
              <a:rPr sz="2800" b="1" u="heavy" spc="-1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g</a:t>
            </a:r>
            <a:r>
              <a:rPr sz="2800" b="1" u="heavy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me</a:t>
            </a:r>
            <a:r>
              <a:rPr sz="2800" b="1" u="heavy" spc="-3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n</a:t>
            </a:r>
            <a:r>
              <a:rPr sz="2800" b="1" u="heavy" spc="-3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ta</a:t>
            </a:r>
            <a:r>
              <a:rPr sz="2800" b="1" u="heavy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ti</a:t>
            </a:r>
            <a:r>
              <a:rPr sz="2800" b="1" u="heavy" spc="-1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o</a:t>
            </a:r>
            <a:r>
              <a:rPr sz="2800" b="1" u="heavy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n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8739" y="470661"/>
            <a:ext cx="11871960" cy="2586355"/>
          </a:xfrm>
          <a:prstGeom prst="rect">
            <a:avLst/>
          </a:prstGeom>
        </p:spPr>
        <p:txBody>
          <a:bodyPr vert="horz" wrap="square" lIns="0" tIns="195580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540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Fragmentation</a:t>
            </a:r>
            <a:r>
              <a:rPr sz="24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process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of dividing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the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datagram</a:t>
            </a:r>
            <a:r>
              <a:rPr sz="24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into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fragments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during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its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transmission.</a:t>
            </a:r>
            <a:endParaRPr sz="240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spcBef>
                <a:spcPts val="1440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Datagram</a:t>
            </a:r>
            <a:r>
              <a:rPr sz="24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can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be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fragmented by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the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source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host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or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any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router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in the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path.</a:t>
            </a:r>
            <a:endParaRPr sz="240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spcBef>
                <a:spcPts val="1440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4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reassembly of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datagram,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done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only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by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destination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host,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because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each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fragment</a:t>
            </a:r>
            <a:endParaRPr sz="2400">
              <a:latin typeface="Calibri"/>
              <a:cs typeface="Calibri"/>
            </a:endParaRPr>
          </a:p>
          <a:p>
            <a:pPr marL="299085">
              <a:lnSpc>
                <a:spcPct val="100000"/>
              </a:lnSpc>
            </a:pP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becomes</a:t>
            </a:r>
            <a:r>
              <a:rPr sz="24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an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independent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datagram.</a:t>
            </a:r>
            <a:endParaRPr sz="240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spcBef>
                <a:spcPts val="1440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4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fragmented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datagram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can 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travel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through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different</a:t>
            </a:r>
            <a:r>
              <a:rPr sz="24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routes.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84120" y="3429000"/>
            <a:ext cx="7223759" cy="253746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412616" y="6228613"/>
            <a:ext cx="5351780" cy="584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85"/>
              </a:lnSpc>
            </a:pPr>
            <a:r>
              <a:rPr sz="4400" u="heavy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3"/>
              </a:rPr>
              <a:t>www.knowledgegate.in</a:t>
            </a:r>
            <a:endParaRPr sz="4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739" y="13207"/>
            <a:ext cx="10851515" cy="3317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0"/>
              </a:spcBef>
              <a:buClr>
                <a:srgbClr val="FFFFFF"/>
              </a:buClr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2400" b="1" u="heavy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Flag</a:t>
            </a:r>
            <a:r>
              <a:rPr sz="2400" b="1" u="heavy" spc="-1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2400" b="1" u="heavy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Field:</a:t>
            </a:r>
            <a:r>
              <a:rPr sz="2400" b="1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3-bit </a:t>
            </a:r>
            <a:r>
              <a:rPr sz="2400" i="1" spc="-5" dirty="0">
                <a:solidFill>
                  <a:srgbClr val="FFFFFF"/>
                </a:solidFill>
                <a:latin typeface="Calibri"/>
                <a:cs typeface="Calibri"/>
              </a:rPr>
              <a:t>flags field</a:t>
            </a:r>
            <a:r>
              <a:rPr sz="2400" i="1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defines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three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flags.</a:t>
            </a:r>
            <a:endParaRPr sz="2400">
              <a:latin typeface="Calibri"/>
              <a:cs typeface="Calibri"/>
            </a:endParaRPr>
          </a:p>
          <a:p>
            <a:pPr marL="756285" lvl="1" indent="-287020">
              <a:lnSpc>
                <a:spcPct val="100000"/>
              </a:lnSpc>
              <a:buFont typeface="Arial MT"/>
              <a:buChar char="•"/>
              <a:tabLst>
                <a:tab pos="756285" algn="l"/>
                <a:tab pos="756920" algn="l"/>
              </a:tabLst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leftmost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bit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reserved (not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used).</a:t>
            </a:r>
            <a:endParaRPr sz="2400">
              <a:latin typeface="Calibri"/>
              <a:cs typeface="Calibri"/>
            </a:endParaRPr>
          </a:p>
          <a:p>
            <a:pPr marL="756285" lvl="1" indent="-287020">
              <a:lnSpc>
                <a:spcPct val="100000"/>
              </a:lnSpc>
              <a:buFont typeface="Arial MT"/>
              <a:buChar char="•"/>
              <a:tabLst>
                <a:tab pos="756285" algn="l"/>
                <a:tab pos="756920" algn="l"/>
              </a:tabLst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second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bit (D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bit)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called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4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i="1" spc="-5" dirty="0">
                <a:solidFill>
                  <a:srgbClr val="FFFFFF"/>
                </a:solidFill>
                <a:latin typeface="Calibri"/>
                <a:cs typeface="Calibri"/>
              </a:rPr>
              <a:t>do</a:t>
            </a:r>
            <a:r>
              <a:rPr sz="2400" i="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i="1" spc="-5" dirty="0">
                <a:solidFill>
                  <a:srgbClr val="FFFFFF"/>
                </a:solidFill>
                <a:latin typeface="Calibri"/>
                <a:cs typeface="Calibri"/>
              </a:rPr>
              <a:t>not </a:t>
            </a:r>
            <a:r>
              <a:rPr sz="2400" i="1" spc="-10" dirty="0">
                <a:solidFill>
                  <a:srgbClr val="FFFFFF"/>
                </a:solidFill>
                <a:latin typeface="Calibri"/>
                <a:cs typeface="Calibri"/>
              </a:rPr>
              <a:t>fragment</a:t>
            </a:r>
            <a:r>
              <a:rPr sz="2400" i="1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bit.</a:t>
            </a:r>
            <a:endParaRPr sz="2400">
              <a:latin typeface="Calibri"/>
              <a:cs typeface="Calibri"/>
            </a:endParaRPr>
          </a:p>
          <a:p>
            <a:pPr marL="1213485" lvl="2" indent="-287020">
              <a:lnSpc>
                <a:spcPct val="100000"/>
              </a:lnSpc>
              <a:buFont typeface="Arial MT"/>
              <a:buChar char="•"/>
              <a:tabLst>
                <a:tab pos="1213485" algn="l"/>
                <a:tab pos="1214120" algn="l"/>
              </a:tabLst>
            </a:pP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If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its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value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1,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machine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must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not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fragment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datagram.</a:t>
            </a:r>
            <a:endParaRPr sz="2400">
              <a:latin typeface="Calibri"/>
              <a:cs typeface="Calibri"/>
            </a:endParaRPr>
          </a:p>
          <a:p>
            <a:pPr marL="1213485" lvl="2" indent="-287020">
              <a:lnSpc>
                <a:spcPct val="100000"/>
              </a:lnSpc>
              <a:buFont typeface="Arial MT"/>
              <a:buChar char="•"/>
              <a:tabLst>
                <a:tab pos="1213485" algn="l"/>
                <a:tab pos="1214120" algn="l"/>
              </a:tabLst>
            </a:pP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If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its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value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0,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datagram</a:t>
            </a:r>
            <a:r>
              <a:rPr sz="24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can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be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fragmented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if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necessary.</a:t>
            </a:r>
            <a:endParaRPr sz="2400">
              <a:latin typeface="Calibri"/>
              <a:cs typeface="Calibri"/>
            </a:endParaRPr>
          </a:p>
          <a:p>
            <a:pPr marL="756285" lvl="1" indent="-287020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756285" algn="l"/>
                <a:tab pos="756920" algn="l"/>
              </a:tabLst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third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bit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(M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bit)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called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4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i="1" dirty="0">
                <a:solidFill>
                  <a:srgbClr val="FFFFFF"/>
                </a:solidFill>
                <a:latin typeface="Calibri"/>
                <a:cs typeface="Calibri"/>
              </a:rPr>
              <a:t>more </a:t>
            </a:r>
            <a:r>
              <a:rPr sz="2400" i="1" spc="-5" dirty="0">
                <a:solidFill>
                  <a:srgbClr val="FFFFFF"/>
                </a:solidFill>
                <a:latin typeface="Calibri"/>
                <a:cs typeface="Calibri"/>
              </a:rPr>
              <a:t>fragment </a:t>
            </a:r>
            <a:r>
              <a:rPr sz="2400" i="1" dirty="0">
                <a:solidFill>
                  <a:srgbClr val="FFFFFF"/>
                </a:solidFill>
                <a:latin typeface="Calibri"/>
                <a:cs typeface="Calibri"/>
              </a:rPr>
              <a:t>bit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2400">
              <a:latin typeface="Calibri"/>
              <a:cs typeface="Calibri"/>
            </a:endParaRPr>
          </a:p>
          <a:p>
            <a:pPr marL="1213485" marR="5080" lvl="2" indent="-287020">
              <a:lnSpc>
                <a:spcPct val="100000"/>
              </a:lnSpc>
              <a:buFont typeface="Arial MT"/>
              <a:buChar char="•"/>
              <a:tabLst>
                <a:tab pos="1213485" algn="l"/>
                <a:tab pos="1214120" algn="l"/>
              </a:tabLst>
            </a:pP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If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its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value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1,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it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means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datagram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not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last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fragment;</a:t>
            </a:r>
            <a:r>
              <a:rPr sz="24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there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are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more </a:t>
            </a:r>
            <a:r>
              <a:rPr sz="2400" spc="-5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fragments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after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this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one.</a:t>
            </a:r>
            <a:endParaRPr sz="2400">
              <a:latin typeface="Calibri"/>
              <a:cs typeface="Calibri"/>
            </a:endParaRPr>
          </a:p>
          <a:p>
            <a:pPr marL="1213485" lvl="2" indent="-287020">
              <a:lnSpc>
                <a:spcPct val="100000"/>
              </a:lnSpc>
              <a:buFont typeface="Arial MT"/>
              <a:buChar char="•"/>
              <a:tabLst>
                <a:tab pos="1213485" algn="l"/>
                <a:tab pos="1214120" algn="l"/>
              </a:tabLst>
            </a:pP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If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its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value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0,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it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means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this is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last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or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only fragment.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8891" y="3441191"/>
            <a:ext cx="6304788" cy="309372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403592" y="3441191"/>
            <a:ext cx="4509515" cy="710184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412616" y="6228613"/>
            <a:ext cx="5351780" cy="584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85"/>
              </a:lnSpc>
            </a:pPr>
            <a:r>
              <a:rPr sz="4400" u="heavy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4"/>
              </a:rPr>
              <a:t>www.knowledgegate.in</a:t>
            </a:r>
            <a:endParaRPr sz="4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739" y="9855"/>
            <a:ext cx="11188065" cy="878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9085" marR="5080" indent="-287020">
              <a:lnSpc>
                <a:spcPct val="100000"/>
              </a:lnSpc>
              <a:spcBef>
                <a:spcPts val="95"/>
              </a:spcBef>
              <a:buClr>
                <a:srgbClr val="FFFFFF"/>
              </a:buClr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2800" b="1" u="heavy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Multipoint</a:t>
            </a:r>
            <a:r>
              <a:rPr sz="2800" b="1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r>
              <a:rPr sz="2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multipoint</a:t>
            </a:r>
            <a:r>
              <a:rPr sz="2800" spc="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(also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called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multidrop)</a:t>
            </a:r>
            <a:r>
              <a:rPr sz="2800" spc="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connection</a:t>
            </a:r>
            <a:r>
              <a:rPr sz="28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one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2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which </a:t>
            </a:r>
            <a:r>
              <a:rPr sz="2800" spc="-6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more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than</a:t>
            </a:r>
            <a:r>
              <a:rPr sz="28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two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specific</a:t>
            </a:r>
            <a:r>
              <a:rPr sz="2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devices</a:t>
            </a:r>
            <a:r>
              <a:rPr sz="2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share</a:t>
            </a:r>
            <a:r>
              <a:rPr sz="2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single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link.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18004" y="2179320"/>
            <a:ext cx="7555992" cy="2193035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412616" y="6228613"/>
            <a:ext cx="5351780" cy="584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85"/>
              </a:lnSpc>
            </a:pPr>
            <a:r>
              <a:rPr sz="4400" u="heavy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3"/>
              </a:rPr>
              <a:t>www.knowledgegate.in</a:t>
            </a:r>
            <a:endParaRPr sz="4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739" y="16256"/>
            <a:ext cx="11495405" cy="25368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0"/>
              </a:spcBef>
              <a:buClr>
                <a:srgbClr val="FFFFFF"/>
              </a:buClr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2000" b="1" u="heavy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Fragmentation</a:t>
            </a:r>
            <a:r>
              <a:rPr sz="2000" b="1" u="heavy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Offset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: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13-bit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i="1" spc="-10" dirty="0">
                <a:solidFill>
                  <a:srgbClr val="FFFFFF"/>
                </a:solidFill>
                <a:latin typeface="Calibri"/>
                <a:cs typeface="Calibri"/>
              </a:rPr>
              <a:t>fragmentation</a:t>
            </a:r>
            <a:r>
              <a:rPr sz="2000" i="1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i="1" spc="-10" dirty="0">
                <a:solidFill>
                  <a:srgbClr val="FFFFFF"/>
                </a:solidFill>
                <a:latin typeface="Calibri"/>
                <a:cs typeface="Calibri"/>
              </a:rPr>
              <a:t>offset</a:t>
            </a:r>
            <a:r>
              <a:rPr sz="2000" i="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i="1" spc="-5" dirty="0">
                <a:solidFill>
                  <a:srgbClr val="FFFFFF"/>
                </a:solidFill>
                <a:latin typeface="Calibri"/>
                <a:cs typeface="Calibri"/>
              </a:rPr>
              <a:t>field</a:t>
            </a:r>
            <a:r>
              <a:rPr sz="2000" i="1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shows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the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relative</a:t>
            </a:r>
            <a:r>
              <a:rPr sz="200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position</a:t>
            </a:r>
            <a:r>
              <a:rPr sz="2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this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fragment</a:t>
            </a:r>
            <a:r>
              <a:rPr sz="2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with</a:t>
            </a:r>
            <a:endParaRPr sz="2000">
              <a:latin typeface="Calibri"/>
              <a:cs typeface="Calibri"/>
            </a:endParaRPr>
          </a:p>
          <a:p>
            <a:pPr marL="299085">
              <a:lnSpc>
                <a:spcPct val="100000"/>
              </a:lnSpc>
            </a:pP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respect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to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whole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datagram.</a:t>
            </a:r>
            <a:endParaRPr sz="200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It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offset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of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original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datagram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measured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units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of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8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bytes.</a:t>
            </a:r>
            <a:endParaRPr sz="20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60"/>
              </a:spcBef>
              <a:buFont typeface="Symbol"/>
              <a:buChar char=""/>
              <a:tabLst>
                <a:tab pos="354965" algn="l"/>
                <a:tab pos="355600" algn="l"/>
              </a:tabLst>
            </a:pP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bytes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original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datagram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are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numbered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3999.</a:t>
            </a:r>
            <a:endParaRPr sz="20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960"/>
              </a:spcBef>
              <a:buFont typeface="Symbol"/>
              <a:buChar char=""/>
              <a:tabLst>
                <a:tab pos="354965" algn="l"/>
                <a:tab pos="355600" algn="l"/>
              </a:tabLst>
            </a:pP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FFFFFF"/>
                </a:solidFill>
                <a:latin typeface="Calibri"/>
                <a:cs typeface="Calibri"/>
              </a:rPr>
              <a:t>first</a:t>
            </a:r>
            <a:r>
              <a:rPr sz="2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fragment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carries</a:t>
            </a:r>
            <a:r>
              <a:rPr sz="2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bytes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1399.</a:t>
            </a:r>
            <a:r>
              <a:rPr sz="20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offset</a:t>
            </a:r>
            <a:r>
              <a:rPr sz="2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value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=&gt;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0/8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0.</a:t>
            </a:r>
            <a:endParaRPr sz="20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969"/>
              </a:spcBef>
              <a:buFont typeface="Symbol"/>
              <a:buChar char=""/>
              <a:tabLst>
                <a:tab pos="354965" algn="l"/>
                <a:tab pos="355600" algn="l"/>
              </a:tabLst>
            </a:pP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second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fragment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carries</a:t>
            </a:r>
            <a:r>
              <a:rPr sz="2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bytes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1400</a:t>
            </a:r>
            <a:r>
              <a:rPr sz="20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2799;</a:t>
            </a:r>
            <a:r>
              <a:rPr sz="20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offset</a:t>
            </a:r>
            <a:r>
              <a:rPr sz="2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value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=&gt;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1400/8</a:t>
            </a:r>
            <a:r>
              <a:rPr sz="20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175.</a:t>
            </a:r>
            <a:endParaRPr sz="20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975"/>
              </a:spcBef>
              <a:buFont typeface="Symbol"/>
              <a:buChar char=""/>
              <a:tabLst>
                <a:tab pos="354965" algn="l"/>
                <a:tab pos="355600" algn="l"/>
              </a:tabLst>
            </a:pP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third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fragment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carries</a:t>
            </a:r>
            <a:r>
              <a:rPr sz="2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bytes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2800</a:t>
            </a:r>
            <a:r>
              <a:rPr sz="20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3999.</a:t>
            </a:r>
            <a:r>
              <a:rPr sz="20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offset</a:t>
            </a:r>
            <a:r>
              <a:rPr sz="2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value =&gt;</a:t>
            </a:r>
            <a:r>
              <a:rPr sz="2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2800/8</a:t>
            </a:r>
            <a:r>
              <a:rPr sz="20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350.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8976" y="3020567"/>
            <a:ext cx="6137148" cy="2404872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594347" y="3020567"/>
            <a:ext cx="5269992" cy="1566672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412616" y="6228613"/>
            <a:ext cx="5351780" cy="584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85"/>
              </a:lnSpc>
            </a:pPr>
            <a:r>
              <a:rPr sz="4400" u="heavy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4"/>
              </a:rPr>
              <a:t>www.knowledgegate.in</a:t>
            </a:r>
            <a:endParaRPr sz="4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739" y="16256"/>
            <a:ext cx="12025630" cy="3256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274955" indent="-342900">
              <a:lnSpc>
                <a:spcPct val="100000"/>
              </a:lnSpc>
              <a:spcBef>
                <a:spcPts val="100"/>
              </a:spcBef>
              <a:buClr>
                <a:srgbClr val="FFFFFF"/>
              </a:buClr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b="1" u="heavy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Time-to-Live</a:t>
            </a:r>
            <a:r>
              <a:rPr sz="2400" b="1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(TTL):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field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in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datagram dictates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maximum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number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hops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(via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routers)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it </a:t>
            </a:r>
            <a:r>
              <a:rPr sz="2400" spc="-5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can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take,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generally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set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twice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highest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number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routers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between 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any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two hosts.</a:t>
            </a:r>
            <a:endParaRPr sz="2400">
              <a:latin typeface="Calibri"/>
              <a:cs typeface="Calibri"/>
            </a:endParaRPr>
          </a:p>
          <a:p>
            <a:pPr marL="355600" marR="389255" indent="-342900">
              <a:lnSpc>
                <a:spcPct val="100000"/>
              </a:lnSpc>
              <a:spcBef>
                <a:spcPts val="120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Every router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datagram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passes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through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decreases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TTL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value by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one;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datagram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is 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discarded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if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TTL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reaches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30" dirty="0">
                <a:solidFill>
                  <a:srgbClr val="FFFFFF"/>
                </a:solidFill>
                <a:latin typeface="Calibri"/>
                <a:cs typeface="Calibri"/>
              </a:rPr>
              <a:t>zero,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preventing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it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from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circulating</a:t>
            </a:r>
            <a:r>
              <a:rPr sz="24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indefinitely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due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potential </a:t>
            </a:r>
            <a:r>
              <a:rPr sz="2400" spc="-5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routing</a:t>
            </a:r>
            <a:r>
              <a:rPr sz="24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table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errors.</a:t>
            </a:r>
            <a:endParaRPr sz="2400">
              <a:latin typeface="Calibri"/>
              <a:cs typeface="Calibri"/>
            </a:endParaRPr>
          </a:p>
          <a:p>
            <a:pPr marL="355600" marR="5080" indent="-342900">
              <a:lnSpc>
                <a:spcPct val="100000"/>
              </a:lnSpc>
              <a:spcBef>
                <a:spcPts val="120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Besides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limiting a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datagram's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lifespan,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TTL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field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can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be used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to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restrict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packet's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journey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deliberately, 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like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confining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it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to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local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network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by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setting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TTL</a:t>
            </a:r>
            <a:r>
              <a:rPr sz="24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value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to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1,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causing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its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discard </a:t>
            </a:r>
            <a:r>
              <a:rPr sz="2400" spc="-5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at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first </a:t>
            </a:r>
            <a:r>
              <a:rPr sz="2400" spc="-45" dirty="0">
                <a:solidFill>
                  <a:srgbClr val="FFFFFF"/>
                </a:solidFill>
                <a:latin typeface="Calibri"/>
                <a:cs typeface="Calibri"/>
              </a:rPr>
              <a:t>router.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50948" y="3500628"/>
            <a:ext cx="7690104" cy="297180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412616" y="6228613"/>
            <a:ext cx="5351780" cy="584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85"/>
              </a:lnSpc>
            </a:pPr>
            <a:r>
              <a:rPr sz="4400" u="heavy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3"/>
              </a:rPr>
              <a:t>www.knowledgegate.in</a:t>
            </a:r>
            <a:endParaRPr sz="4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739" y="13208"/>
            <a:ext cx="11904345" cy="19011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marR="5080" indent="-287020">
              <a:lnSpc>
                <a:spcPct val="100000"/>
              </a:lnSpc>
              <a:spcBef>
                <a:spcPts val="100"/>
              </a:spcBef>
              <a:buClr>
                <a:srgbClr val="FFFFFF"/>
              </a:buClr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2300" b="1" u="heavy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Protoco</a:t>
            </a:r>
            <a:r>
              <a:rPr sz="2300" b="1" spc="-10" dirty="0">
                <a:solidFill>
                  <a:srgbClr val="FFFFFF"/>
                </a:solidFill>
                <a:latin typeface="Calibri"/>
                <a:cs typeface="Calibri"/>
              </a:rPr>
              <a:t>l:</a:t>
            </a:r>
            <a:r>
              <a:rPr sz="2300" b="1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23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70" dirty="0">
                <a:solidFill>
                  <a:srgbClr val="FFFFFF"/>
                </a:solidFill>
                <a:latin typeface="Calibri"/>
                <a:cs typeface="Calibri"/>
              </a:rPr>
              <a:t>TCP/IP,</a:t>
            </a:r>
            <a:r>
              <a:rPr sz="23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3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15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23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5" dirty="0">
                <a:solidFill>
                  <a:srgbClr val="FFFFFF"/>
                </a:solidFill>
                <a:latin typeface="Calibri"/>
                <a:cs typeface="Calibri"/>
              </a:rPr>
              <a:t>section</a:t>
            </a:r>
            <a:r>
              <a:rPr sz="23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 a</a:t>
            </a:r>
            <a:r>
              <a:rPr sz="23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15" dirty="0">
                <a:solidFill>
                  <a:srgbClr val="FFFFFF"/>
                </a:solidFill>
                <a:latin typeface="Calibri"/>
                <a:cs typeface="Calibri"/>
              </a:rPr>
              <a:t>packet,</a:t>
            </a:r>
            <a:r>
              <a:rPr sz="23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5" dirty="0">
                <a:solidFill>
                  <a:srgbClr val="FFFFFF"/>
                </a:solidFill>
                <a:latin typeface="Calibri"/>
                <a:cs typeface="Calibri"/>
              </a:rPr>
              <a:t>called</a:t>
            </a:r>
            <a:r>
              <a:rPr sz="23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3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10" dirty="0">
                <a:solidFill>
                  <a:srgbClr val="FFFFFF"/>
                </a:solidFill>
                <a:latin typeface="Calibri"/>
                <a:cs typeface="Calibri"/>
              </a:rPr>
              <a:t>payload,</a:t>
            </a:r>
            <a:r>
              <a:rPr sz="23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5" dirty="0">
                <a:solidFill>
                  <a:srgbClr val="FFFFFF"/>
                </a:solidFill>
                <a:latin typeface="Calibri"/>
                <a:cs typeface="Calibri"/>
              </a:rPr>
              <a:t>carries</a:t>
            </a:r>
            <a:r>
              <a:rPr sz="23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3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whole</a:t>
            </a:r>
            <a:r>
              <a:rPr sz="23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15" dirty="0">
                <a:solidFill>
                  <a:srgbClr val="FFFFFF"/>
                </a:solidFill>
                <a:latin typeface="Calibri"/>
                <a:cs typeface="Calibri"/>
              </a:rPr>
              <a:t>packet</a:t>
            </a:r>
            <a:r>
              <a:rPr sz="23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15" dirty="0">
                <a:solidFill>
                  <a:srgbClr val="FFFFFF"/>
                </a:solidFill>
                <a:latin typeface="Calibri"/>
                <a:cs typeface="Calibri"/>
              </a:rPr>
              <a:t>from </a:t>
            </a:r>
            <a:r>
              <a:rPr sz="2300" spc="-5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another</a:t>
            </a:r>
            <a:r>
              <a:rPr sz="23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15" dirty="0">
                <a:solidFill>
                  <a:srgbClr val="FFFFFF"/>
                </a:solidFill>
                <a:latin typeface="Calibri"/>
                <a:cs typeface="Calibri"/>
              </a:rPr>
              <a:t>protocol.</a:t>
            </a:r>
            <a:r>
              <a:rPr sz="23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3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15" dirty="0">
                <a:solidFill>
                  <a:srgbClr val="FFFFFF"/>
                </a:solidFill>
                <a:latin typeface="Calibri"/>
                <a:cs typeface="Calibri"/>
              </a:rPr>
              <a:t>datagram,</a:t>
            </a:r>
            <a:r>
              <a:rPr sz="23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15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23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10" dirty="0">
                <a:solidFill>
                  <a:srgbClr val="FFFFFF"/>
                </a:solidFill>
                <a:latin typeface="Calibri"/>
                <a:cs typeface="Calibri"/>
              </a:rPr>
              <a:t>example,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10" dirty="0">
                <a:solidFill>
                  <a:srgbClr val="FFFFFF"/>
                </a:solidFill>
                <a:latin typeface="Calibri"/>
                <a:cs typeface="Calibri"/>
              </a:rPr>
              <a:t>can</a:t>
            </a:r>
            <a:r>
              <a:rPr sz="23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5" dirty="0">
                <a:solidFill>
                  <a:srgbClr val="FFFFFF"/>
                </a:solidFill>
                <a:latin typeface="Calibri"/>
                <a:cs typeface="Calibri"/>
              </a:rPr>
              <a:t>carry</a:t>
            </a:r>
            <a:r>
              <a:rPr sz="23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3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20" dirty="0">
                <a:solidFill>
                  <a:srgbClr val="FFFFFF"/>
                </a:solidFill>
                <a:latin typeface="Calibri"/>
                <a:cs typeface="Calibri"/>
              </a:rPr>
              <a:t>packet</a:t>
            </a:r>
            <a:r>
              <a:rPr sz="23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5" dirty="0">
                <a:solidFill>
                  <a:srgbClr val="FFFFFF"/>
                </a:solidFill>
                <a:latin typeface="Calibri"/>
                <a:cs typeface="Calibri"/>
              </a:rPr>
              <a:t>belonging</a:t>
            </a:r>
            <a:r>
              <a:rPr sz="23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1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15" dirty="0">
                <a:solidFill>
                  <a:srgbClr val="FFFFFF"/>
                </a:solidFill>
                <a:latin typeface="Calibri"/>
                <a:cs typeface="Calibri"/>
              </a:rPr>
              <a:t>any</a:t>
            </a:r>
            <a:r>
              <a:rPr sz="23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5" dirty="0">
                <a:solidFill>
                  <a:srgbClr val="FFFFFF"/>
                </a:solidFill>
                <a:latin typeface="Calibri"/>
                <a:cs typeface="Calibri"/>
              </a:rPr>
              <a:t>transport-layer 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15" dirty="0">
                <a:solidFill>
                  <a:srgbClr val="FFFFFF"/>
                </a:solidFill>
                <a:latin typeface="Calibri"/>
                <a:cs typeface="Calibri"/>
              </a:rPr>
              <a:t>protocol</a:t>
            </a:r>
            <a:r>
              <a:rPr sz="23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5" dirty="0">
                <a:solidFill>
                  <a:srgbClr val="FFFFFF"/>
                </a:solidFill>
                <a:latin typeface="Calibri"/>
                <a:cs typeface="Calibri"/>
              </a:rPr>
              <a:t>such</a:t>
            </a:r>
            <a:r>
              <a:rPr sz="23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as </a:t>
            </a:r>
            <a:r>
              <a:rPr sz="2300" spc="-5" dirty="0">
                <a:solidFill>
                  <a:srgbClr val="FFFFFF"/>
                </a:solidFill>
                <a:latin typeface="Calibri"/>
                <a:cs typeface="Calibri"/>
              </a:rPr>
              <a:t>UDP</a:t>
            </a:r>
            <a:r>
              <a:rPr sz="23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5" dirty="0">
                <a:solidFill>
                  <a:srgbClr val="FFFFFF"/>
                </a:solidFill>
                <a:latin typeface="Calibri"/>
                <a:cs typeface="Calibri"/>
              </a:rPr>
              <a:t>or </a:t>
            </a:r>
            <a:r>
              <a:rPr sz="2300" spc="-85" dirty="0">
                <a:solidFill>
                  <a:srgbClr val="FFFFFF"/>
                </a:solidFill>
                <a:latin typeface="Calibri"/>
                <a:cs typeface="Calibri"/>
              </a:rPr>
              <a:t>TCP.</a:t>
            </a:r>
            <a:endParaRPr sz="2300">
              <a:latin typeface="Calibri"/>
              <a:cs typeface="Calibri"/>
            </a:endParaRPr>
          </a:p>
          <a:p>
            <a:pPr marL="299085" marR="617855" indent="-287020">
              <a:lnSpc>
                <a:spcPct val="100000"/>
              </a:lnSpc>
              <a:spcBef>
                <a:spcPts val="965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When</a:t>
            </a:r>
            <a:r>
              <a:rPr sz="23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3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15" dirty="0">
                <a:solidFill>
                  <a:srgbClr val="FFFFFF"/>
                </a:solidFill>
                <a:latin typeface="Calibri"/>
                <a:cs typeface="Calibri"/>
              </a:rPr>
              <a:t>datagram</a:t>
            </a:r>
            <a:r>
              <a:rPr sz="2300" spc="-5" dirty="0">
                <a:solidFill>
                  <a:srgbClr val="FFFFFF"/>
                </a:solidFill>
                <a:latin typeface="Calibri"/>
                <a:cs typeface="Calibri"/>
              </a:rPr>
              <a:t> arrives</a:t>
            </a:r>
            <a:r>
              <a:rPr sz="23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15" dirty="0">
                <a:solidFill>
                  <a:srgbClr val="FFFFFF"/>
                </a:solidFill>
                <a:latin typeface="Calibri"/>
                <a:cs typeface="Calibri"/>
              </a:rPr>
              <a:t>at</a:t>
            </a:r>
            <a:r>
              <a:rPr sz="23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3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5" dirty="0">
                <a:solidFill>
                  <a:srgbClr val="FFFFFF"/>
                </a:solidFill>
                <a:latin typeface="Calibri"/>
                <a:cs typeface="Calibri"/>
              </a:rPr>
              <a:t>destination,</a:t>
            </a:r>
            <a:r>
              <a:rPr sz="23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3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10" dirty="0">
                <a:solidFill>
                  <a:srgbClr val="FFFFFF"/>
                </a:solidFill>
                <a:latin typeface="Calibri"/>
                <a:cs typeface="Calibri"/>
              </a:rPr>
              <a:t>value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 this</a:t>
            </a:r>
            <a:r>
              <a:rPr sz="23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field</a:t>
            </a:r>
            <a:r>
              <a:rPr sz="23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5" dirty="0">
                <a:solidFill>
                  <a:srgbClr val="FFFFFF"/>
                </a:solidFill>
                <a:latin typeface="Calibri"/>
                <a:cs typeface="Calibri"/>
              </a:rPr>
              <a:t>helps</a:t>
            </a:r>
            <a:r>
              <a:rPr sz="23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1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5" dirty="0">
                <a:solidFill>
                  <a:srgbClr val="FFFFFF"/>
                </a:solidFill>
                <a:latin typeface="Calibri"/>
                <a:cs typeface="Calibri"/>
              </a:rPr>
              <a:t>define</a:t>
            </a:r>
            <a:r>
              <a:rPr sz="23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2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3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which </a:t>
            </a:r>
            <a:r>
              <a:rPr sz="2300" spc="-5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15" dirty="0">
                <a:solidFill>
                  <a:srgbClr val="FFFFFF"/>
                </a:solidFill>
                <a:latin typeface="Calibri"/>
                <a:cs typeface="Calibri"/>
              </a:rPr>
              <a:t>protocol</a:t>
            </a:r>
            <a:r>
              <a:rPr sz="23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3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10" dirty="0">
                <a:solidFill>
                  <a:srgbClr val="FFFFFF"/>
                </a:solidFill>
                <a:latin typeface="Calibri"/>
                <a:cs typeface="Calibri"/>
              </a:rPr>
              <a:t>payload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5" dirty="0">
                <a:solidFill>
                  <a:srgbClr val="FFFFFF"/>
                </a:solidFill>
                <a:latin typeface="Calibri"/>
                <a:cs typeface="Calibri"/>
              </a:rPr>
              <a:t>should</a:t>
            </a:r>
            <a:r>
              <a:rPr sz="23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5" dirty="0">
                <a:solidFill>
                  <a:srgbClr val="FFFFFF"/>
                </a:solidFill>
                <a:latin typeface="Calibri"/>
                <a:cs typeface="Calibri"/>
              </a:rPr>
              <a:t>be</a:t>
            </a:r>
            <a:r>
              <a:rPr sz="23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5" dirty="0">
                <a:solidFill>
                  <a:srgbClr val="FFFFFF"/>
                </a:solidFill>
                <a:latin typeface="Calibri"/>
                <a:cs typeface="Calibri"/>
              </a:rPr>
              <a:t>delivered.</a:t>
            </a:r>
            <a:endParaRPr sz="23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6259" y="4329684"/>
            <a:ext cx="6135623" cy="2406393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72795" y="2093976"/>
            <a:ext cx="6704076" cy="2127504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412616" y="6228613"/>
            <a:ext cx="5351780" cy="584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85"/>
              </a:lnSpc>
            </a:pPr>
            <a:r>
              <a:rPr sz="4400" u="heavy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4"/>
              </a:rPr>
              <a:t>www.knowledgegate.in</a:t>
            </a:r>
            <a:endParaRPr sz="4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739" y="16255"/>
            <a:ext cx="12021820" cy="30740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u="heavy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Header</a:t>
            </a:r>
            <a:r>
              <a:rPr sz="2200" b="1" u="heavy" spc="4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2200" b="1" u="heavy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checksum:</a:t>
            </a:r>
            <a:r>
              <a:rPr sz="2200" b="1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2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IP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header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checksum</a:t>
            </a:r>
            <a:r>
              <a:rPr sz="22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field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only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verifies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2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35" dirty="0">
                <a:solidFill>
                  <a:srgbClr val="FFFFFF"/>
                </a:solidFill>
                <a:latin typeface="Calibri"/>
                <a:cs typeface="Calibri"/>
              </a:rPr>
              <a:t>header,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not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2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payload,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indicating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that</a:t>
            </a:r>
            <a:endParaRPr sz="2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IP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not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entirely</a:t>
            </a:r>
            <a:r>
              <a:rPr sz="22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reliable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as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it doesn't</a:t>
            </a:r>
            <a:r>
              <a:rPr sz="22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affirm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payload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remains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unaltered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during</a:t>
            </a:r>
            <a:r>
              <a:rPr sz="22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transmission.</a:t>
            </a:r>
            <a:endParaRPr sz="22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96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Due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2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alterations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fields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such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as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TTL</a:t>
            </a:r>
            <a:r>
              <a:rPr sz="220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at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every</a:t>
            </a:r>
            <a:r>
              <a:rPr sz="22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40" dirty="0">
                <a:solidFill>
                  <a:srgbClr val="FFFFFF"/>
                </a:solidFill>
                <a:latin typeface="Calibri"/>
                <a:cs typeface="Calibri"/>
              </a:rPr>
              <a:t>router,</a:t>
            </a:r>
            <a:r>
              <a:rPr sz="22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checksum</a:t>
            </a:r>
            <a:r>
              <a:rPr sz="220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needs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frequent</a:t>
            </a:r>
            <a:r>
              <a:rPr sz="22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recalculations.</a:t>
            </a:r>
            <a:endParaRPr sz="22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96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Upper-level</a:t>
            </a:r>
            <a:r>
              <a:rPr sz="22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protocols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encapsulating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2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IPv4 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datagram</a:t>
            </a:r>
            <a:r>
              <a:rPr sz="22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maintain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separate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checksums</a:t>
            </a:r>
            <a:r>
              <a:rPr sz="22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that</a:t>
            </a:r>
            <a:r>
              <a:rPr sz="22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cover</a:t>
            </a:r>
            <a:endParaRPr sz="2200">
              <a:latin typeface="Calibri"/>
              <a:cs typeface="Calibri"/>
            </a:endParaRPr>
          </a:p>
          <a:p>
            <a:pPr marL="355600">
              <a:lnSpc>
                <a:spcPct val="100000"/>
              </a:lnSpc>
            </a:pP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complete</a:t>
            </a:r>
            <a:r>
              <a:rPr sz="22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packet,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thus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2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IPv4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datagram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checksum</a:t>
            </a:r>
            <a:r>
              <a:rPr sz="22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doesn't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validate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 the</a:t>
            </a:r>
            <a:r>
              <a:rPr sz="22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contained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data.</a:t>
            </a:r>
            <a:endParaRPr sz="2200">
              <a:latin typeface="Calibri"/>
              <a:cs typeface="Calibri"/>
            </a:endParaRPr>
          </a:p>
          <a:p>
            <a:pPr marL="355600" marR="162560" indent="-342900">
              <a:lnSpc>
                <a:spcPct val="100000"/>
              </a:lnSpc>
              <a:spcBef>
                <a:spcPts val="96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2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IPv4 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packet's</a:t>
            </a:r>
            <a:r>
              <a:rPr sz="22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35" dirty="0">
                <a:solidFill>
                  <a:srgbClr val="FFFFFF"/>
                </a:solidFill>
                <a:latin typeface="Calibri"/>
                <a:cs typeface="Calibri"/>
              </a:rPr>
              <a:t>header,</a:t>
            </a:r>
            <a:r>
              <a:rPr sz="22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which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changes</a:t>
            </a:r>
            <a:r>
              <a:rPr sz="22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at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each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visited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router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(but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not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2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data),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2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only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section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 included in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2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checksum,</a:t>
            </a:r>
            <a:r>
              <a:rPr sz="22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preventing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unnecessary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increases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processing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time</a:t>
            </a:r>
            <a:r>
              <a:rPr sz="22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from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recalculating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200" spc="-4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entire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packet's</a:t>
            </a:r>
            <a:r>
              <a:rPr sz="22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checksum</a:t>
            </a:r>
            <a:r>
              <a:rPr sz="22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at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every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45" dirty="0">
                <a:solidFill>
                  <a:srgbClr val="FFFFFF"/>
                </a:solidFill>
                <a:latin typeface="Calibri"/>
                <a:cs typeface="Calibri"/>
              </a:rPr>
              <a:t>router.</a:t>
            </a:r>
            <a:endParaRPr sz="22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46248" y="3721608"/>
            <a:ext cx="6699504" cy="2869692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412616" y="6228613"/>
            <a:ext cx="5351780" cy="584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85"/>
              </a:lnSpc>
            </a:pPr>
            <a:r>
              <a:rPr sz="4400" u="heavy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3"/>
              </a:rPr>
              <a:t>www.knowledgegate.in</a:t>
            </a:r>
            <a:endParaRPr sz="4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739" y="9855"/>
            <a:ext cx="11865610" cy="878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9085" marR="5080" indent="-287020">
              <a:lnSpc>
                <a:spcPct val="100000"/>
              </a:lnSpc>
              <a:spcBef>
                <a:spcPts val="95"/>
              </a:spcBef>
              <a:buClr>
                <a:srgbClr val="FFFFFF"/>
              </a:buClr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2800" b="1" u="heavy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Source</a:t>
            </a:r>
            <a:r>
              <a:rPr sz="2800" b="1" u="heavy" spc="1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2800" b="1" u="heavy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and</a:t>
            </a:r>
            <a:r>
              <a:rPr sz="2800" b="1" u="heavy" spc="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2800" b="1" u="heavy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Destination</a:t>
            </a:r>
            <a:r>
              <a:rPr sz="2800" b="1" u="heavy" spc="2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2800" b="1" u="heavy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Addresses:</a:t>
            </a:r>
            <a:r>
              <a:rPr sz="2800" b="1" spc="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These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32-bit</a:t>
            </a:r>
            <a:r>
              <a:rPr sz="2800" spc="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source</a:t>
            </a:r>
            <a:r>
              <a:rPr sz="28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28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destination</a:t>
            </a:r>
            <a:r>
              <a:rPr sz="280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address </a:t>
            </a:r>
            <a:r>
              <a:rPr sz="2800" spc="-6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fields</a:t>
            </a:r>
            <a:r>
              <a:rPr sz="2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define</a:t>
            </a:r>
            <a:r>
              <a:rPr sz="28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the IP</a:t>
            </a:r>
            <a:r>
              <a:rPr sz="2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address</a:t>
            </a:r>
            <a:r>
              <a:rPr sz="28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of the</a:t>
            </a:r>
            <a:r>
              <a:rPr sz="2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source</a:t>
            </a:r>
            <a:r>
              <a:rPr sz="2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2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destination</a:t>
            </a:r>
            <a:r>
              <a:rPr sz="2800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25" dirty="0">
                <a:solidFill>
                  <a:srgbClr val="FFFFFF"/>
                </a:solidFill>
                <a:latin typeface="Calibri"/>
                <a:cs typeface="Calibri"/>
              </a:rPr>
              <a:t>respectively.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47672" y="3009900"/>
            <a:ext cx="8296656" cy="3294888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412616" y="6228613"/>
            <a:ext cx="5351780" cy="584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85"/>
              </a:lnSpc>
            </a:pPr>
            <a:r>
              <a:rPr sz="4400" u="heavy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3"/>
              </a:rPr>
              <a:t>www.knowledgegate.in</a:t>
            </a:r>
            <a:endParaRPr sz="4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739" y="0"/>
            <a:ext cx="11628120" cy="1854835"/>
          </a:xfrm>
          <a:prstGeom prst="rect">
            <a:avLst/>
          </a:prstGeom>
        </p:spPr>
        <p:txBody>
          <a:bodyPr vert="horz" wrap="square" lIns="0" tIns="195580" rIns="0" bIns="0" rtlCol="0">
            <a:spAutoFit/>
          </a:bodyPr>
          <a:lstStyle/>
          <a:p>
            <a:pPr marL="408305" algn="ctr">
              <a:lnSpc>
                <a:spcPct val="100000"/>
              </a:lnSpc>
              <a:spcBef>
                <a:spcPts val="1540"/>
              </a:spcBef>
            </a:pPr>
            <a:r>
              <a:rPr sz="2400" b="1" u="heavy" spc="-2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Variable</a:t>
            </a:r>
            <a:r>
              <a:rPr sz="2400" b="1" u="heavy" spc="-7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2400" b="1" u="heavy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part</a:t>
            </a:r>
            <a:endParaRPr sz="2400">
              <a:latin typeface="Calibri"/>
              <a:cs typeface="Calibri"/>
            </a:endParaRPr>
          </a:p>
          <a:p>
            <a:pPr marL="299085" marR="5080" indent="-287020">
              <a:lnSpc>
                <a:spcPct val="100000"/>
              </a:lnSpc>
              <a:spcBef>
                <a:spcPts val="1445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variable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part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comprises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options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that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can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be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a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maximum</a:t>
            </a:r>
            <a:r>
              <a:rPr sz="24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of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40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bytes.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Options,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as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400" spc="-5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name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implies,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are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not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required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datagram.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They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can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be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used 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network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testing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and 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debugging.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01823" y="2831592"/>
            <a:ext cx="7388352" cy="3183636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412616" y="6228613"/>
            <a:ext cx="5351780" cy="584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85"/>
              </a:lnSpc>
            </a:pPr>
            <a:r>
              <a:rPr sz="4400" u="heavy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3"/>
              </a:rPr>
              <a:t>www.knowledgegate.in</a:t>
            </a:r>
            <a:endParaRPr sz="4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739" y="13207"/>
            <a:ext cx="11854180" cy="2860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0"/>
              </a:spcBef>
              <a:buClr>
                <a:srgbClr val="FFFFFF"/>
              </a:buClr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2400" b="1" u="heavy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End</a:t>
            </a:r>
            <a:r>
              <a:rPr sz="2400" b="1" u="heavy" spc="-5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2400" b="1" u="heavy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of</a:t>
            </a:r>
            <a:r>
              <a:rPr sz="2400" b="1" u="heavy" spc="-3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2400" b="1" u="heavy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Option</a:t>
            </a:r>
            <a:endParaRPr sz="2400">
              <a:latin typeface="Calibri"/>
              <a:cs typeface="Calibri"/>
            </a:endParaRPr>
          </a:p>
          <a:p>
            <a:pPr marL="756285" marR="5080" lvl="1" indent="-287020">
              <a:lnSpc>
                <a:spcPct val="100000"/>
              </a:lnSpc>
              <a:buFont typeface="Arial MT"/>
              <a:buChar char="•"/>
              <a:tabLst>
                <a:tab pos="756285" algn="l"/>
                <a:tab pos="756920" algn="l"/>
              </a:tabLst>
            </a:pP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An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end-of-option option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is a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1-byte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option used 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for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padding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at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the end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of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option field. </a:t>
            </a:r>
            <a:r>
              <a:rPr sz="2400" spc="-5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It,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40" dirty="0">
                <a:solidFill>
                  <a:srgbClr val="FFFFFF"/>
                </a:solidFill>
                <a:latin typeface="Calibri"/>
                <a:cs typeface="Calibri"/>
              </a:rPr>
              <a:t>however,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can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only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be used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as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last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option.</a:t>
            </a:r>
            <a:endParaRPr sz="24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25"/>
              </a:spcBef>
              <a:buClr>
                <a:srgbClr val="FFFFFF"/>
              </a:buClr>
              <a:buFont typeface="Arial MT"/>
              <a:buChar char="•"/>
            </a:pPr>
            <a:endParaRPr sz="175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2400" b="1" u="heavy" spc="-1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Record</a:t>
            </a:r>
            <a:r>
              <a:rPr sz="2400" b="1" u="heavy" spc="-6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2400" b="1" u="heavy" spc="-1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Route</a:t>
            </a:r>
            <a:endParaRPr sz="2400">
              <a:latin typeface="Calibri"/>
              <a:cs typeface="Calibri"/>
            </a:endParaRPr>
          </a:p>
          <a:p>
            <a:pPr marL="756285" marR="243204" lvl="1" indent="-287020">
              <a:lnSpc>
                <a:spcPct val="100000"/>
              </a:lnSpc>
              <a:buFont typeface="Arial MT"/>
              <a:buChar char="•"/>
              <a:tabLst>
                <a:tab pos="756285" algn="l"/>
                <a:tab pos="756920" algn="l"/>
              </a:tabLst>
            </a:pP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record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route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option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is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used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record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the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Internet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routers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that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handle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datagram.</a:t>
            </a:r>
            <a:r>
              <a:rPr sz="24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It </a:t>
            </a:r>
            <a:r>
              <a:rPr sz="2400" spc="-5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can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list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up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nine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router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addresses.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It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can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be used</a:t>
            </a:r>
            <a:r>
              <a:rPr sz="24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debugging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and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management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purposes.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412616" y="6228613"/>
            <a:ext cx="5351780" cy="584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85"/>
              </a:lnSpc>
            </a:pPr>
            <a:r>
              <a:rPr sz="4400" u="heavy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www.knowledgegate.in</a:t>
            </a:r>
            <a:endParaRPr sz="4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739" y="16256"/>
            <a:ext cx="12013565" cy="50260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0"/>
              </a:spcBef>
              <a:buClr>
                <a:srgbClr val="FFFFFF"/>
              </a:buClr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2000" b="1" dirty="0">
                <a:solidFill>
                  <a:srgbClr val="FFFFFF"/>
                </a:solidFill>
                <a:latin typeface="Calibri"/>
                <a:cs typeface="Calibri"/>
              </a:rPr>
              <a:t>Strict</a:t>
            </a:r>
            <a:r>
              <a:rPr sz="2000" b="1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b="1" spc="-5" dirty="0">
                <a:solidFill>
                  <a:srgbClr val="FFFFFF"/>
                </a:solidFill>
                <a:latin typeface="Calibri"/>
                <a:cs typeface="Calibri"/>
              </a:rPr>
              <a:t>Source</a:t>
            </a:r>
            <a:r>
              <a:rPr sz="2000" b="1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FFFFFF"/>
                </a:solidFill>
                <a:latin typeface="Calibri"/>
                <a:cs typeface="Calibri"/>
              </a:rPr>
              <a:t>Route</a:t>
            </a:r>
            <a:endParaRPr sz="2000">
              <a:latin typeface="Calibri"/>
              <a:cs typeface="Calibri"/>
            </a:endParaRPr>
          </a:p>
          <a:p>
            <a:pPr marL="756285" lvl="1" indent="-287020">
              <a:lnSpc>
                <a:spcPct val="100000"/>
              </a:lnSpc>
              <a:buFont typeface="Arial MT"/>
              <a:buChar char="•"/>
              <a:tabLst>
                <a:tab pos="756285" algn="l"/>
                <a:tab pos="756920" algn="l"/>
              </a:tabLst>
            </a:pP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strict</a:t>
            </a:r>
            <a:r>
              <a:rPr sz="2000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source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route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option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is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used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by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source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predetermine</a:t>
            </a:r>
            <a:r>
              <a:rPr sz="2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route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datagram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as</a:t>
            </a:r>
            <a:r>
              <a:rPr sz="2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it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FFFFFF"/>
                </a:solidFill>
                <a:latin typeface="Calibri"/>
                <a:cs typeface="Calibri"/>
              </a:rPr>
              <a:t>travels</a:t>
            </a:r>
            <a:endParaRPr sz="2000">
              <a:latin typeface="Calibri"/>
              <a:cs typeface="Calibri"/>
            </a:endParaRPr>
          </a:p>
          <a:p>
            <a:pPr marL="756285">
              <a:lnSpc>
                <a:spcPct val="100000"/>
              </a:lnSpc>
              <a:spcBef>
                <a:spcPts val="5"/>
              </a:spcBef>
            </a:pP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through</a:t>
            </a:r>
            <a:r>
              <a:rPr sz="20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Internet.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Dictation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a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route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by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source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can</a:t>
            </a:r>
            <a:r>
              <a:rPr sz="20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be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useful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for several</a:t>
            </a:r>
            <a:r>
              <a:rPr sz="2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purposes.</a:t>
            </a:r>
            <a:endParaRPr sz="2000">
              <a:latin typeface="Calibri"/>
              <a:cs typeface="Calibri"/>
            </a:endParaRPr>
          </a:p>
          <a:p>
            <a:pPr marL="756285" marR="1101090" lvl="1" indent="-287020">
              <a:lnSpc>
                <a:spcPct val="100000"/>
              </a:lnSpc>
              <a:buFont typeface="Arial MT"/>
              <a:buChar char="•"/>
              <a:tabLst>
                <a:tab pos="756285" algn="l"/>
                <a:tab pos="756920" algn="l"/>
              </a:tabLst>
            </a:pP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The sender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can</a:t>
            </a:r>
            <a:r>
              <a:rPr sz="20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choose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route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with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specific</a:t>
            </a:r>
            <a:r>
              <a:rPr sz="2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type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service,</a:t>
            </a:r>
            <a:r>
              <a:rPr sz="2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such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as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minimum</a:t>
            </a:r>
            <a:r>
              <a:rPr sz="2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delay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or</a:t>
            </a:r>
            <a:r>
              <a:rPr sz="20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maximum </a:t>
            </a:r>
            <a:r>
              <a:rPr sz="2000" spc="-43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throughput.</a:t>
            </a:r>
            <a:endParaRPr sz="2000">
              <a:latin typeface="Calibri"/>
              <a:cs typeface="Calibri"/>
            </a:endParaRPr>
          </a:p>
          <a:p>
            <a:pPr marL="756285" lvl="1" indent="-287020">
              <a:lnSpc>
                <a:spcPct val="100000"/>
              </a:lnSpc>
              <a:buFont typeface="Arial MT"/>
              <a:buChar char="•"/>
              <a:tabLst>
                <a:tab pos="756285" algn="l"/>
                <a:tab pos="756920" algn="l"/>
              </a:tabLst>
            </a:pPr>
            <a:r>
              <a:rPr sz="2000" spc="-20" dirty="0">
                <a:solidFill>
                  <a:srgbClr val="FFFFFF"/>
                </a:solidFill>
                <a:latin typeface="Calibri"/>
                <a:cs typeface="Calibri"/>
              </a:rPr>
              <a:t>Alternatively,</a:t>
            </a:r>
            <a:r>
              <a:rPr sz="2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it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may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choose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route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that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safer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or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more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reliable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sender's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purpose.</a:t>
            </a:r>
            <a:r>
              <a:rPr sz="20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example,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endParaRPr sz="2000">
              <a:latin typeface="Calibri"/>
              <a:cs typeface="Calibri"/>
            </a:endParaRPr>
          </a:p>
          <a:p>
            <a:pPr marL="756285">
              <a:lnSpc>
                <a:spcPct val="100000"/>
              </a:lnSpc>
            </a:pP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sender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can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choose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route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so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that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its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datagram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does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not </a:t>
            </a:r>
            <a:r>
              <a:rPr sz="2000" spc="-20" dirty="0">
                <a:solidFill>
                  <a:srgbClr val="FFFFFF"/>
                </a:solidFill>
                <a:latin typeface="Calibri"/>
                <a:cs typeface="Calibri"/>
              </a:rPr>
              <a:t>travel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through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competitor's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network.</a:t>
            </a:r>
            <a:endParaRPr sz="2000">
              <a:latin typeface="Calibri"/>
              <a:cs typeface="Calibri"/>
            </a:endParaRPr>
          </a:p>
          <a:p>
            <a:pPr marL="756285" marR="5080" lvl="1" indent="-287020">
              <a:lnSpc>
                <a:spcPct val="100000"/>
              </a:lnSpc>
              <a:buFont typeface="Arial MT"/>
              <a:buChar char="•"/>
              <a:tabLst>
                <a:tab pos="756285" algn="l"/>
                <a:tab pos="756920" algn="l"/>
              </a:tabLst>
            </a:pP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If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datagram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specifies</a:t>
            </a:r>
            <a:r>
              <a:rPr sz="2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strict</a:t>
            </a:r>
            <a:r>
              <a:rPr sz="2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source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route,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all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routers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defined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option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must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be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visited</a:t>
            </a:r>
            <a:r>
              <a:rPr sz="2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by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datagram.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router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must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not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be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visited</a:t>
            </a:r>
            <a:r>
              <a:rPr sz="200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if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its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IPv4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address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is</a:t>
            </a:r>
            <a:r>
              <a:rPr sz="2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not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listed</a:t>
            </a:r>
            <a:r>
              <a:rPr sz="2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datagram.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If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datagram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visits</a:t>
            </a:r>
            <a:r>
              <a:rPr sz="2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 </a:t>
            </a:r>
            <a:r>
              <a:rPr sz="2000" spc="-4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router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that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is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not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r>
              <a:rPr sz="20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list,</a:t>
            </a:r>
            <a:r>
              <a:rPr sz="2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datagram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discarded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and an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error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message</a:t>
            </a:r>
            <a:r>
              <a:rPr sz="2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issued.</a:t>
            </a:r>
            <a:endParaRPr sz="2000">
              <a:latin typeface="Calibri"/>
              <a:cs typeface="Calibri"/>
            </a:endParaRPr>
          </a:p>
          <a:p>
            <a:pPr marL="756285" lvl="1" indent="-287020">
              <a:lnSpc>
                <a:spcPct val="100000"/>
              </a:lnSpc>
              <a:buFont typeface="Arial MT"/>
              <a:buChar char="•"/>
              <a:tabLst>
                <a:tab pos="756285" algn="l"/>
                <a:tab pos="756920" algn="l"/>
              </a:tabLst>
            </a:pP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If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datagram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arrives</a:t>
            </a:r>
            <a:r>
              <a:rPr sz="200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at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destination</a:t>
            </a:r>
            <a:r>
              <a:rPr sz="2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some</a:t>
            </a:r>
            <a:r>
              <a:rPr sz="2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entries</a:t>
            </a:r>
            <a:r>
              <a:rPr sz="2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were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not</a:t>
            </a:r>
            <a:r>
              <a:rPr sz="20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visited,</a:t>
            </a:r>
            <a:r>
              <a:rPr sz="2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it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will</a:t>
            </a:r>
            <a:r>
              <a:rPr sz="2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also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be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discarded</a:t>
            </a:r>
            <a:endParaRPr sz="2000">
              <a:latin typeface="Calibri"/>
              <a:cs typeface="Calibri"/>
            </a:endParaRPr>
          </a:p>
          <a:p>
            <a:pPr marL="756285">
              <a:lnSpc>
                <a:spcPct val="100000"/>
              </a:lnSpc>
              <a:spcBef>
                <a:spcPts val="5"/>
              </a:spcBef>
            </a:pP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an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error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message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issued.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75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2000" b="1" dirty="0">
                <a:solidFill>
                  <a:srgbClr val="FFFFFF"/>
                </a:solidFill>
                <a:latin typeface="Calibri"/>
                <a:cs typeface="Calibri"/>
              </a:rPr>
              <a:t>Loose</a:t>
            </a:r>
            <a:r>
              <a:rPr sz="2000" b="1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b="1" spc="-5" dirty="0">
                <a:solidFill>
                  <a:srgbClr val="FFFFFF"/>
                </a:solidFill>
                <a:latin typeface="Calibri"/>
                <a:cs typeface="Calibri"/>
              </a:rPr>
              <a:t>Source</a:t>
            </a:r>
            <a:r>
              <a:rPr sz="2000" b="1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FFFFFF"/>
                </a:solidFill>
                <a:latin typeface="Calibri"/>
                <a:cs typeface="Calibri"/>
              </a:rPr>
              <a:t>Route</a:t>
            </a:r>
            <a:endParaRPr sz="2000">
              <a:latin typeface="Calibri"/>
              <a:cs typeface="Calibri"/>
            </a:endParaRPr>
          </a:p>
          <a:p>
            <a:pPr marL="756285" lvl="1" indent="-287020">
              <a:lnSpc>
                <a:spcPct val="100000"/>
              </a:lnSpc>
              <a:buFont typeface="Arial MT"/>
              <a:buChar char="•"/>
              <a:tabLst>
                <a:tab pos="756285" algn="l"/>
                <a:tab pos="756920" algn="l"/>
              </a:tabLst>
            </a:pP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loose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source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route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option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similar</a:t>
            </a:r>
            <a:r>
              <a:rPr sz="2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strict</a:t>
            </a:r>
            <a:r>
              <a:rPr sz="2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source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route,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but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it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less</a:t>
            </a:r>
            <a:r>
              <a:rPr sz="2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rigid.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Each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router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list</a:t>
            </a:r>
            <a:r>
              <a:rPr sz="200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must</a:t>
            </a:r>
            <a:endParaRPr sz="2000">
              <a:latin typeface="Calibri"/>
              <a:cs typeface="Calibri"/>
            </a:endParaRPr>
          </a:p>
          <a:p>
            <a:pPr marL="756285">
              <a:lnSpc>
                <a:spcPct val="100000"/>
              </a:lnSpc>
            </a:pP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be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visited,</a:t>
            </a:r>
            <a:r>
              <a:rPr sz="2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but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datagram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can</a:t>
            </a:r>
            <a:r>
              <a:rPr sz="20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visit</a:t>
            </a:r>
            <a:r>
              <a:rPr sz="2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other</a:t>
            </a:r>
            <a:r>
              <a:rPr sz="20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routers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as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well.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412616" y="6228613"/>
            <a:ext cx="5351780" cy="584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85"/>
              </a:lnSpc>
            </a:pPr>
            <a:r>
              <a:rPr sz="4400" u="heavy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www.knowledgegate.in</a:t>
            </a:r>
            <a:endParaRPr sz="4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739" y="13207"/>
            <a:ext cx="11795125" cy="2586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0"/>
              </a:spcBef>
              <a:buClr>
                <a:srgbClr val="FFFFFF"/>
              </a:buClr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2400" b="1" spc="-10" dirty="0">
                <a:solidFill>
                  <a:srgbClr val="FFFFFF"/>
                </a:solidFill>
                <a:latin typeface="Calibri"/>
                <a:cs typeface="Calibri"/>
              </a:rPr>
              <a:t>Timestamp</a:t>
            </a:r>
            <a:endParaRPr sz="2400">
              <a:latin typeface="Calibri"/>
              <a:cs typeface="Calibri"/>
            </a:endParaRPr>
          </a:p>
          <a:p>
            <a:pPr marL="756285" marR="18415" lvl="1" indent="-287020">
              <a:lnSpc>
                <a:spcPct val="100000"/>
              </a:lnSpc>
              <a:buFont typeface="Arial MT"/>
              <a:buChar char="•"/>
              <a:tabLst>
                <a:tab pos="756285" algn="l"/>
                <a:tab pos="756920" algn="l"/>
              </a:tabLst>
            </a:pP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timestamp option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is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used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to 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record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the time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of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datagram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processing by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 </a:t>
            </a:r>
            <a:r>
              <a:rPr sz="2400" spc="-45" dirty="0">
                <a:solidFill>
                  <a:srgbClr val="FFFFFF"/>
                </a:solidFill>
                <a:latin typeface="Calibri"/>
                <a:cs typeface="Calibri"/>
              </a:rPr>
              <a:t>router.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time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expressed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in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milliseconds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from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midnight,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Universal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time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or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Greenwich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mean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time.</a:t>
            </a:r>
            <a:endParaRPr sz="2400">
              <a:latin typeface="Calibri"/>
              <a:cs typeface="Calibri"/>
            </a:endParaRPr>
          </a:p>
          <a:p>
            <a:pPr marL="756285" marR="5080" lvl="1" indent="-287020">
              <a:lnSpc>
                <a:spcPct val="100000"/>
              </a:lnSpc>
              <a:buFont typeface="Arial MT"/>
              <a:buChar char="•"/>
              <a:tabLst>
                <a:tab pos="756285" algn="l"/>
                <a:tab pos="756920" algn="l"/>
              </a:tabLst>
            </a:pP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Knowing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the time, a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datagram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is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processed can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help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users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and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managers track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behaviour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of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4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routers</a:t>
            </a:r>
            <a:r>
              <a:rPr sz="24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in the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Internet.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45" dirty="0">
                <a:solidFill>
                  <a:srgbClr val="FFFFFF"/>
                </a:solidFill>
                <a:latin typeface="Calibri"/>
                <a:cs typeface="Calibri"/>
              </a:rPr>
              <a:t>We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can estimate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time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it 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takes for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datagram </a:t>
            </a:r>
            <a:r>
              <a:rPr sz="2400" spc="-5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to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go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from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one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router to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30" dirty="0">
                <a:solidFill>
                  <a:srgbClr val="FFFFFF"/>
                </a:solidFill>
                <a:latin typeface="Calibri"/>
                <a:cs typeface="Calibri"/>
              </a:rPr>
              <a:t>another.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45" dirty="0">
                <a:solidFill>
                  <a:srgbClr val="FFFFFF"/>
                </a:solidFill>
                <a:latin typeface="Calibri"/>
                <a:cs typeface="Calibri"/>
              </a:rPr>
              <a:t>We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say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estimate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because,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although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all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routers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may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use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Universal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time,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their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local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clocks</a:t>
            </a:r>
            <a:r>
              <a:rPr sz="24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may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not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be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synchronized.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412616" y="6228613"/>
            <a:ext cx="5351780" cy="584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85"/>
              </a:lnSpc>
            </a:pPr>
            <a:r>
              <a:rPr sz="4400" u="heavy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www.knowledgegate.in</a:t>
            </a:r>
            <a:endParaRPr sz="4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30140" y="2764535"/>
            <a:ext cx="7261859" cy="409346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675503" y="3759"/>
            <a:ext cx="84010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u="heavy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IPv6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731301" y="6241313"/>
            <a:ext cx="4020185" cy="559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185"/>
              </a:lnSpc>
            </a:pPr>
            <a:r>
              <a:rPr sz="4400" spc="-5" dirty="0">
                <a:solidFill>
                  <a:srgbClr val="0462C1"/>
                </a:solidFill>
                <a:latin typeface="Calibri"/>
                <a:cs typeface="Calibri"/>
                <a:hlinkClick r:id="rId3"/>
              </a:rPr>
              <a:t>knowled</a:t>
            </a:r>
            <a:r>
              <a:rPr sz="4400" spc="-35" dirty="0">
                <a:solidFill>
                  <a:srgbClr val="0462C1"/>
                </a:solidFill>
                <a:latin typeface="Calibri"/>
                <a:cs typeface="Calibri"/>
                <a:hlinkClick r:id="rId3"/>
              </a:rPr>
              <a:t>g</a:t>
            </a:r>
            <a:r>
              <a:rPr sz="4400" dirty="0">
                <a:solidFill>
                  <a:srgbClr val="0462C1"/>
                </a:solidFill>
                <a:latin typeface="Calibri"/>
                <a:cs typeface="Calibri"/>
                <a:hlinkClick r:id="rId3"/>
              </a:rPr>
              <a:t>e</a:t>
            </a:r>
            <a:r>
              <a:rPr sz="4400" spc="-80" dirty="0">
                <a:solidFill>
                  <a:srgbClr val="0462C1"/>
                </a:solidFill>
                <a:latin typeface="Calibri"/>
                <a:cs typeface="Calibri"/>
                <a:hlinkClick r:id="rId3"/>
              </a:rPr>
              <a:t>g</a:t>
            </a:r>
            <a:r>
              <a:rPr sz="4400" spc="-40" dirty="0">
                <a:solidFill>
                  <a:srgbClr val="0462C1"/>
                </a:solidFill>
                <a:latin typeface="Calibri"/>
                <a:cs typeface="Calibri"/>
                <a:hlinkClick r:id="rId3"/>
              </a:rPr>
              <a:t>a</a:t>
            </a:r>
            <a:r>
              <a:rPr sz="4400" spc="-50" dirty="0">
                <a:solidFill>
                  <a:srgbClr val="0462C1"/>
                </a:solidFill>
                <a:latin typeface="Calibri"/>
                <a:cs typeface="Calibri"/>
                <a:hlinkClick r:id="rId3"/>
              </a:rPr>
              <a:t>t</a:t>
            </a:r>
            <a:r>
              <a:rPr sz="4400" dirty="0">
                <a:solidFill>
                  <a:srgbClr val="0462C1"/>
                </a:solidFill>
                <a:latin typeface="Calibri"/>
                <a:cs typeface="Calibri"/>
                <a:hlinkClick r:id="rId3"/>
              </a:rPr>
              <a:t>e.in</a:t>
            </a:r>
            <a:endParaRPr sz="4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412616" y="6228613"/>
            <a:ext cx="5354955" cy="584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85"/>
              </a:lnSpc>
              <a:tabLst>
                <a:tab pos="5341620" algn="l"/>
              </a:tabLst>
            </a:pPr>
            <a:r>
              <a:rPr sz="4400" u="heavy" spc="-7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3"/>
              </a:rPr>
              <a:t>www.	</a:t>
            </a:r>
            <a:endParaRPr sz="4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8739" y="696214"/>
            <a:ext cx="6163945" cy="33089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solidFill>
                  <a:srgbClr val="FFFFFF"/>
                </a:solidFill>
                <a:latin typeface="Arial MT"/>
                <a:cs typeface="Arial MT"/>
              </a:rPr>
              <a:t>Each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packet</a:t>
            </a:r>
            <a:r>
              <a:rPr sz="2400" spc="-5" dirty="0">
                <a:solidFill>
                  <a:srgbClr val="FFFFFF"/>
                </a:solidFill>
                <a:latin typeface="Arial MT"/>
                <a:cs typeface="Arial MT"/>
              </a:rPr>
              <a:t> can be</a:t>
            </a:r>
            <a:r>
              <a:rPr sz="24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Arial MT"/>
                <a:cs typeface="Arial MT"/>
              </a:rPr>
              <a:t>divided</a:t>
            </a:r>
            <a:r>
              <a:rPr sz="240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Arial MT"/>
                <a:cs typeface="Arial MT"/>
              </a:rPr>
              <a:t>into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Arial MT"/>
                <a:cs typeface="Arial MT"/>
              </a:rPr>
              <a:t>two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parts</a:t>
            </a: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:</a:t>
            </a:r>
            <a:endParaRPr sz="2400">
              <a:latin typeface="Arial MT"/>
              <a:cs typeface="Arial MT"/>
            </a:endParaRPr>
          </a:p>
          <a:p>
            <a:pPr marL="812800" lvl="1" indent="-342900">
              <a:lnSpc>
                <a:spcPct val="100000"/>
              </a:lnSpc>
              <a:buChar char="•"/>
              <a:tabLst>
                <a:tab pos="812165" algn="l"/>
                <a:tab pos="812800" algn="l"/>
              </a:tabLst>
            </a:pPr>
            <a:r>
              <a:rPr sz="2400" spc="-5" dirty="0">
                <a:solidFill>
                  <a:srgbClr val="FFFFFF"/>
                </a:solidFill>
                <a:latin typeface="Arial MT"/>
                <a:cs typeface="Arial MT"/>
              </a:rPr>
              <a:t>Base</a:t>
            </a:r>
            <a:r>
              <a:rPr sz="24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Arial MT"/>
                <a:cs typeface="Arial MT"/>
              </a:rPr>
              <a:t>header</a:t>
            </a:r>
            <a:endParaRPr sz="2400">
              <a:latin typeface="Arial MT"/>
              <a:cs typeface="Arial MT"/>
            </a:endParaRPr>
          </a:p>
          <a:p>
            <a:pPr marL="812800" lvl="1" indent="-342900">
              <a:lnSpc>
                <a:spcPct val="100000"/>
              </a:lnSpc>
              <a:buChar char="•"/>
              <a:tabLst>
                <a:tab pos="812165" algn="l"/>
                <a:tab pos="812800" algn="l"/>
              </a:tabLst>
            </a:pPr>
            <a:r>
              <a:rPr sz="2400" spc="-5" dirty="0">
                <a:solidFill>
                  <a:srgbClr val="FFFFFF"/>
                </a:solidFill>
                <a:latin typeface="Arial MT"/>
                <a:cs typeface="Arial MT"/>
              </a:rPr>
              <a:t>Payload</a:t>
            </a:r>
            <a:endParaRPr sz="2400">
              <a:latin typeface="Arial MT"/>
              <a:cs typeface="Arial MT"/>
            </a:endParaRPr>
          </a:p>
          <a:p>
            <a:pPr lvl="1">
              <a:lnSpc>
                <a:spcPct val="100000"/>
              </a:lnSpc>
              <a:spcBef>
                <a:spcPts val="5"/>
              </a:spcBef>
              <a:buClr>
                <a:srgbClr val="FFFFFF"/>
              </a:buClr>
              <a:buFont typeface="Arial MT"/>
              <a:buChar char="•"/>
            </a:pPr>
            <a:endParaRPr sz="2500"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4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Arial MT"/>
                <a:cs typeface="Arial MT"/>
              </a:rPr>
              <a:t>payload</a:t>
            </a:r>
            <a:r>
              <a:rPr sz="240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Arial MT"/>
                <a:cs typeface="Arial MT"/>
              </a:rPr>
              <a:t>is made</a:t>
            </a:r>
            <a:r>
              <a:rPr sz="24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Arial MT"/>
                <a:cs typeface="Arial MT"/>
              </a:rPr>
              <a:t>up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24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two</a:t>
            </a:r>
            <a:r>
              <a:rPr sz="24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parts</a:t>
            </a:r>
            <a:r>
              <a:rPr sz="24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:</a:t>
            </a:r>
            <a:endParaRPr sz="2400">
              <a:latin typeface="Arial MT"/>
              <a:cs typeface="Arial MT"/>
            </a:endParaRPr>
          </a:p>
          <a:p>
            <a:pPr marL="812800" lvl="1" indent="-342900">
              <a:lnSpc>
                <a:spcPct val="100000"/>
              </a:lnSpc>
              <a:buChar char="•"/>
              <a:tabLst>
                <a:tab pos="812165" algn="l"/>
                <a:tab pos="812800" algn="l"/>
              </a:tabLst>
            </a:pPr>
            <a:r>
              <a:rPr sz="2400" spc="-5" dirty="0">
                <a:solidFill>
                  <a:srgbClr val="FFFFFF"/>
                </a:solidFill>
                <a:latin typeface="Arial MT"/>
                <a:cs typeface="Arial MT"/>
              </a:rPr>
              <a:t>An</a:t>
            </a:r>
            <a:r>
              <a:rPr sz="24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Arial MT"/>
                <a:cs typeface="Arial MT"/>
              </a:rPr>
              <a:t>optional</a:t>
            </a:r>
            <a:r>
              <a:rPr sz="24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Arial MT"/>
                <a:cs typeface="Arial MT"/>
              </a:rPr>
              <a:t>extension</a:t>
            </a:r>
            <a:r>
              <a:rPr sz="2400" spc="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Arial MT"/>
                <a:cs typeface="Arial MT"/>
              </a:rPr>
              <a:t>header</a:t>
            </a:r>
            <a:endParaRPr sz="2400">
              <a:latin typeface="Arial MT"/>
              <a:cs typeface="Arial MT"/>
            </a:endParaRPr>
          </a:p>
          <a:p>
            <a:pPr marL="812800" lvl="1" indent="-342900">
              <a:lnSpc>
                <a:spcPct val="100000"/>
              </a:lnSpc>
              <a:buChar char="•"/>
              <a:tabLst>
                <a:tab pos="812165" algn="l"/>
                <a:tab pos="812800" algn="l"/>
              </a:tabLst>
            </a:pP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4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Arial MT"/>
                <a:cs typeface="Arial MT"/>
              </a:rPr>
              <a:t>upper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Arial MT"/>
                <a:cs typeface="Arial MT"/>
              </a:rPr>
              <a:t>layer data</a:t>
            </a:r>
            <a:endParaRPr sz="2400">
              <a:latin typeface="Arial MT"/>
              <a:cs typeface="Arial MT"/>
            </a:endParaRPr>
          </a:p>
          <a:p>
            <a:pPr lvl="1">
              <a:lnSpc>
                <a:spcPct val="100000"/>
              </a:lnSpc>
              <a:spcBef>
                <a:spcPts val="50"/>
              </a:spcBef>
              <a:buClr>
                <a:srgbClr val="FFFFFF"/>
              </a:buClr>
              <a:buFont typeface="Arial MT"/>
              <a:buChar char="•"/>
            </a:pPr>
            <a:endParaRPr sz="2400"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solidFill>
                  <a:srgbClr val="FFFFFF"/>
                </a:solidFill>
                <a:latin typeface="Arial MT"/>
                <a:cs typeface="Arial MT"/>
              </a:rPr>
              <a:t>Base</a:t>
            </a: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Arial MT"/>
                <a:cs typeface="Arial MT"/>
              </a:rPr>
              <a:t>header</a:t>
            </a:r>
            <a:r>
              <a:rPr sz="2400" spc="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Arial MT"/>
                <a:cs typeface="Arial MT"/>
              </a:rPr>
              <a:t>has eight fields</a:t>
            </a:r>
            <a:endParaRPr sz="2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739" y="0"/>
            <a:ext cx="11743690" cy="2053589"/>
          </a:xfrm>
          <a:prstGeom prst="rect">
            <a:avLst/>
          </a:prstGeom>
        </p:spPr>
        <p:txBody>
          <a:bodyPr vert="horz" wrap="square" lIns="0" tIns="173355" rIns="0" bIns="0" rtlCol="0">
            <a:spAutoFit/>
          </a:bodyPr>
          <a:lstStyle/>
          <a:p>
            <a:pPr marL="4734560">
              <a:lnSpc>
                <a:spcPct val="100000"/>
              </a:lnSpc>
              <a:spcBef>
                <a:spcPts val="1365"/>
              </a:spcBef>
            </a:pPr>
            <a:r>
              <a:rPr sz="2800" b="1" u="heavy" spc="-1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Physical</a:t>
            </a:r>
            <a:r>
              <a:rPr sz="2800" b="1" u="heavy" spc="-7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2800" b="1" u="heavy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topology</a:t>
            </a:r>
            <a:endParaRPr sz="2800">
              <a:latin typeface="Calibri"/>
              <a:cs typeface="Calibri"/>
            </a:endParaRPr>
          </a:p>
          <a:p>
            <a:pPr marL="469900" marR="5080" indent="-457200">
              <a:lnSpc>
                <a:spcPct val="100000"/>
              </a:lnSpc>
              <a:spcBef>
                <a:spcPts val="1260"/>
              </a:spcBef>
              <a:buFont typeface="Arial MT"/>
              <a:buChar char="•"/>
              <a:tabLst>
                <a:tab pos="469265" algn="l"/>
                <a:tab pos="469900" algn="l"/>
              </a:tabLst>
            </a:pPr>
            <a:r>
              <a:rPr sz="2800" spc="-40" dirty="0">
                <a:solidFill>
                  <a:srgbClr val="FFFFFF"/>
                </a:solidFill>
                <a:latin typeface="Calibri"/>
                <a:cs typeface="Calibri"/>
              </a:rPr>
              <a:t>Refers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 the</a:t>
            </a:r>
            <a:r>
              <a:rPr sz="2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30" dirty="0">
                <a:solidFill>
                  <a:srgbClr val="FFFFFF"/>
                </a:solidFill>
                <a:latin typeface="Calibri"/>
                <a:cs typeface="Calibri"/>
              </a:rPr>
              <a:t>way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2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which</a:t>
            </a:r>
            <a:r>
              <a:rPr sz="2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network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 is</a:t>
            </a:r>
            <a:r>
              <a:rPr sz="2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laid</a:t>
            </a:r>
            <a:r>
              <a:rPr sz="2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out</a:t>
            </a:r>
            <a:r>
              <a:rPr sz="2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35" dirty="0">
                <a:solidFill>
                  <a:srgbClr val="FFFFFF"/>
                </a:solidFill>
                <a:latin typeface="Calibri"/>
                <a:cs typeface="Calibri"/>
              </a:rPr>
              <a:t>physically.</a:t>
            </a:r>
            <a:r>
              <a:rPr sz="280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40" dirty="0">
                <a:solidFill>
                  <a:srgbClr val="FFFFFF"/>
                </a:solidFill>
                <a:latin typeface="Calibri"/>
                <a:cs typeface="Calibri"/>
              </a:rPr>
              <a:t>Topology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of a 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network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geometric</a:t>
            </a:r>
            <a:r>
              <a:rPr sz="2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representation</a:t>
            </a:r>
            <a:r>
              <a:rPr sz="28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relationship</a:t>
            </a:r>
            <a:r>
              <a:rPr sz="280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 all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 the</a:t>
            </a:r>
            <a:r>
              <a:rPr sz="2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links</a:t>
            </a:r>
            <a:r>
              <a:rPr sz="28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and </a:t>
            </a:r>
            <a:r>
              <a:rPr sz="2800" spc="-6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linking</a:t>
            </a:r>
            <a:r>
              <a:rPr sz="2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devices</a:t>
            </a:r>
            <a:r>
              <a:rPr sz="2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 one</a:t>
            </a:r>
            <a:r>
              <a:rPr sz="2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40" dirty="0">
                <a:solidFill>
                  <a:srgbClr val="FFFFFF"/>
                </a:solidFill>
                <a:latin typeface="Calibri"/>
                <a:cs typeface="Calibri"/>
              </a:rPr>
              <a:t>another.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29867" y="1978151"/>
            <a:ext cx="9732264" cy="4599432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412616" y="6228613"/>
            <a:ext cx="5351780" cy="584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85"/>
              </a:lnSpc>
            </a:pPr>
            <a:r>
              <a:rPr sz="4400" u="heavy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3"/>
              </a:rPr>
              <a:t>www.knowledgegate.in</a:t>
            </a:r>
            <a:endParaRPr sz="4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424935" y="6723303"/>
            <a:ext cx="5329555" cy="36830"/>
          </a:xfrm>
          <a:custGeom>
            <a:avLst/>
            <a:gdLst/>
            <a:ahLst/>
            <a:cxnLst/>
            <a:rect l="l" t="t" r="r" b="b"/>
            <a:pathLst>
              <a:path w="5329555" h="36829">
                <a:moveTo>
                  <a:pt x="5329428" y="0"/>
                </a:moveTo>
                <a:lnTo>
                  <a:pt x="0" y="0"/>
                </a:lnTo>
                <a:lnTo>
                  <a:pt x="0" y="36575"/>
                </a:lnTo>
                <a:lnTo>
                  <a:pt x="5329428" y="36575"/>
                </a:lnTo>
                <a:lnTo>
                  <a:pt x="5329428" y="0"/>
                </a:lnTo>
                <a:close/>
              </a:path>
            </a:pathLst>
          </a:custGeom>
          <a:solidFill>
            <a:srgbClr val="0462C1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30140" y="0"/>
            <a:ext cx="7261859" cy="455676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8739" y="93421"/>
            <a:ext cx="4699635" cy="15506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2000" b="1" u="heavy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i.</a:t>
            </a:r>
            <a:r>
              <a:rPr sz="2000" b="1" u="heavy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2000" b="1" u="heavy" spc="-2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Version</a:t>
            </a:r>
            <a:r>
              <a:rPr sz="2000" spc="-20" dirty="0">
                <a:solidFill>
                  <a:srgbClr val="FFFFFF"/>
                </a:solidFill>
              </a:rPr>
              <a:t>:</a:t>
            </a:r>
            <a:r>
              <a:rPr sz="2000" dirty="0">
                <a:solidFill>
                  <a:srgbClr val="FFFFFF"/>
                </a:solidFill>
              </a:rPr>
              <a:t> </a:t>
            </a:r>
            <a:r>
              <a:rPr sz="2000" spc="-5" dirty="0">
                <a:solidFill>
                  <a:srgbClr val="FFFFFF"/>
                </a:solidFill>
              </a:rPr>
              <a:t>This</a:t>
            </a:r>
            <a:r>
              <a:rPr sz="2000" spc="5" dirty="0">
                <a:solidFill>
                  <a:srgbClr val="FFFFFF"/>
                </a:solidFill>
              </a:rPr>
              <a:t> </a:t>
            </a:r>
            <a:r>
              <a:rPr sz="2000" spc="-5" dirty="0">
                <a:solidFill>
                  <a:srgbClr val="FFFFFF"/>
                </a:solidFill>
              </a:rPr>
              <a:t>is</a:t>
            </a:r>
            <a:r>
              <a:rPr sz="2000" spc="15" dirty="0">
                <a:solidFill>
                  <a:srgbClr val="FFFFFF"/>
                </a:solidFill>
              </a:rPr>
              <a:t> </a:t>
            </a:r>
            <a:r>
              <a:rPr sz="2000" spc="-5" dirty="0">
                <a:solidFill>
                  <a:srgbClr val="FFFFFF"/>
                </a:solidFill>
              </a:rPr>
              <a:t>4-bit</a:t>
            </a:r>
            <a:r>
              <a:rPr sz="2000" spc="-10" dirty="0">
                <a:solidFill>
                  <a:srgbClr val="FFFFFF"/>
                </a:solidFill>
              </a:rPr>
              <a:t> </a:t>
            </a:r>
            <a:r>
              <a:rPr sz="2000" spc="-5" dirty="0">
                <a:solidFill>
                  <a:srgbClr val="FFFFFF"/>
                </a:solidFill>
              </a:rPr>
              <a:t>field</a:t>
            </a:r>
            <a:r>
              <a:rPr sz="2000" spc="15" dirty="0">
                <a:solidFill>
                  <a:srgbClr val="FFFFFF"/>
                </a:solidFill>
              </a:rPr>
              <a:t> </a:t>
            </a:r>
            <a:r>
              <a:rPr sz="2000" spc="-5" dirty="0">
                <a:solidFill>
                  <a:srgbClr val="FFFFFF"/>
                </a:solidFill>
              </a:rPr>
              <a:t>which</a:t>
            </a:r>
            <a:r>
              <a:rPr sz="2000" spc="-15" dirty="0">
                <a:solidFill>
                  <a:srgbClr val="FFFFFF"/>
                </a:solidFill>
              </a:rPr>
              <a:t> </a:t>
            </a:r>
            <a:r>
              <a:rPr sz="2000" spc="-5" dirty="0">
                <a:solidFill>
                  <a:srgbClr val="FFFFFF"/>
                </a:solidFill>
              </a:rPr>
              <a:t>defines </a:t>
            </a:r>
            <a:r>
              <a:rPr sz="2000" dirty="0">
                <a:solidFill>
                  <a:srgbClr val="FFFFFF"/>
                </a:solidFill>
              </a:rPr>
              <a:t>the </a:t>
            </a:r>
            <a:r>
              <a:rPr sz="2000" spc="-440" dirty="0">
                <a:solidFill>
                  <a:srgbClr val="FFFFFF"/>
                </a:solidFill>
              </a:rPr>
              <a:t> </a:t>
            </a:r>
            <a:r>
              <a:rPr sz="2000" spc="-15" dirty="0">
                <a:solidFill>
                  <a:srgbClr val="FFFFFF"/>
                </a:solidFill>
              </a:rPr>
              <a:t>version</a:t>
            </a:r>
            <a:r>
              <a:rPr sz="2000" spc="15" dirty="0">
                <a:solidFill>
                  <a:srgbClr val="FFFFFF"/>
                </a:solidFill>
              </a:rPr>
              <a:t> </a:t>
            </a:r>
            <a:r>
              <a:rPr sz="2000" dirty="0">
                <a:solidFill>
                  <a:srgbClr val="FFFFFF"/>
                </a:solidFill>
              </a:rPr>
              <a:t>number</a:t>
            </a:r>
            <a:r>
              <a:rPr sz="2000" spc="-15" dirty="0">
                <a:solidFill>
                  <a:srgbClr val="FFFFFF"/>
                </a:solidFill>
              </a:rPr>
              <a:t> </a:t>
            </a:r>
            <a:r>
              <a:rPr sz="2000" spc="-5" dirty="0">
                <a:solidFill>
                  <a:srgbClr val="FFFFFF"/>
                </a:solidFill>
              </a:rPr>
              <a:t>of</a:t>
            </a:r>
            <a:r>
              <a:rPr sz="2000" spc="-10" dirty="0">
                <a:solidFill>
                  <a:srgbClr val="FFFFFF"/>
                </a:solidFill>
              </a:rPr>
              <a:t> </a:t>
            </a:r>
            <a:r>
              <a:rPr sz="2000" spc="-90" dirty="0">
                <a:solidFill>
                  <a:srgbClr val="FFFFFF"/>
                </a:solidFill>
              </a:rPr>
              <a:t>IP.</a:t>
            </a:r>
            <a:r>
              <a:rPr sz="2000" spc="-15" dirty="0">
                <a:solidFill>
                  <a:srgbClr val="FFFFFF"/>
                </a:solidFill>
              </a:rPr>
              <a:t> </a:t>
            </a:r>
            <a:r>
              <a:rPr sz="2000" spc="-10" dirty="0">
                <a:solidFill>
                  <a:srgbClr val="FFFFFF"/>
                </a:solidFill>
              </a:rPr>
              <a:t>For</a:t>
            </a:r>
            <a:r>
              <a:rPr sz="2000" spc="-15" dirty="0">
                <a:solidFill>
                  <a:srgbClr val="FFFFFF"/>
                </a:solidFill>
              </a:rPr>
              <a:t> </a:t>
            </a:r>
            <a:r>
              <a:rPr sz="2000" spc="-5" dirty="0">
                <a:solidFill>
                  <a:srgbClr val="FFFFFF"/>
                </a:solidFill>
              </a:rPr>
              <a:t>IPv6, </a:t>
            </a:r>
            <a:r>
              <a:rPr sz="2000" dirty="0">
                <a:solidFill>
                  <a:srgbClr val="FFFFFF"/>
                </a:solidFill>
              </a:rPr>
              <a:t>the</a:t>
            </a:r>
            <a:r>
              <a:rPr sz="2000" spc="-10" dirty="0">
                <a:solidFill>
                  <a:srgbClr val="FFFFFF"/>
                </a:solidFill>
              </a:rPr>
              <a:t> </a:t>
            </a:r>
            <a:r>
              <a:rPr sz="2000" spc="-5" dirty="0">
                <a:solidFill>
                  <a:srgbClr val="FFFFFF"/>
                </a:solidFill>
              </a:rPr>
              <a:t>value</a:t>
            </a:r>
            <a:r>
              <a:rPr sz="2000" dirty="0">
                <a:solidFill>
                  <a:srgbClr val="FFFFFF"/>
                </a:solidFill>
              </a:rPr>
              <a:t> is</a:t>
            </a:r>
            <a:r>
              <a:rPr sz="2000" spc="5" dirty="0">
                <a:solidFill>
                  <a:srgbClr val="FFFFFF"/>
                </a:solidFill>
              </a:rPr>
              <a:t> </a:t>
            </a:r>
            <a:r>
              <a:rPr sz="2000" dirty="0">
                <a:solidFill>
                  <a:srgbClr val="FFFFFF"/>
                </a:solidFill>
              </a:rPr>
              <a:t>6. </a:t>
            </a:r>
            <a:r>
              <a:rPr sz="2000" spc="5" dirty="0">
                <a:solidFill>
                  <a:srgbClr val="FFFFFF"/>
                </a:solidFill>
              </a:rPr>
              <a:t> </a:t>
            </a:r>
            <a:r>
              <a:rPr sz="2000" b="1" u="heavy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ii. </a:t>
            </a:r>
            <a:r>
              <a:rPr sz="2000" b="1" u="heavy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Priority</a:t>
            </a:r>
            <a:r>
              <a:rPr sz="2000" spc="-5" dirty="0">
                <a:solidFill>
                  <a:srgbClr val="FFFFFF"/>
                </a:solidFill>
              </a:rPr>
              <a:t>: The 4-bit priority field defines </a:t>
            </a:r>
            <a:r>
              <a:rPr sz="2000" dirty="0">
                <a:solidFill>
                  <a:srgbClr val="FFFFFF"/>
                </a:solidFill>
              </a:rPr>
              <a:t>the </a:t>
            </a:r>
            <a:r>
              <a:rPr sz="2000" spc="5" dirty="0">
                <a:solidFill>
                  <a:srgbClr val="FFFFFF"/>
                </a:solidFill>
              </a:rPr>
              <a:t> </a:t>
            </a:r>
            <a:r>
              <a:rPr sz="2000" spc="-5" dirty="0">
                <a:solidFill>
                  <a:srgbClr val="FFFFFF"/>
                </a:solidFill>
              </a:rPr>
              <a:t>priority</a:t>
            </a:r>
            <a:r>
              <a:rPr sz="2000" spc="-10" dirty="0">
                <a:solidFill>
                  <a:srgbClr val="FFFFFF"/>
                </a:solidFill>
              </a:rPr>
              <a:t> </a:t>
            </a:r>
            <a:r>
              <a:rPr sz="2000" spc="-5" dirty="0">
                <a:solidFill>
                  <a:srgbClr val="FFFFFF"/>
                </a:solidFill>
              </a:rPr>
              <a:t>of </a:t>
            </a:r>
            <a:r>
              <a:rPr sz="2000" dirty="0">
                <a:solidFill>
                  <a:srgbClr val="FFFFFF"/>
                </a:solidFill>
              </a:rPr>
              <a:t>the</a:t>
            </a:r>
            <a:r>
              <a:rPr sz="2000" spc="-5" dirty="0">
                <a:solidFill>
                  <a:srgbClr val="FFFFFF"/>
                </a:solidFill>
              </a:rPr>
              <a:t> </a:t>
            </a:r>
            <a:r>
              <a:rPr sz="2000" spc="-15" dirty="0">
                <a:solidFill>
                  <a:srgbClr val="FFFFFF"/>
                </a:solidFill>
              </a:rPr>
              <a:t>packet</a:t>
            </a:r>
            <a:r>
              <a:rPr sz="2000" dirty="0">
                <a:solidFill>
                  <a:srgbClr val="FFFFFF"/>
                </a:solidFill>
              </a:rPr>
              <a:t> </a:t>
            </a:r>
            <a:r>
              <a:rPr sz="2000" spc="-5" dirty="0">
                <a:solidFill>
                  <a:srgbClr val="FFFFFF"/>
                </a:solidFill>
              </a:rPr>
              <a:t>with</a:t>
            </a:r>
            <a:r>
              <a:rPr sz="2000" dirty="0">
                <a:solidFill>
                  <a:srgbClr val="FFFFFF"/>
                </a:solidFill>
              </a:rPr>
              <a:t> </a:t>
            </a:r>
            <a:r>
              <a:rPr sz="2000" spc="-5" dirty="0">
                <a:solidFill>
                  <a:srgbClr val="FFFFFF"/>
                </a:solidFill>
              </a:rPr>
              <a:t>respect</a:t>
            </a:r>
            <a:r>
              <a:rPr sz="2000" spc="20" dirty="0">
                <a:solidFill>
                  <a:srgbClr val="FFFFFF"/>
                </a:solidFill>
              </a:rPr>
              <a:t> </a:t>
            </a:r>
            <a:r>
              <a:rPr sz="2000" spc="-15" dirty="0">
                <a:solidFill>
                  <a:srgbClr val="FFFFFF"/>
                </a:solidFill>
              </a:rPr>
              <a:t>to</a:t>
            </a:r>
            <a:r>
              <a:rPr sz="2000" spc="-10" dirty="0">
                <a:solidFill>
                  <a:srgbClr val="FFFFFF"/>
                </a:solidFill>
              </a:rPr>
              <a:t> </a:t>
            </a:r>
            <a:r>
              <a:rPr sz="2000" spc="-15" dirty="0">
                <a:solidFill>
                  <a:srgbClr val="FFFFFF"/>
                </a:solidFill>
              </a:rPr>
              <a:t>traffic </a:t>
            </a:r>
            <a:r>
              <a:rPr sz="2000" spc="-10" dirty="0">
                <a:solidFill>
                  <a:srgbClr val="FFFFFF"/>
                </a:solidFill>
              </a:rPr>
              <a:t> </a:t>
            </a:r>
            <a:r>
              <a:rPr sz="2000" spc="-5" dirty="0">
                <a:solidFill>
                  <a:srgbClr val="FFFFFF"/>
                </a:solidFill>
              </a:rPr>
              <a:t>congestion.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8739" y="1617675"/>
            <a:ext cx="4701540" cy="27705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90805">
              <a:lnSpc>
                <a:spcPct val="100000"/>
              </a:lnSpc>
              <a:spcBef>
                <a:spcPts val="105"/>
              </a:spcBef>
              <a:buAutoNum type="romanLcPeriod" startAt="3"/>
              <a:tabLst>
                <a:tab pos="324485" algn="l"/>
              </a:tabLst>
            </a:pPr>
            <a:r>
              <a:rPr sz="2000" b="1" u="heavy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Flow </a:t>
            </a:r>
            <a:r>
              <a:rPr sz="2000" b="1" u="heavy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label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: The flow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label is a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3-byte field </a:t>
            </a:r>
            <a:r>
              <a:rPr sz="2000" spc="-4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that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designed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provide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special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handling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20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 particular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flow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data.</a:t>
            </a:r>
            <a:endParaRPr sz="2000">
              <a:latin typeface="Calibri"/>
              <a:cs typeface="Calibri"/>
            </a:endParaRPr>
          </a:p>
          <a:p>
            <a:pPr marL="12700" marR="19685">
              <a:lnSpc>
                <a:spcPct val="100000"/>
              </a:lnSpc>
              <a:buAutoNum type="romanLcPeriod" startAt="3"/>
              <a:tabLst>
                <a:tab pos="303530" algn="l"/>
              </a:tabLst>
            </a:pPr>
            <a:r>
              <a:rPr sz="2000" b="1" u="heavy" spc="-1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Payload </a:t>
            </a:r>
            <a:r>
              <a:rPr sz="2000" b="1" u="heavy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length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: The 2-byte payload length </a:t>
            </a:r>
            <a:r>
              <a:rPr sz="2000" spc="-4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field defines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total length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of IP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datagram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excluding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base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30" dirty="0">
                <a:solidFill>
                  <a:srgbClr val="FFFFFF"/>
                </a:solidFill>
                <a:latin typeface="Calibri"/>
                <a:cs typeface="Calibri"/>
              </a:rPr>
              <a:t>header.</a:t>
            </a:r>
            <a:endParaRPr sz="200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  <a:spcBef>
                <a:spcPts val="5"/>
              </a:spcBef>
              <a:buAutoNum type="romanLcPeriod" startAt="3"/>
              <a:tabLst>
                <a:tab pos="241300" algn="l"/>
              </a:tabLst>
            </a:pPr>
            <a:r>
              <a:rPr sz="2000" b="1" u="heavy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Next </a:t>
            </a:r>
            <a:r>
              <a:rPr sz="2000" b="1" u="heavy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header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: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next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header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is an 8-bit 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field defines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the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header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that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follows</a:t>
            </a:r>
            <a:r>
              <a:rPr sz="20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 base </a:t>
            </a:r>
            <a:r>
              <a:rPr sz="2000" spc="-43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header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datagram.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5257" y="4718684"/>
            <a:ext cx="11837035" cy="15506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20675" indent="-308610">
              <a:lnSpc>
                <a:spcPct val="100000"/>
              </a:lnSpc>
              <a:spcBef>
                <a:spcPts val="100"/>
              </a:spcBef>
              <a:buAutoNum type="romanLcPeriod" startAt="6"/>
              <a:tabLst>
                <a:tab pos="321310" algn="l"/>
              </a:tabLst>
            </a:pPr>
            <a:r>
              <a:rPr sz="2000" b="1" u="heavy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Hop</a:t>
            </a:r>
            <a:r>
              <a:rPr sz="2000" b="1" u="heavy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limit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:</a:t>
            </a:r>
            <a:r>
              <a:rPr sz="20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This 8-bit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hop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limit</a:t>
            </a:r>
            <a:r>
              <a:rPr sz="2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field</a:t>
            </a:r>
            <a:r>
              <a:rPr sz="2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serves</a:t>
            </a:r>
            <a:r>
              <a:rPr sz="2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same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purpose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as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TTL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field</a:t>
            </a:r>
            <a:r>
              <a:rPr sz="2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IPv4.</a:t>
            </a:r>
            <a:endParaRPr sz="2000">
              <a:latin typeface="Calibri"/>
              <a:cs typeface="Calibri"/>
            </a:endParaRPr>
          </a:p>
          <a:p>
            <a:pPr marL="12700" marR="393065">
              <a:lnSpc>
                <a:spcPct val="100000"/>
              </a:lnSpc>
              <a:buAutoNum type="romanLcPeriod" startAt="6"/>
              <a:tabLst>
                <a:tab pos="383540" algn="l"/>
              </a:tabLst>
            </a:pPr>
            <a:r>
              <a:rPr sz="2000" b="1" u="heavy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Source</a:t>
            </a:r>
            <a:r>
              <a:rPr sz="2000" b="1" u="heavy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2000" b="1" u="heavy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address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: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source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address</a:t>
            </a:r>
            <a:r>
              <a:rPr sz="2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field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16-bytes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internet</a:t>
            </a:r>
            <a:r>
              <a:rPr sz="2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address</a:t>
            </a:r>
            <a:r>
              <a:rPr sz="2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that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identifies</a:t>
            </a:r>
            <a:r>
              <a:rPr sz="2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original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source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of </a:t>
            </a:r>
            <a:r>
              <a:rPr sz="2000" spc="-43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datagram.</a:t>
            </a:r>
            <a:endParaRPr sz="2000">
              <a:latin typeface="Calibri"/>
              <a:cs typeface="Calibri"/>
            </a:endParaRPr>
          </a:p>
          <a:p>
            <a:pPr marL="443230" indent="-431165">
              <a:lnSpc>
                <a:spcPct val="100000"/>
              </a:lnSpc>
              <a:spcBef>
                <a:spcPts val="5"/>
              </a:spcBef>
              <a:buAutoNum type="romanLcPeriod" startAt="6"/>
              <a:tabLst>
                <a:tab pos="443865" algn="l"/>
              </a:tabLst>
            </a:pPr>
            <a:r>
              <a:rPr sz="2000" b="1" u="heavy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Destination</a:t>
            </a:r>
            <a:r>
              <a:rPr sz="2000" b="1" u="heavy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2000" b="1" u="heavy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address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: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The destination</a:t>
            </a:r>
            <a:r>
              <a:rPr sz="2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address field</a:t>
            </a:r>
            <a:r>
              <a:rPr sz="2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16-byte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internet</a:t>
            </a:r>
            <a:r>
              <a:rPr sz="2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address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that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usually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identifies</a:t>
            </a:r>
            <a:r>
              <a:rPr sz="2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final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destination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20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0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datagram.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9857" y="5938215"/>
            <a:ext cx="1163637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000" b="1" u="heavy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і</a:t>
            </a:r>
            <a:r>
              <a:rPr sz="2000" b="1" u="heavy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х. </a:t>
            </a:r>
            <a:r>
              <a:rPr sz="2000" b="1" u="heavy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E</a:t>
            </a:r>
            <a:r>
              <a:rPr sz="2000" b="1" u="heavy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x</a:t>
            </a:r>
            <a:r>
              <a:rPr sz="2000" b="1" u="heavy" spc="-2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t</a:t>
            </a:r>
            <a:r>
              <a:rPr sz="2000" b="1" u="heavy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en</a:t>
            </a:r>
            <a:r>
              <a:rPr sz="2000" b="1" u="heavy" spc="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s</a:t>
            </a:r>
            <a:r>
              <a:rPr sz="2000" b="1" u="heavy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ion</a:t>
            </a:r>
            <a:r>
              <a:rPr sz="2000" b="1" u="heavy" spc="-3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2000" b="1" u="heavy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header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: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x</a:t>
            </a:r>
            <a:r>
              <a:rPr sz="2000" spc="-3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ens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2000" spc="-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6600" spc="-4575" baseline="-15151" dirty="0">
                <a:solidFill>
                  <a:srgbClr val="0462C1"/>
                </a:solidFill>
                <a:latin typeface="Calibri"/>
                <a:cs typeface="Calibri"/>
                <a:hlinkClick r:id="rId3"/>
              </a:rPr>
              <a:t>w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  <a:hlinkClick r:id="rId3"/>
              </a:rPr>
              <a:t>hea</a:t>
            </a:r>
            <a:r>
              <a:rPr sz="2000" spc="-1015" dirty="0">
                <a:solidFill>
                  <a:srgbClr val="FFFFFF"/>
                </a:solidFill>
                <a:latin typeface="Calibri"/>
                <a:cs typeface="Calibri"/>
                <a:hlinkClick r:id="rId3"/>
              </a:rPr>
              <a:t>d</a:t>
            </a:r>
            <a:r>
              <a:rPr sz="6600" spc="-3209" baseline="-15151" dirty="0">
                <a:solidFill>
                  <a:srgbClr val="0462C1"/>
                </a:solidFill>
                <a:latin typeface="Calibri"/>
                <a:cs typeface="Calibri"/>
                <a:hlinkClick r:id="rId3"/>
              </a:rPr>
              <a:t>w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  <a:hlinkClick r:id="rId3"/>
              </a:rPr>
              <a:t>e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  <a:hlinkClick r:id="rId3"/>
              </a:rPr>
              <a:t>r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  <a:hlinkClick r:id="rId3"/>
              </a:rPr>
              <a:t> </a:t>
            </a:r>
            <a:r>
              <a:rPr sz="2000" spc="-610" dirty="0">
                <a:solidFill>
                  <a:srgbClr val="FFFFFF"/>
                </a:solidFill>
                <a:latin typeface="Calibri"/>
                <a:cs typeface="Calibri"/>
                <a:hlinkClick r:id="rId3"/>
              </a:rPr>
              <a:t>f</a:t>
            </a:r>
            <a:r>
              <a:rPr sz="6600" spc="-3809" baseline="-15151" dirty="0">
                <a:solidFill>
                  <a:srgbClr val="0462C1"/>
                </a:solidFill>
                <a:latin typeface="Calibri"/>
                <a:cs typeface="Calibri"/>
                <a:hlinkClick r:id="rId3"/>
              </a:rPr>
              <a:t>w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  <a:hlinkClick r:id="rId3"/>
              </a:rPr>
              <a:t>ie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  <a:hlinkClick r:id="rId3"/>
              </a:rPr>
              <a:t>l</a:t>
            </a:r>
            <a:r>
              <a:rPr sz="2000" spc="-705" dirty="0">
                <a:solidFill>
                  <a:srgbClr val="FFFFFF"/>
                </a:solidFill>
                <a:latin typeface="Calibri"/>
                <a:cs typeface="Calibri"/>
                <a:hlinkClick r:id="rId3"/>
              </a:rPr>
              <a:t>d</a:t>
            </a:r>
            <a:r>
              <a:rPr sz="6600" spc="-7" baseline="-15151" dirty="0">
                <a:solidFill>
                  <a:srgbClr val="0462C1"/>
                </a:solidFill>
                <a:latin typeface="Calibri"/>
                <a:cs typeface="Calibri"/>
                <a:hlinkClick r:id="rId3"/>
              </a:rPr>
              <a:t>.</a:t>
            </a:r>
            <a:r>
              <a:rPr sz="6600" spc="-2932" baseline="-15151" dirty="0">
                <a:solidFill>
                  <a:srgbClr val="0462C1"/>
                </a:solidFill>
                <a:latin typeface="Calibri"/>
                <a:cs typeface="Calibri"/>
                <a:hlinkClick r:id="rId3"/>
              </a:rPr>
              <a:t>k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  <a:hlinkClick r:id="rId3"/>
              </a:rPr>
              <a:t>h</a:t>
            </a:r>
            <a:r>
              <a:rPr sz="2000" spc="-100" dirty="0">
                <a:solidFill>
                  <a:srgbClr val="FFFFFF"/>
                </a:solidFill>
                <a:latin typeface="Calibri"/>
                <a:cs typeface="Calibri"/>
                <a:hlinkClick r:id="rId3"/>
              </a:rPr>
              <a:t>e</a:t>
            </a:r>
            <a:r>
              <a:rPr sz="6600" spc="-3329" baseline="-15151" dirty="0">
                <a:solidFill>
                  <a:srgbClr val="0462C1"/>
                </a:solidFill>
                <a:latin typeface="Calibri"/>
                <a:cs typeface="Calibri"/>
                <a:hlinkClick r:id="rId3"/>
              </a:rPr>
              <a:t>n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  <a:hlinkClick r:id="rId3"/>
              </a:rPr>
              <a:t>lp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  <a:hlinkClick r:id="rId3"/>
              </a:rPr>
              <a:t> </a:t>
            </a:r>
            <a:r>
              <a:rPr sz="2000" spc="-210" dirty="0">
                <a:solidFill>
                  <a:srgbClr val="FFFFFF"/>
                </a:solidFill>
                <a:latin typeface="Calibri"/>
                <a:cs typeface="Calibri"/>
                <a:hlinkClick r:id="rId3"/>
              </a:rPr>
              <a:t>i</a:t>
            </a:r>
            <a:r>
              <a:rPr sz="6600" spc="-3172" baseline="-15151" dirty="0">
                <a:solidFill>
                  <a:srgbClr val="0462C1"/>
                </a:solidFill>
                <a:latin typeface="Calibri"/>
                <a:cs typeface="Calibri"/>
                <a:hlinkClick r:id="rId3"/>
              </a:rPr>
              <a:t>o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  <a:hlinkClick r:id="rId3"/>
              </a:rPr>
              <a:t>n </a:t>
            </a:r>
            <a:r>
              <a:rPr sz="2000" spc="-450" dirty="0">
                <a:solidFill>
                  <a:srgbClr val="FFFFFF"/>
                </a:solidFill>
                <a:latin typeface="Calibri"/>
                <a:cs typeface="Calibri"/>
                <a:hlinkClick r:id="rId3"/>
              </a:rPr>
              <a:t>p</a:t>
            </a:r>
            <a:r>
              <a:rPr sz="6600" spc="-4057" baseline="-15151" dirty="0">
                <a:solidFill>
                  <a:srgbClr val="0462C1"/>
                </a:solidFill>
                <a:latin typeface="Calibri"/>
                <a:cs typeface="Calibri"/>
                <a:hlinkClick r:id="rId3"/>
              </a:rPr>
              <a:t>w</a:t>
            </a:r>
            <a:r>
              <a:rPr sz="2000" spc="-45" dirty="0">
                <a:solidFill>
                  <a:srgbClr val="FFFFFF"/>
                </a:solidFill>
                <a:latin typeface="Calibri"/>
                <a:cs typeface="Calibri"/>
                <a:hlinkClick r:id="rId3"/>
              </a:rPr>
              <a:t>r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  <a:hlinkClick r:id="rId3"/>
              </a:rPr>
              <a:t>oc</a:t>
            </a:r>
            <a:r>
              <a:rPr sz="2000" spc="-860" dirty="0">
                <a:solidFill>
                  <a:srgbClr val="FFFFFF"/>
                </a:solidFill>
                <a:latin typeface="Calibri"/>
                <a:cs typeface="Calibri"/>
                <a:hlinkClick r:id="rId3"/>
              </a:rPr>
              <a:t>e</a:t>
            </a:r>
            <a:r>
              <a:rPr sz="6600" spc="-232" baseline="-15151" dirty="0">
                <a:solidFill>
                  <a:srgbClr val="0462C1"/>
                </a:solidFill>
                <a:latin typeface="Calibri"/>
                <a:cs typeface="Calibri"/>
                <a:hlinkClick r:id="rId3"/>
              </a:rPr>
              <a:t>l</a:t>
            </a:r>
            <a:r>
              <a:rPr sz="2000" spc="-635" dirty="0">
                <a:solidFill>
                  <a:srgbClr val="FFFFFF"/>
                </a:solidFill>
                <a:latin typeface="Calibri"/>
                <a:cs typeface="Calibri"/>
                <a:hlinkClick r:id="rId3"/>
              </a:rPr>
              <a:t>s</a:t>
            </a:r>
            <a:r>
              <a:rPr sz="6600" spc="-2347" baseline="-15151" dirty="0">
                <a:solidFill>
                  <a:srgbClr val="0462C1"/>
                </a:solidFill>
                <a:latin typeface="Calibri"/>
                <a:cs typeface="Calibri"/>
                <a:hlinkClick r:id="rId3"/>
              </a:rPr>
              <a:t>e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  <a:hlinkClick r:id="rId3"/>
              </a:rPr>
              <a:t>s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  <a:hlinkClick r:id="rId3"/>
              </a:rPr>
              <a:t>i</a:t>
            </a:r>
            <a:r>
              <a:rPr sz="2000" spc="-730" dirty="0">
                <a:solidFill>
                  <a:srgbClr val="FFFFFF"/>
                </a:solidFill>
                <a:latin typeface="Calibri"/>
                <a:cs typeface="Calibri"/>
                <a:hlinkClick r:id="rId3"/>
              </a:rPr>
              <a:t>n</a:t>
            </a:r>
            <a:r>
              <a:rPr sz="6600" spc="-2385" baseline="-15151" dirty="0">
                <a:solidFill>
                  <a:srgbClr val="0462C1"/>
                </a:solidFill>
                <a:latin typeface="Calibri"/>
                <a:cs typeface="Calibri"/>
                <a:hlinkClick r:id="rId3"/>
              </a:rPr>
              <a:t>d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  <a:hlinkClick r:id="rId3"/>
              </a:rPr>
              <a:t>g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  <a:hlinkClick r:id="rId3"/>
              </a:rPr>
              <a:t> </a:t>
            </a:r>
            <a:r>
              <a:rPr sz="2000" spc="-875" dirty="0">
                <a:solidFill>
                  <a:srgbClr val="FFFFFF"/>
                </a:solidFill>
                <a:latin typeface="Calibri"/>
                <a:cs typeface="Calibri"/>
                <a:hlinkClick r:id="rId3"/>
              </a:rPr>
              <a:t>o</a:t>
            </a:r>
            <a:r>
              <a:rPr sz="6600" spc="-1807" baseline="-15151" dirty="0">
                <a:solidFill>
                  <a:srgbClr val="0462C1"/>
                </a:solidFill>
                <a:latin typeface="Calibri"/>
                <a:cs typeface="Calibri"/>
                <a:hlinkClick r:id="rId3"/>
              </a:rPr>
              <a:t>g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  <a:hlinkClick r:id="rId3"/>
              </a:rPr>
              <a:t>f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  <a:hlinkClick r:id="rId3"/>
              </a:rPr>
              <a:t> </a:t>
            </a:r>
            <a:r>
              <a:rPr sz="2000" spc="-950" dirty="0">
                <a:solidFill>
                  <a:srgbClr val="FFFFFF"/>
                </a:solidFill>
                <a:latin typeface="Calibri"/>
                <a:cs typeface="Calibri"/>
                <a:hlinkClick r:id="rId3"/>
              </a:rPr>
              <a:t>d</a:t>
            </a:r>
            <a:r>
              <a:rPr sz="6600" spc="-1875" baseline="-15151" dirty="0">
                <a:solidFill>
                  <a:srgbClr val="0462C1"/>
                </a:solidFill>
                <a:latin typeface="Calibri"/>
                <a:cs typeface="Calibri"/>
                <a:hlinkClick r:id="rId3"/>
              </a:rPr>
              <a:t>e</a:t>
            </a:r>
            <a:r>
              <a:rPr sz="2000" spc="-30" dirty="0">
                <a:solidFill>
                  <a:srgbClr val="FFFFFF"/>
                </a:solidFill>
                <a:latin typeface="Calibri"/>
                <a:cs typeface="Calibri"/>
                <a:hlinkClick r:id="rId3"/>
              </a:rPr>
              <a:t>a</a:t>
            </a:r>
            <a:r>
              <a:rPr sz="2000" spc="-360" dirty="0">
                <a:solidFill>
                  <a:srgbClr val="FFFFFF"/>
                </a:solidFill>
                <a:latin typeface="Calibri"/>
                <a:cs typeface="Calibri"/>
                <a:hlinkClick r:id="rId3"/>
              </a:rPr>
              <a:t>t</a:t>
            </a:r>
            <a:r>
              <a:rPr sz="6600" spc="-2617" baseline="-15151" dirty="0">
                <a:solidFill>
                  <a:srgbClr val="0462C1"/>
                </a:solidFill>
                <a:latin typeface="Calibri"/>
                <a:cs typeface="Calibri"/>
                <a:hlinkClick r:id="rId3"/>
              </a:rPr>
              <a:t>g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  <a:hlinkClick r:id="rId3"/>
              </a:rPr>
              <a:t>a </a:t>
            </a:r>
            <a:r>
              <a:rPr sz="2000" spc="-805" dirty="0">
                <a:solidFill>
                  <a:srgbClr val="FFFFFF"/>
                </a:solidFill>
                <a:latin typeface="Calibri"/>
                <a:cs typeface="Calibri"/>
                <a:hlinkClick r:id="rId3"/>
              </a:rPr>
              <a:t>p</a:t>
            </a:r>
            <a:r>
              <a:rPr sz="6600" spc="-1957" baseline="-15151" dirty="0">
                <a:solidFill>
                  <a:srgbClr val="0462C1"/>
                </a:solidFill>
                <a:latin typeface="Calibri"/>
                <a:cs typeface="Calibri"/>
                <a:hlinkClick r:id="rId3"/>
              </a:rPr>
              <a:t>a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  <a:hlinkClick r:id="rId3"/>
              </a:rPr>
              <a:t>a</a:t>
            </a:r>
            <a:r>
              <a:rPr sz="2000" spc="-545" dirty="0">
                <a:solidFill>
                  <a:srgbClr val="FFFFFF"/>
                </a:solidFill>
                <a:latin typeface="Calibri"/>
                <a:cs typeface="Calibri"/>
                <a:hlinkClick r:id="rId3"/>
              </a:rPr>
              <a:t>c</a:t>
            </a:r>
            <a:r>
              <a:rPr sz="6600" spc="-1402" baseline="-15151" dirty="0">
                <a:solidFill>
                  <a:srgbClr val="0462C1"/>
                </a:solidFill>
                <a:latin typeface="Calibri"/>
                <a:cs typeface="Calibri"/>
                <a:hlinkClick r:id="rId3"/>
              </a:rPr>
              <a:t>t</a:t>
            </a:r>
            <a:r>
              <a:rPr sz="2000" spc="-60" dirty="0">
                <a:solidFill>
                  <a:srgbClr val="FFFFFF"/>
                </a:solidFill>
                <a:latin typeface="Calibri"/>
                <a:cs typeface="Calibri"/>
                <a:hlinkClick r:id="rId3"/>
              </a:rPr>
              <a:t>k</a:t>
            </a:r>
            <a:r>
              <a:rPr sz="2000" spc="-969" dirty="0">
                <a:solidFill>
                  <a:srgbClr val="FFFFFF"/>
                </a:solidFill>
                <a:latin typeface="Calibri"/>
                <a:cs typeface="Calibri"/>
                <a:hlinkClick r:id="rId3"/>
              </a:rPr>
              <a:t>e</a:t>
            </a:r>
            <a:r>
              <a:rPr sz="6600" spc="-1860" baseline="-15151" dirty="0">
                <a:solidFill>
                  <a:srgbClr val="0462C1"/>
                </a:solidFill>
                <a:latin typeface="Calibri"/>
                <a:cs typeface="Calibri"/>
                <a:hlinkClick r:id="rId3"/>
              </a:rPr>
              <a:t>e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  <a:hlinkClick r:id="rId3"/>
              </a:rPr>
              <a:t>t</a:t>
            </a:r>
            <a:r>
              <a:rPr sz="2000" spc="-220" dirty="0">
                <a:solidFill>
                  <a:srgbClr val="FFFFFF"/>
                </a:solidFill>
                <a:latin typeface="Calibri"/>
                <a:cs typeface="Calibri"/>
                <a:hlinkClick r:id="rId3"/>
              </a:rPr>
              <a:t>s</a:t>
            </a:r>
            <a:r>
              <a:rPr sz="6600" spc="-667" baseline="-15151" dirty="0">
                <a:solidFill>
                  <a:srgbClr val="0462C1"/>
                </a:solidFill>
                <a:latin typeface="Calibri"/>
                <a:cs typeface="Calibri"/>
                <a:hlinkClick r:id="rId3"/>
              </a:rPr>
              <a:t>.</a:t>
            </a:r>
            <a:r>
              <a:rPr sz="2000" spc="-610" dirty="0">
                <a:solidFill>
                  <a:srgbClr val="FFFFFF"/>
                </a:solidFill>
                <a:latin typeface="Calibri"/>
                <a:cs typeface="Calibri"/>
                <a:hlinkClick r:id="rId3"/>
              </a:rPr>
              <a:t>b</a:t>
            </a:r>
            <a:r>
              <a:rPr sz="6600" spc="-622" baseline="-15151" dirty="0">
                <a:solidFill>
                  <a:srgbClr val="0462C1"/>
                </a:solidFill>
                <a:latin typeface="Calibri"/>
                <a:cs typeface="Calibri"/>
                <a:hlinkClick r:id="rId3"/>
              </a:rPr>
              <a:t>i</a:t>
            </a:r>
            <a:r>
              <a:rPr sz="2000" spc="-495" dirty="0">
                <a:solidFill>
                  <a:srgbClr val="FFFFFF"/>
                </a:solidFill>
                <a:latin typeface="Calibri"/>
                <a:cs typeface="Calibri"/>
                <a:hlinkClick r:id="rId3"/>
              </a:rPr>
              <a:t>y</a:t>
            </a:r>
            <a:r>
              <a:rPr sz="6600" spc="-2077" baseline="-15151" dirty="0">
                <a:solidFill>
                  <a:srgbClr val="0462C1"/>
                </a:solidFill>
                <a:latin typeface="Calibri"/>
                <a:cs typeface="Calibri"/>
                <a:hlinkClick r:id="rId3"/>
              </a:rPr>
              <a:t>n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ap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ending</a:t>
            </a:r>
            <a:r>
              <a:rPr sz="20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di</a:t>
            </a:r>
            <a:r>
              <a:rPr sz="2000" spc="-25" dirty="0">
                <a:solidFill>
                  <a:srgbClr val="FFFFFF"/>
                </a:solidFill>
                <a:latin typeface="Calibri"/>
                <a:cs typeface="Calibri"/>
              </a:rPr>
              <a:t>f</a:t>
            </a:r>
            <a:r>
              <a:rPr sz="2000" spc="-50" dirty="0">
                <a:solidFill>
                  <a:srgbClr val="FFFFFF"/>
                </a:solidFill>
                <a:latin typeface="Calibri"/>
                <a:cs typeface="Calibri"/>
              </a:rPr>
              <a:t>f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2000" spc="-3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2000" spc="-25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4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x</a:t>
            </a:r>
            <a:r>
              <a:rPr sz="2000" spc="-3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ens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5257" y="6547815"/>
            <a:ext cx="741172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35" dirty="0">
                <a:solidFill>
                  <a:srgbClr val="FFFFFF"/>
                </a:solidFill>
                <a:latin typeface="Calibri"/>
                <a:cs typeface="Calibri"/>
              </a:rPr>
              <a:t>header.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Each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extension</a:t>
            </a:r>
            <a:r>
              <a:rPr sz="2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header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has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length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equal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multiple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64-bits.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739" y="13207"/>
            <a:ext cx="9618980" cy="55130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3840" indent="-231775">
              <a:lnSpc>
                <a:spcPct val="100000"/>
              </a:lnSpc>
              <a:spcBef>
                <a:spcPts val="100"/>
              </a:spcBef>
              <a:buClr>
                <a:srgbClr val="FFFFFF"/>
              </a:buClr>
              <a:buSzPct val="95833"/>
              <a:buFont typeface="Calibri"/>
              <a:buAutoNum type="arabicPeriod"/>
              <a:tabLst>
                <a:tab pos="244475" algn="l"/>
              </a:tabLst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Address</a:t>
            </a:r>
            <a:r>
              <a:rPr sz="2400" spc="-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Length</a:t>
            </a:r>
            <a:endParaRPr sz="2400">
              <a:latin typeface="Calibri"/>
              <a:cs typeface="Calibri"/>
            </a:endParaRPr>
          </a:p>
          <a:p>
            <a:pPr marL="756285" lvl="1" indent="-287020">
              <a:lnSpc>
                <a:spcPct val="100000"/>
              </a:lnSpc>
              <a:buAutoNum type="arabicPeriod"/>
              <a:tabLst>
                <a:tab pos="756920" algn="l"/>
              </a:tabLst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IPv4: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32-bit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(4</a:t>
            </a:r>
            <a:r>
              <a:rPr sz="24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bytes)</a:t>
            </a:r>
            <a:endParaRPr sz="2400">
              <a:latin typeface="Calibri"/>
              <a:cs typeface="Calibri"/>
            </a:endParaRPr>
          </a:p>
          <a:p>
            <a:pPr marL="12700" marR="5995670" lvl="1" indent="457200">
              <a:lnSpc>
                <a:spcPct val="100000"/>
              </a:lnSpc>
              <a:buAutoNum type="arabicPeriod"/>
              <a:tabLst>
                <a:tab pos="756920" algn="l"/>
              </a:tabLst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IPv6:</a:t>
            </a:r>
            <a:r>
              <a:rPr sz="24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128-bit</a:t>
            </a:r>
            <a:r>
              <a:rPr sz="24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(16</a:t>
            </a:r>
            <a:r>
              <a:rPr sz="24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bytes) </a:t>
            </a:r>
            <a:r>
              <a:rPr sz="2400" spc="-5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2.Address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Notation</a:t>
            </a:r>
            <a:endParaRPr sz="2400">
              <a:latin typeface="Calibri"/>
              <a:cs typeface="Calibri"/>
            </a:endParaRPr>
          </a:p>
          <a:p>
            <a:pPr marL="469900">
              <a:lnSpc>
                <a:spcPct val="100000"/>
              </a:lnSpc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1.</a:t>
            </a:r>
            <a:r>
              <a:rPr sz="2400" spc="-1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IPv4: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Decimal</a:t>
            </a:r>
            <a:r>
              <a:rPr sz="24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(e.g.,</a:t>
            </a:r>
            <a:r>
              <a:rPr sz="24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192.168.1.1)</a:t>
            </a:r>
            <a:endParaRPr sz="2400">
              <a:latin typeface="Calibri"/>
              <a:cs typeface="Calibri"/>
            </a:endParaRPr>
          </a:p>
          <a:p>
            <a:pPr marL="12700" marR="3036570" indent="457200">
              <a:lnSpc>
                <a:spcPct val="100000"/>
              </a:lnSpc>
              <a:spcBef>
                <a:spcPts val="5"/>
              </a:spcBef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2.</a:t>
            </a:r>
            <a:r>
              <a:rPr sz="2400" spc="-1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IPv6: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Hexadecimal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(e.g.,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2001:0db8:85a3:0000) </a:t>
            </a:r>
            <a:r>
              <a:rPr sz="2400" spc="-5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3.Number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of Addresses</a:t>
            </a:r>
            <a:endParaRPr sz="2400">
              <a:latin typeface="Calibri"/>
              <a:cs typeface="Calibri"/>
            </a:endParaRPr>
          </a:p>
          <a:p>
            <a:pPr marL="756285" indent="-287020">
              <a:lnSpc>
                <a:spcPct val="100000"/>
              </a:lnSpc>
              <a:buAutoNum type="arabicPeriod"/>
              <a:tabLst>
                <a:tab pos="756920" algn="l"/>
              </a:tabLst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IPv4: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Approximately</a:t>
            </a:r>
            <a:r>
              <a:rPr sz="24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4.3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billion</a:t>
            </a:r>
            <a:endParaRPr sz="2400">
              <a:latin typeface="Calibri"/>
              <a:cs typeface="Calibri"/>
            </a:endParaRPr>
          </a:p>
          <a:p>
            <a:pPr marL="12700" marR="4418965" indent="457200">
              <a:lnSpc>
                <a:spcPct val="100000"/>
              </a:lnSpc>
              <a:buAutoNum type="arabicPeriod"/>
              <a:tabLst>
                <a:tab pos="756920" algn="l"/>
              </a:tabLst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IPv6: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Approximately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340 undecillion </a:t>
            </a:r>
            <a:r>
              <a:rPr sz="2400" spc="-5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4.Configuration</a:t>
            </a:r>
            <a:endParaRPr sz="2400">
              <a:latin typeface="Calibri"/>
              <a:cs typeface="Calibri"/>
            </a:endParaRPr>
          </a:p>
          <a:p>
            <a:pPr marL="756285" indent="-287020">
              <a:lnSpc>
                <a:spcPct val="100000"/>
              </a:lnSpc>
              <a:buAutoNum type="arabicPeriod"/>
              <a:tabLst>
                <a:tab pos="756920" algn="l"/>
              </a:tabLst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IPv4: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Manual</a:t>
            </a:r>
            <a:r>
              <a:rPr sz="24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or</a:t>
            </a:r>
            <a:r>
              <a:rPr sz="24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DHCP</a:t>
            </a:r>
            <a:endParaRPr sz="2400">
              <a:latin typeface="Calibri"/>
              <a:cs typeface="Calibri"/>
            </a:endParaRPr>
          </a:p>
          <a:p>
            <a:pPr marL="12700" marR="1356360" indent="457200">
              <a:lnSpc>
                <a:spcPct val="100000"/>
              </a:lnSpc>
              <a:buAutoNum type="arabicPeriod"/>
              <a:tabLst>
                <a:tab pos="756920" algn="l"/>
              </a:tabLst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IPv6: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Stateless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address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autoconfiguration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(SLAAC) or DHCPv6 </a:t>
            </a:r>
            <a:r>
              <a:rPr sz="2400" spc="-5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5.Security</a:t>
            </a:r>
            <a:endParaRPr sz="2400">
              <a:latin typeface="Calibri"/>
              <a:cs typeface="Calibri"/>
            </a:endParaRPr>
          </a:p>
          <a:p>
            <a:pPr marL="756285" indent="-287020">
              <a:lnSpc>
                <a:spcPct val="100000"/>
              </a:lnSpc>
              <a:spcBef>
                <a:spcPts val="5"/>
              </a:spcBef>
              <a:buAutoNum type="arabicPeriod"/>
              <a:tabLst>
                <a:tab pos="756920" algn="l"/>
              </a:tabLst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IPv4: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Initially</a:t>
            </a:r>
            <a:r>
              <a:rPr sz="24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lacked,</a:t>
            </a:r>
            <a:r>
              <a:rPr sz="24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added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later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as</a:t>
            </a:r>
            <a:r>
              <a:rPr sz="24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extensions</a:t>
            </a:r>
            <a:endParaRPr sz="2400">
              <a:latin typeface="Calibri"/>
              <a:cs typeface="Calibri"/>
            </a:endParaRPr>
          </a:p>
          <a:p>
            <a:pPr marL="756285" indent="-287020">
              <a:lnSpc>
                <a:spcPct val="100000"/>
              </a:lnSpc>
              <a:buAutoNum type="arabicPeriod"/>
              <a:tabLst>
                <a:tab pos="756920" algn="l"/>
              </a:tabLst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IPv6: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Inbuilt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support</a:t>
            </a:r>
            <a:r>
              <a:rPr sz="24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IPsec,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providing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network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security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at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the IP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layer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412616" y="6228613"/>
            <a:ext cx="5351780" cy="584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85"/>
              </a:lnSpc>
            </a:pPr>
            <a:r>
              <a:rPr sz="4400" u="heavy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www.knowledgegate.in</a:t>
            </a:r>
            <a:endParaRPr sz="4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739" y="13207"/>
            <a:ext cx="11757025" cy="45377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Advancements</a:t>
            </a:r>
            <a:r>
              <a:rPr sz="2400" spc="-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24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IPv6:</a:t>
            </a:r>
            <a:endParaRPr sz="2400">
              <a:latin typeface="Calibri"/>
              <a:cs typeface="Calibri"/>
            </a:endParaRPr>
          </a:p>
          <a:p>
            <a:pPr marL="299085" marR="111125" indent="-287020">
              <a:lnSpc>
                <a:spcPct val="100000"/>
              </a:lnSpc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2400" b="1" u="heavy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Larger Address </a:t>
            </a:r>
            <a:r>
              <a:rPr sz="2400" b="1" u="heavy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Space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: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Can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accommodate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 virtually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unlimited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number of unique addresses, </a:t>
            </a:r>
            <a:r>
              <a:rPr sz="2400" spc="-5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facilitating</a:t>
            </a:r>
            <a:r>
              <a:rPr sz="24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growth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of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internet.</a:t>
            </a:r>
            <a:endParaRPr sz="2400">
              <a:latin typeface="Calibri"/>
              <a:cs typeface="Calibri"/>
            </a:endParaRPr>
          </a:p>
          <a:p>
            <a:pPr marL="299085" marR="5080" indent="-287020">
              <a:lnSpc>
                <a:spcPct val="100000"/>
              </a:lnSpc>
              <a:spcBef>
                <a:spcPts val="960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2400" b="1" u="heavy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Simplified </a:t>
            </a:r>
            <a:r>
              <a:rPr sz="2400" b="1" u="heavy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Header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: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IPv6 has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simpler header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structure,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which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improves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speed of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routing </a:t>
            </a:r>
            <a:r>
              <a:rPr sz="2400" spc="-5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by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allowing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routers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process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packets</a:t>
            </a:r>
            <a:r>
              <a:rPr sz="24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more 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efficiently.</a:t>
            </a:r>
            <a:endParaRPr sz="2400">
              <a:latin typeface="Calibri"/>
              <a:cs typeface="Calibri"/>
            </a:endParaRPr>
          </a:p>
          <a:p>
            <a:pPr marL="299085" marR="743585" indent="-287020">
              <a:lnSpc>
                <a:spcPct val="100000"/>
              </a:lnSpc>
              <a:spcBef>
                <a:spcPts val="965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2400" b="1" u="heavy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Improved Multicast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: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IPv6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utilizes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multicast addressing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to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send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data packets to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multiple </a:t>
            </a:r>
            <a:r>
              <a:rPr sz="2400" spc="-5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destinations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single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transmission,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which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conserves bandwidth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compared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4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IPv4.</a:t>
            </a:r>
            <a:endParaRPr sz="2400">
              <a:latin typeface="Calibri"/>
              <a:cs typeface="Calibri"/>
            </a:endParaRPr>
          </a:p>
          <a:p>
            <a:pPr marL="299085" marR="692785" indent="-287020">
              <a:lnSpc>
                <a:spcPct val="100000"/>
              </a:lnSpc>
              <a:spcBef>
                <a:spcPts val="960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2400" b="1" u="heavy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No</a:t>
            </a:r>
            <a:r>
              <a:rPr sz="2400" b="1" u="heavy" spc="-3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2400" b="1" u="heavy" spc="-6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NAT</a:t>
            </a:r>
            <a:r>
              <a:rPr sz="2400" b="1" u="heavy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2400" b="1" u="heavy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Required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: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IPv6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was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designed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eliminate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need 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14" dirty="0">
                <a:solidFill>
                  <a:srgbClr val="FFFFFF"/>
                </a:solidFill>
                <a:latin typeface="Calibri"/>
                <a:cs typeface="Calibri"/>
              </a:rPr>
              <a:t>NAT,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making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end-to-end </a:t>
            </a:r>
            <a:r>
              <a:rPr sz="2400" spc="-5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connection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more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straightforward</a:t>
            </a:r>
            <a:r>
              <a:rPr sz="24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reducing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latency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complexity.</a:t>
            </a:r>
            <a:endParaRPr sz="2400">
              <a:latin typeface="Calibri"/>
              <a:cs typeface="Calibri"/>
            </a:endParaRPr>
          </a:p>
          <a:p>
            <a:pPr marL="299085" marR="655320" indent="-287020">
              <a:lnSpc>
                <a:spcPct val="100000"/>
              </a:lnSpc>
              <a:spcBef>
                <a:spcPts val="960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2400" b="1" u="heavy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Mobility</a:t>
            </a:r>
            <a:r>
              <a:rPr sz="2400" b="1" u="heavy" spc="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2400" b="1" u="heavy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and</a:t>
            </a:r>
            <a:r>
              <a:rPr sz="2400" b="1" u="heavy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Security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: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IPv6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was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built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considering</a:t>
            </a:r>
            <a:r>
              <a:rPr sz="24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modern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requirements,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offering</a:t>
            </a:r>
            <a:r>
              <a:rPr sz="24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better </a:t>
            </a:r>
            <a:r>
              <a:rPr sz="2400" spc="-5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support 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mobile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devices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and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higher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levels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of 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security.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412616" y="6228613"/>
            <a:ext cx="5351780" cy="584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85"/>
              </a:lnSpc>
            </a:pPr>
            <a:r>
              <a:rPr sz="4400" u="heavy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www.knowledgegate.in</a:t>
            </a:r>
            <a:endParaRPr sz="4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261230" y="43688"/>
            <a:ext cx="36683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1" u="heavy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Need</a:t>
            </a:r>
            <a:r>
              <a:rPr b="1" u="heavy" spc="-4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b="1" u="heavy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of</a:t>
            </a:r>
            <a:r>
              <a:rPr b="1" u="heavy" spc="-1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b="1" u="heavy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Additional</a:t>
            </a:r>
            <a:r>
              <a:rPr b="1" u="heavy" spc="-1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b="1" u="heavy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protocols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412616" y="6228613"/>
            <a:ext cx="5351780" cy="584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85"/>
              </a:lnSpc>
            </a:pPr>
            <a:r>
              <a:rPr sz="4400" u="heavy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www.knowledgegate.in</a:t>
            </a:r>
            <a:endParaRPr sz="44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8739" y="544423"/>
            <a:ext cx="11646535" cy="40220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14999"/>
              </a:lnSpc>
              <a:spcBef>
                <a:spcPts val="100"/>
              </a:spcBef>
              <a:buFont typeface="Symbol"/>
              <a:buChar char=""/>
              <a:tabLst>
                <a:tab pos="354965" algn="l"/>
                <a:tab pos="355600" algn="l"/>
              </a:tabLst>
            </a:pP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IP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packets,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30" dirty="0">
                <a:solidFill>
                  <a:srgbClr val="FFFFFF"/>
                </a:solidFill>
                <a:latin typeface="Calibri"/>
                <a:cs typeface="Calibri"/>
              </a:rPr>
              <a:t>however,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need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be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encapsulated</a:t>
            </a:r>
            <a:r>
              <a:rPr sz="2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in a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frame,</a:t>
            </a:r>
            <a:r>
              <a:rPr sz="2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which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needs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physical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addresses</a:t>
            </a:r>
            <a:r>
              <a:rPr sz="2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(node-to-node).</a:t>
            </a:r>
            <a:r>
              <a:rPr sz="20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35" dirty="0">
                <a:solidFill>
                  <a:srgbClr val="FFFFFF"/>
                </a:solidFill>
                <a:latin typeface="Calibri"/>
                <a:cs typeface="Calibri"/>
              </a:rPr>
              <a:t>We </a:t>
            </a:r>
            <a:r>
              <a:rPr sz="2000" spc="-4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will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see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that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a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protocol</a:t>
            </a:r>
            <a:r>
              <a:rPr sz="20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called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65" dirty="0">
                <a:solidFill>
                  <a:srgbClr val="FFFFFF"/>
                </a:solidFill>
                <a:latin typeface="Calibri"/>
                <a:cs typeface="Calibri"/>
              </a:rPr>
              <a:t>ARP,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b="1" spc="-5" dirty="0">
                <a:solidFill>
                  <a:srgbClr val="FFFFFF"/>
                </a:solidFill>
                <a:latin typeface="Calibri"/>
                <a:cs typeface="Calibri"/>
              </a:rPr>
              <a:t>Address Resolution</a:t>
            </a:r>
            <a:r>
              <a:rPr sz="2000" b="1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b="1" spc="-5" dirty="0">
                <a:solidFill>
                  <a:srgbClr val="FFFFFF"/>
                </a:solidFill>
                <a:latin typeface="Calibri"/>
                <a:cs typeface="Calibri"/>
              </a:rPr>
              <a:t>Protocol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FFFFFF"/>
              </a:buClr>
              <a:buFont typeface="Symbol"/>
              <a:buChar char=""/>
            </a:pPr>
            <a:endParaRPr sz="1800">
              <a:latin typeface="Calibri"/>
              <a:cs typeface="Calibri"/>
            </a:endParaRPr>
          </a:p>
          <a:p>
            <a:pPr marL="355600" marR="382905" indent="-342900">
              <a:lnSpc>
                <a:spcPct val="115100"/>
              </a:lnSpc>
              <a:buFont typeface="Symbol"/>
              <a:buChar char=""/>
              <a:tabLst>
                <a:tab pos="354965" algn="l"/>
                <a:tab pos="355600" algn="l"/>
              </a:tabLst>
            </a:pPr>
            <a:r>
              <a:rPr sz="2000" spc="-35" dirty="0">
                <a:solidFill>
                  <a:srgbClr val="FFFFFF"/>
                </a:solidFill>
                <a:latin typeface="Calibri"/>
                <a:cs typeface="Calibri"/>
              </a:rPr>
              <a:t>We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sometimes</a:t>
            </a:r>
            <a:r>
              <a:rPr sz="2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need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FFFFFF"/>
                </a:solidFill>
                <a:latin typeface="Calibri"/>
                <a:cs typeface="Calibri"/>
              </a:rPr>
              <a:t>reverse</a:t>
            </a:r>
            <a:r>
              <a:rPr sz="200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mapping-mapping</a:t>
            </a:r>
            <a:r>
              <a:rPr sz="20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physical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address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a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logical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address.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For example,</a:t>
            </a:r>
            <a:r>
              <a:rPr sz="2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when </a:t>
            </a:r>
            <a:r>
              <a:rPr sz="2000" spc="-43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booting</a:t>
            </a:r>
            <a:r>
              <a:rPr sz="20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diskless</a:t>
            </a:r>
            <a:r>
              <a:rPr sz="2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network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or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leasing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an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IP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address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host,</a:t>
            </a:r>
            <a:r>
              <a:rPr sz="2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FFFFFF"/>
                </a:solidFill>
                <a:latin typeface="Calibri"/>
                <a:cs typeface="Calibri"/>
              </a:rPr>
              <a:t>RARP</a:t>
            </a:r>
            <a:r>
              <a:rPr sz="2000" b="1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used.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Clr>
                <a:srgbClr val="FFFFFF"/>
              </a:buClr>
              <a:buFont typeface="Symbol"/>
              <a:buChar char=""/>
            </a:pPr>
            <a:endParaRPr sz="1800">
              <a:latin typeface="Calibri"/>
              <a:cs typeface="Calibri"/>
            </a:endParaRPr>
          </a:p>
          <a:p>
            <a:pPr marL="355600" marR="231140" indent="-342900">
              <a:lnSpc>
                <a:spcPct val="114999"/>
              </a:lnSpc>
              <a:buFont typeface="Symbol"/>
              <a:buChar char=""/>
              <a:tabLst>
                <a:tab pos="354965" algn="l"/>
                <a:tab pos="355600" algn="l"/>
              </a:tabLst>
            </a:pP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Lack of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flow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error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control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Internet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Protocol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has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resulted</a:t>
            </a:r>
            <a:r>
              <a:rPr sz="2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another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protocol,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FFFFFF"/>
                </a:solidFill>
                <a:latin typeface="Calibri"/>
                <a:cs typeface="Calibri"/>
              </a:rPr>
              <a:t>ICMP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,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that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provides </a:t>
            </a:r>
            <a:r>
              <a:rPr sz="2000" spc="-4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alerts.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It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reports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congestion</a:t>
            </a:r>
            <a:r>
              <a:rPr sz="20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some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types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errors</a:t>
            </a:r>
            <a:r>
              <a:rPr sz="2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in the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network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or destination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host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FFFFFF"/>
              </a:buClr>
              <a:buFont typeface="Symbol"/>
              <a:buChar char=""/>
            </a:pPr>
            <a:endParaRPr sz="1800">
              <a:latin typeface="Calibri"/>
              <a:cs typeface="Calibri"/>
            </a:endParaRPr>
          </a:p>
          <a:p>
            <a:pPr marL="355600" marR="22225" indent="-342900">
              <a:lnSpc>
                <a:spcPct val="114999"/>
              </a:lnSpc>
              <a:buFont typeface="Symbol"/>
              <a:buChar char=""/>
              <a:tabLst>
                <a:tab pos="354965" algn="l"/>
                <a:tab pos="355600" algn="l"/>
              </a:tabLst>
            </a:pP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IP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was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originally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designed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unicast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FFFFFF"/>
                </a:solidFill>
                <a:latin typeface="Calibri"/>
                <a:cs typeface="Calibri"/>
              </a:rPr>
              <a:t>delivery,</a:t>
            </a:r>
            <a:r>
              <a:rPr sz="2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one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source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one destination.</a:t>
            </a:r>
            <a:r>
              <a:rPr sz="2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As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Internet</a:t>
            </a:r>
            <a:r>
              <a:rPr sz="2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has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evolved,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000" spc="-43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need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multicast</a:t>
            </a:r>
            <a:r>
              <a:rPr sz="2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25" dirty="0">
                <a:solidFill>
                  <a:srgbClr val="FFFFFF"/>
                </a:solidFill>
                <a:latin typeface="Calibri"/>
                <a:cs typeface="Calibri"/>
              </a:rPr>
              <a:t>delivery,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one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source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many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destinations,</a:t>
            </a:r>
            <a:r>
              <a:rPr sz="2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has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increased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tremendously.</a:t>
            </a:r>
            <a:r>
              <a:rPr sz="200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FFFFFF"/>
                </a:solidFill>
                <a:latin typeface="Calibri"/>
                <a:cs typeface="Calibri"/>
              </a:rPr>
              <a:t>IGMP</a:t>
            </a:r>
            <a:r>
              <a:rPr sz="2000" b="1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gives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IP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 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multicast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capability.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739" y="0"/>
            <a:ext cx="11939905" cy="3074670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pPr marL="3847465">
              <a:lnSpc>
                <a:spcPct val="100000"/>
              </a:lnSpc>
              <a:spcBef>
                <a:spcPts val="1060"/>
              </a:spcBef>
            </a:pPr>
            <a:r>
              <a:rPr sz="2400" b="1" u="heavy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Address</a:t>
            </a:r>
            <a:r>
              <a:rPr sz="2400" b="1" u="heavy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2400" b="1" u="heavy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Resolution</a:t>
            </a:r>
            <a:r>
              <a:rPr sz="2400" b="1" u="heavy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2400" b="1" u="heavy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Protocol</a:t>
            </a:r>
            <a:r>
              <a:rPr sz="2400" b="1" u="heavy" spc="-4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2400" b="1" u="heavy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(ARP)</a:t>
            </a:r>
            <a:endParaRPr sz="2400">
              <a:latin typeface="Calibri"/>
              <a:cs typeface="Calibri"/>
            </a:endParaRPr>
          </a:p>
          <a:p>
            <a:pPr marL="299085" marR="5080" indent="-287020">
              <a:lnSpc>
                <a:spcPct val="100000"/>
              </a:lnSpc>
              <a:spcBef>
                <a:spcPts val="965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IP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address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next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node</a:t>
            </a:r>
            <a:r>
              <a:rPr sz="24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alone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is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not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helpful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in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moving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frame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through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link;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we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need </a:t>
            </a:r>
            <a:r>
              <a:rPr sz="2400" spc="-5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link-layer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address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next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node.</a:t>
            </a:r>
            <a:endParaRPr sz="2400">
              <a:latin typeface="Calibri"/>
              <a:cs typeface="Calibri"/>
            </a:endParaRPr>
          </a:p>
          <a:p>
            <a:pPr marL="299085" marR="125730" indent="-287020">
              <a:lnSpc>
                <a:spcPct val="100000"/>
              </a:lnSpc>
              <a:spcBef>
                <a:spcPts val="960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ARP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maps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an IP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address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to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logical-link address.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ARP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accepts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an IP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address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from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the IP 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protocol,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maps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address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corresponding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link-layer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address,</a:t>
            </a:r>
            <a:r>
              <a:rPr sz="24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passes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it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data- </a:t>
            </a:r>
            <a:r>
              <a:rPr sz="2400" spc="-5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link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0" dirty="0">
                <a:solidFill>
                  <a:srgbClr val="FFFFFF"/>
                </a:solidFill>
                <a:latin typeface="Calibri"/>
                <a:cs typeface="Calibri"/>
              </a:rPr>
              <a:t>layer.</a:t>
            </a:r>
            <a:endParaRPr sz="240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spcBef>
                <a:spcPts val="960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ARP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protocol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is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one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of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the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auxiliary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protocols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defined</a:t>
            </a:r>
            <a:r>
              <a:rPr sz="24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in the</a:t>
            </a:r>
            <a:r>
              <a:rPr sz="24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rgbClr val="FFFFFF"/>
                </a:solidFill>
                <a:latin typeface="Calibri"/>
                <a:cs typeface="Calibri"/>
              </a:rPr>
              <a:t>network</a:t>
            </a:r>
            <a:r>
              <a:rPr sz="2400" b="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b="1" spc="-50" dirty="0">
                <a:solidFill>
                  <a:srgbClr val="FFFFFF"/>
                </a:solidFill>
                <a:latin typeface="Calibri"/>
                <a:cs typeface="Calibri"/>
              </a:rPr>
              <a:t>layer.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77895" y="3622547"/>
            <a:ext cx="6236208" cy="2650236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412616" y="6228613"/>
            <a:ext cx="5351780" cy="584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85"/>
              </a:lnSpc>
            </a:pPr>
            <a:r>
              <a:rPr sz="4400" u="heavy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3"/>
              </a:rPr>
              <a:t>www.knowledgegate.in</a:t>
            </a:r>
            <a:endParaRPr sz="4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739" y="16256"/>
            <a:ext cx="5199380" cy="60623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92075" indent="-342900">
              <a:lnSpc>
                <a:spcPct val="100000"/>
              </a:lnSpc>
              <a:spcBef>
                <a:spcPts val="100"/>
              </a:spcBef>
              <a:buClr>
                <a:srgbClr val="FFFFFF"/>
              </a:buClr>
              <a:buFont typeface="Calibri"/>
              <a:buAutoNum type="arabicPeriod"/>
              <a:tabLst>
                <a:tab pos="354965" algn="l"/>
                <a:tab pos="355600" algn="l"/>
              </a:tabLst>
            </a:pP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Anytime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host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or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router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needs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find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link-layer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address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of another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host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or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router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in </a:t>
            </a:r>
            <a:r>
              <a:rPr sz="2000" spc="-4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its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network,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it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sends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an ARP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request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packet.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The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packet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includes the </a:t>
            </a:r>
            <a:r>
              <a:rPr sz="2000" b="1" i="1" spc="-5" dirty="0">
                <a:solidFill>
                  <a:srgbClr val="FFFFFF"/>
                </a:solidFill>
                <a:latin typeface="Calibri"/>
                <a:cs typeface="Calibri"/>
              </a:rPr>
              <a:t>link-layer </a:t>
            </a:r>
            <a:r>
              <a:rPr sz="2000" b="1" i="1" dirty="0">
                <a:solidFill>
                  <a:srgbClr val="FFFFFF"/>
                </a:solidFill>
                <a:latin typeface="Calibri"/>
                <a:cs typeface="Calibri"/>
              </a:rPr>
              <a:t>and IP </a:t>
            </a:r>
            <a:r>
              <a:rPr sz="2000" b="1" i="1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b="1" i="1" spc="-5" dirty="0">
                <a:solidFill>
                  <a:srgbClr val="FFFFFF"/>
                </a:solidFill>
                <a:latin typeface="Calibri"/>
                <a:cs typeface="Calibri"/>
              </a:rPr>
              <a:t>addresses</a:t>
            </a:r>
            <a:r>
              <a:rPr sz="2000" b="1" i="1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b="1" i="1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2000" b="1" i="1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b="1" i="1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000" b="1" i="1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b="1" i="1" spc="-5" dirty="0">
                <a:solidFill>
                  <a:srgbClr val="FFFFFF"/>
                </a:solidFill>
                <a:latin typeface="Calibri"/>
                <a:cs typeface="Calibri"/>
              </a:rPr>
              <a:t>sender</a:t>
            </a:r>
            <a:r>
              <a:rPr sz="2000" b="1" i="1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b="1" i="1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2000" b="1" i="1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b="1" i="1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000" b="1" i="1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b="1" i="1" dirty="0">
                <a:solidFill>
                  <a:srgbClr val="FFFFFF"/>
                </a:solidFill>
                <a:latin typeface="Calibri"/>
                <a:cs typeface="Calibri"/>
              </a:rPr>
              <a:t>IP</a:t>
            </a:r>
            <a:r>
              <a:rPr sz="2000" b="1" i="1" spc="-5" dirty="0">
                <a:solidFill>
                  <a:srgbClr val="FFFFFF"/>
                </a:solidFill>
                <a:latin typeface="Calibri"/>
                <a:cs typeface="Calibri"/>
              </a:rPr>
              <a:t> address</a:t>
            </a:r>
            <a:r>
              <a:rPr sz="2000" b="1" i="1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b="1" i="1" spc="-5" dirty="0">
                <a:solidFill>
                  <a:srgbClr val="FFFFFF"/>
                </a:solidFill>
                <a:latin typeface="Calibri"/>
                <a:cs typeface="Calibri"/>
              </a:rPr>
              <a:t>of </a:t>
            </a:r>
            <a:r>
              <a:rPr sz="2000" b="1" i="1" spc="-43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b="1" i="1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000" b="1" i="1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b="1" i="1" spc="-20" dirty="0">
                <a:solidFill>
                  <a:srgbClr val="FFFFFF"/>
                </a:solidFill>
                <a:latin typeface="Calibri"/>
                <a:cs typeface="Calibri"/>
              </a:rPr>
              <a:t>receiver.</a:t>
            </a:r>
            <a:endParaRPr sz="2000">
              <a:latin typeface="Calibri"/>
              <a:cs typeface="Calibri"/>
            </a:endParaRPr>
          </a:p>
          <a:p>
            <a:pPr marL="355600" marR="327660" indent="-342900">
              <a:lnSpc>
                <a:spcPct val="100000"/>
              </a:lnSpc>
              <a:spcBef>
                <a:spcPts val="1445"/>
              </a:spcBef>
              <a:buAutoNum type="arabicPeriod"/>
              <a:tabLst>
                <a:tab pos="354965" algn="l"/>
                <a:tab pos="355600" algn="l"/>
              </a:tabLst>
            </a:pP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Because the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sender does not know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 link- </a:t>
            </a:r>
            <a:r>
              <a:rPr sz="2000" spc="-4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layer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address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the </a:t>
            </a:r>
            <a:r>
              <a:rPr sz="2000" spc="-30" dirty="0">
                <a:solidFill>
                  <a:srgbClr val="FFFFFF"/>
                </a:solidFill>
                <a:latin typeface="Calibri"/>
                <a:cs typeface="Calibri"/>
              </a:rPr>
              <a:t>receiver,</a:t>
            </a:r>
            <a:r>
              <a:rPr sz="2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query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is 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broadcast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over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the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link.</a:t>
            </a:r>
            <a:endParaRPr sz="2000">
              <a:latin typeface="Calibri"/>
              <a:cs typeface="Calibri"/>
            </a:endParaRPr>
          </a:p>
          <a:p>
            <a:pPr marL="355600" marR="236220" indent="-342900">
              <a:lnSpc>
                <a:spcPct val="100000"/>
              </a:lnSpc>
              <a:spcBef>
                <a:spcPts val="1445"/>
              </a:spcBef>
              <a:buAutoNum type="arabicPeriod"/>
              <a:tabLst>
                <a:tab pos="354965" algn="l"/>
                <a:tab pos="355600" algn="l"/>
              </a:tabLst>
            </a:pP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Every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host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or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router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network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receives </a:t>
            </a:r>
            <a:r>
              <a:rPr sz="2000" spc="-4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processes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 ARP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request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packet,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but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only</a:t>
            </a:r>
            <a:r>
              <a:rPr sz="20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intended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recipient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recognizes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its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IP 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address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and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sends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back an ARP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response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packet.</a:t>
            </a:r>
            <a:endParaRPr sz="2000">
              <a:latin typeface="Calibri"/>
              <a:cs typeface="Calibri"/>
            </a:endParaRPr>
          </a:p>
          <a:p>
            <a:pPr marL="355600" marR="5080" indent="-342900">
              <a:lnSpc>
                <a:spcPct val="100000"/>
              </a:lnSpc>
              <a:spcBef>
                <a:spcPts val="1440"/>
              </a:spcBef>
              <a:buAutoNum type="arabicPeriod"/>
              <a:tabLst>
                <a:tab pos="354965" algn="l"/>
                <a:tab pos="355600" algn="l"/>
              </a:tabLst>
            </a:pP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The response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packet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contains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the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recipient’s</a:t>
            </a:r>
            <a:r>
              <a:rPr sz="2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IP </a:t>
            </a:r>
            <a:r>
              <a:rPr sz="2000" spc="-4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link-layer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addresses.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b="1" i="1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000" b="1" i="1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b="1" i="1" spc="-15" dirty="0">
                <a:solidFill>
                  <a:srgbClr val="FFFFFF"/>
                </a:solidFill>
                <a:latin typeface="Calibri"/>
                <a:cs typeface="Calibri"/>
              </a:rPr>
              <a:t>packet </a:t>
            </a:r>
            <a:r>
              <a:rPr sz="2000" b="1" i="1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000" b="1" i="1" spc="-10" dirty="0">
                <a:solidFill>
                  <a:srgbClr val="FFFFFF"/>
                </a:solidFill>
                <a:latin typeface="Calibri"/>
                <a:cs typeface="Calibri"/>
              </a:rPr>
              <a:t> unicast </a:t>
            </a:r>
            <a:r>
              <a:rPr sz="2000" b="1" i="1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b="1" i="1" dirty="0">
                <a:solidFill>
                  <a:srgbClr val="FFFFFF"/>
                </a:solidFill>
                <a:latin typeface="Calibri"/>
                <a:cs typeface="Calibri"/>
              </a:rPr>
              <a:t>directly </a:t>
            </a:r>
            <a:r>
              <a:rPr sz="2000" b="1" i="1" spc="-15" dirty="0">
                <a:solidFill>
                  <a:srgbClr val="FFFFFF"/>
                </a:solidFill>
                <a:latin typeface="Calibri"/>
                <a:cs typeface="Calibri"/>
              </a:rPr>
              <a:t>to </a:t>
            </a:r>
            <a:r>
              <a:rPr sz="2000" b="1" i="1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000" b="1" i="1" spc="-5" dirty="0">
                <a:solidFill>
                  <a:srgbClr val="FFFFFF"/>
                </a:solidFill>
                <a:latin typeface="Calibri"/>
                <a:cs typeface="Calibri"/>
              </a:rPr>
              <a:t>node </a:t>
            </a:r>
            <a:r>
              <a:rPr sz="2000" b="1" i="1" dirty="0">
                <a:solidFill>
                  <a:srgbClr val="FFFFFF"/>
                </a:solidFill>
                <a:latin typeface="Calibri"/>
                <a:cs typeface="Calibri"/>
              </a:rPr>
              <a:t>that </a:t>
            </a:r>
            <a:r>
              <a:rPr sz="2000" b="1" i="1" spc="-10" dirty="0">
                <a:solidFill>
                  <a:srgbClr val="FFFFFF"/>
                </a:solidFill>
                <a:latin typeface="Calibri"/>
                <a:cs typeface="Calibri"/>
              </a:rPr>
              <a:t>sent </a:t>
            </a:r>
            <a:r>
              <a:rPr sz="2000" b="1" i="1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000" b="1" i="1" spc="-10" dirty="0">
                <a:solidFill>
                  <a:srgbClr val="FFFFFF"/>
                </a:solidFill>
                <a:latin typeface="Calibri"/>
                <a:cs typeface="Calibri"/>
              </a:rPr>
              <a:t>request </a:t>
            </a:r>
            <a:r>
              <a:rPr sz="2000" b="1" i="1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b="1" i="1" spc="-10" dirty="0">
                <a:solidFill>
                  <a:srgbClr val="FFFFFF"/>
                </a:solidFill>
                <a:latin typeface="Calibri"/>
                <a:cs typeface="Calibri"/>
              </a:rPr>
              <a:t>packet.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98008" y="0"/>
            <a:ext cx="6793992" cy="6769605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412616" y="6228613"/>
            <a:ext cx="5351780" cy="584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85"/>
              </a:lnSpc>
            </a:pPr>
            <a:r>
              <a:rPr sz="4400" u="heavy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3"/>
              </a:rPr>
              <a:t>www.knowledgegate.in</a:t>
            </a:r>
            <a:endParaRPr sz="4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64251" y="3759"/>
            <a:ext cx="106172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u="heavy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RARP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412616" y="6228613"/>
            <a:ext cx="5351780" cy="584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85"/>
              </a:lnSpc>
            </a:pPr>
            <a:r>
              <a:rPr sz="4400" u="heavy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www.knowledgegate.in</a:t>
            </a:r>
            <a:endParaRPr sz="44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8739" y="717549"/>
            <a:ext cx="11982450" cy="40493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9085" marR="100965" indent="-28702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Reverse</a:t>
            </a:r>
            <a:r>
              <a:rPr sz="22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Address</a:t>
            </a:r>
            <a:r>
              <a:rPr sz="22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Resolution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Protocol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(RARP)</a:t>
            </a:r>
            <a:r>
              <a:rPr sz="2200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finds</a:t>
            </a:r>
            <a:r>
              <a:rPr sz="22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logical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address</a:t>
            </a:r>
            <a:r>
              <a:rPr sz="22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machine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that</a:t>
            </a:r>
            <a:r>
              <a:rPr sz="22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knows</a:t>
            </a:r>
            <a:r>
              <a:rPr sz="22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only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its </a:t>
            </a:r>
            <a:r>
              <a:rPr sz="2200" spc="-4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physical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 address.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Each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host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 or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router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assigned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one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or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more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logical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(IP) addresses,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which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are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unique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 and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independent</a:t>
            </a:r>
            <a:r>
              <a:rPr sz="22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physical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(hardware)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address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2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machine.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create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an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IP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datagram,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host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 or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a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router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needs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2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know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its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own IP address.</a:t>
            </a:r>
            <a:endParaRPr sz="2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FFFFFF"/>
              </a:buClr>
              <a:buFont typeface="Arial MT"/>
              <a:buChar char="•"/>
            </a:pPr>
            <a:endParaRPr sz="2150">
              <a:latin typeface="Calibri"/>
              <a:cs typeface="Calibri"/>
            </a:endParaRPr>
          </a:p>
          <a:p>
            <a:pPr marL="299085" marR="205740" indent="-287020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2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IP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address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 of</a:t>
            </a:r>
            <a:r>
              <a:rPr sz="22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machine</a:t>
            </a:r>
            <a:r>
              <a:rPr sz="22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usually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 read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from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its</a:t>
            </a:r>
            <a:r>
              <a:rPr sz="22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configuration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file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stored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on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disk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file.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40" dirty="0">
                <a:solidFill>
                  <a:srgbClr val="FFFFFF"/>
                </a:solidFill>
                <a:latin typeface="Calibri"/>
                <a:cs typeface="Calibri"/>
              </a:rPr>
              <a:t>However,</a:t>
            </a:r>
            <a:r>
              <a:rPr sz="22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a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diskless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machine</a:t>
            </a:r>
            <a:r>
              <a:rPr sz="22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usually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booted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from</a:t>
            </a:r>
            <a:r>
              <a:rPr sz="22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ROM,</a:t>
            </a:r>
            <a:r>
              <a:rPr sz="220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which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 has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minimum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booting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information.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2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ROM</a:t>
            </a:r>
            <a:r>
              <a:rPr sz="22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is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installed by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2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30" dirty="0">
                <a:solidFill>
                  <a:srgbClr val="FFFFFF"/>
                </a:solidFill>
                <a:latin typeface="Calibri"/>
                <a:cs typeface="Calibri"/>
              </a:rPr>
              <a:t>manufacturer.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It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cannot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include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2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IP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address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because</a:t>
            </a:r>
            <a:r>
              <a:rPr sz="22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2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IP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addresses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network </a:t>
            </a:r>
            <a:r>
              <a:rPr sz="2200" spc="-48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are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assigned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by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network</a:t>
            </a:r>
            <a:r>
              <a:rPr sz="22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30" dirty="0">
                <a:solidFill>
                  <a:srgbClr val="FFFFFF"/>
                </a:solidFill>
                <a:latin typeface="Calibri"/>
                <a:cs typeface="Calibri"/>
              </a:rPr>
              <a:t>administrator.</a:t>
            </a:r>
            <a:endParaRPr sz="2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FFFFFF"/>
              </a:buClr>
              <a:buFont typeface="Arial MT"/>
              <a:buChar char="•"/>
            </a:pPr>
            <a:endParaRPr sz="2150">
              <a:latin typeface="Calibri"/>
              <a:cs typeface="Calibri"/>
            </a:endParaRPr>
          </a:p>
          <a:p>
            <a:pPr marL="299085" marR="5080" indent="-287020">
              <a:lnSpc>
                <a:spcPct val="100000"/>
              </a:lnSpc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2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machine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can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get</a:t>
            </a:r>
            <a:r>
              <a:rPr sz="220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its</a:t>
            </a:r>
            <a:r>
              <a:rPr sz="22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physical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address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(by</a:t>
            </a:r>
            <a:r>
              <a:rPr sz="22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reading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its</a:t>
            </a:r>
            <a:r>
              <a:rPr sz="22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NIC,</a:t>
            </a:r>
            <a:r>
              <a:rPr sz="22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example),</a:t>
            </a:r>
            <a:r>
              <a:rPr sz="22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which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unique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25" dirty="0">
                <a:solidFill>
                  <a:srgbClr val="FFFFFF"/>
                </a:solidFill>
                <a:latin typeface="Calibri"/>
                <a:cs typeface="Calibri"/>
              </a:rPr>
              <a:t>locally.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It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can </a:t>
            </a:r>
            <a:r>
              <a:rPr sz="2200" spc="-4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then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use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2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physical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address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2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get</a:t>
            </a:r>
            <a:r>
              <a:rPr sz="22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logical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address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by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using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the RARP</a:t>
            </a:r>
            <a:r>
              <a:rPr sz="2200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protocol.</a:t>
            </a:r>
            <a:endParaRPr sz="2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739" y="13207"/>
            <a:ext cx="3636645" cy="51473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marR="5080" indent="-287020">
              <a:lnSpc>
                <a:spcPct val="100000"/>
              </a:lnSpc>
              <a:spcBef>
                <a:spcPts val="100"/>
              </a:spcBef>
              <a:buClr>
                <a:srgbClr val="FFFFFF"/>
              </a:buClr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 RARP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request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is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created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and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broadcast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on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local </a:t>
            </a:r>
            <a:r>
              <a:rPr sz="2400" spc="-5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network.</a:t>
            </a:r>
            <a:r>
              <a:rPr sz="24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Another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machine </a:t>
            </a:r>
            <a:r>
              <a:rPr sz="2400" spc="-5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on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local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network that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knows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all the IP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addresses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will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respond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with a RARP 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35" dirty="0">
                <a:solidFill>
                  <a:srgbClr val="FFFFFF"/>
                </a:solidFill>
                <a:latin typeface="Calibri"/>
                <a:cs typeface="Calibri"/>
              </a:rPr>
              <a:t>reply.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FFFFFF"/>
              </a:buClr>
              <a:buFont typeface="Arial MT"/>
              <a:buChar char="•"/>
            </a:pPr>
            <a:endParaRPr sz="2350">
              <a:latin typeface="Calibri"/>
              <a:cs typeface="Calibri"/>
            </a:endParaRPr>
          </a:p>
          <a:p>
            <a:pPr marL="299085" marR="120014" indent="-287020">
              <a:lnSpc>
                <a:spcPct val="100000"/>
              </a:lnSpc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requesting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machine 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must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be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running a RARP 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client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program;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responding</a:t>
            </a:r>
            <a:r>
              <a:rPr sz="24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machine</a:t>
            </a:r>
            <a:r>
              <a:rPr sz="24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must </a:t>
            </a:r>
            <a:r>
              <a:rPr sz="2400" spc="-5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be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running a RARP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server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program.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74008" y="0"/>
            <a:ext cx="8317992" cy="6857997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412616" y="6228613"/>
            <a:ext cx="5351780" cy="584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85"/>
              </a:lnSpc>
            </a:pPr>
            <a:r>
              <a:rPr sz="4400" u="heavy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3"/>
              </a:rPr>
              <a:t>www.knowledgegate.in</a:t>
            </a:r>
            <a:endParaRPr sz="4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635878" y="6807"/>
            <a:ext cx="920750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u="heavy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IC</a:t>
            </a:r>
            <a:r>
              <a:rPr sz="3200" b="1" u="heavy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M</a:t>
            </a:r>
            <a:r>
              <a:rPr sz="3200" b="1" u="heavy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P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412616" y="6228613"/>
            <a:ext cx="5351780" cy="584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85"/>
              </a:lnSpc>
            </a:pPr>
            <a:r>
              <a:rPr sz="4400" u="heavy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www.knowledgegate.in</a:t>
            </a:r>
            <a:endParaRPr sz="44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8739" y="498093"/>
            <a:ext cx="11762105" cy="38665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9085" marR="5080" indent="-28702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IP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has</a:t>
            </a:r>
            <a:r>
              <a:rPr sz="28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two</a:t>
            </a:r>
            <a:r>
              <a:rPr sz="2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deficiencies:</a:t>
            </a:r>
            <a:r>
              <a:rPr sz="28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lack</a:t>
            </a:r>
            <a:r>
              <a:rPr sz="2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2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error</a:t>
            </a:r>
            <a:r>
              <a:rPr sz="2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FFFFFF"/>
                </a:solidFill>
                <a:latin typeface="Calibri"/>
                <a:cs typeface="Calibri"/>
              </a:rPr>
              <a:t>control</a:t>
            </a:r>
            <a:r>
              <a:rPr sz="2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28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lack</a:t>
            </a:r>
            <a:r>
              <a:rPr sz="2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of 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assistance</a:t>
            </a:r>
            <a:r>
              <a:rPr sz="2800" spc="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mechanisms. </a:t>
            </a:r>
            <a:r>
              <a:rPr sz="2800" spc="-6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IP</a:t>
            </a:r>
            <a:r>
              <a:rPr sz="2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FFFFFF"/>
                </a:solidFill>
                <a:latin typeface="Calibri"/>
                <a:cs typeface="Calibri"/>
              </a:rPr>
              <a:t>protocol</a:t>
            </a:r>
            <a:r>
              <a:rPr sz="28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has</a:t>
            </a:r>
            <a:r>
              <a:rPr sz="2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no</a:t>
            </a:r>
            <a:r>
              <a:rPr sz="2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error-reporting</a:t>
            </a:r>
            <a:r>
              <a:rPr sz="280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or 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error-correcting</a:t>
            </a:r>
            <a:r>
              <a:rPr sz="28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mechanism.</a:t>
            </a:r>
            <a:endParaRPr sz="2800">
              <a:latin typeface="Calibri"/>
              <a:cs typeface="Calibri"/>
            </a:endParaRPr>
          </a:p>
          <a:p>
            <a:pPr marL="756285" lvl="1" indent="-287020">
              <a:lnSpc>
                <a:spcPct val="100000"/>
              </a:lnSpc>
              <a:buFont typeface="Arial MT"/>
              <a:buChar char="•"/>
              <a:tabLst>
                <a:tab pos="756285" algn="l"/>
                <a:tab pos="756920" algn="l"/>
              </a:tabLst>
            </a:pP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What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happens</a:t>
            </a:r>
            <a:r>
              <a:rPr sz="28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if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 something</a:t>
            </a:r>
            <a:r>
              <a:rPr sz="2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goes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wrong?</a:t>
            </a:r>
            <a:endParaRPr sz="2800">
              <a:latin typeface="Calibri"/>
              <a:cs typeface="Calibri"/>
            </a:endParaRPr>
          </a:p>
          <a:p>
            <a:pPr marL="756285" marR="236220" lvl="1" indent="-287020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756285" algn="l"/>
                <a:tab pos="756920" algn="l"/>
              </a:tabLst>
            </a:pP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What</a:t>
            </a:r>
            <a:r>
              <a:rPr sz="2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happens</a:t>
            </a:r>
            <a:r>
              <a:rPr sz="280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if</a:t>
            </a:r>
            <a:r>
              <a:rPr sz="2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a </a:t>
            </a:r>
            <a:r>
              <a:rPr sz="2800" spc="-20" dirty="0">
                <a:solidFill>
                  <a:srgbClr val="FFFFFF"/>
                </a:solidFill>
                <a:latin typeface="Calibri"/>
                <a:cs typeface="Calibri"/>
              </a:rPr>
              <a:t>router</a:t>
            </a:r>
            <a:r>
              <a:rPr sz="2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must</a:t>
            </a:r>
            <a:r>
              <a:rPr sz="2800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discard</a:t>
            </a:r>
            <a:r>
              <a:rPr sz="2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FFFFFF"/>
                </a:solidFill>
                <a:latin typeface="Calibri"/>
                <a:cs typeface="Calibri"/>
              </a:rPr>
              <a:t>datagram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because</a:t>
            </a:r>
            <a:r>
              <a:rPr sz="28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it</a:t>
            </a:r>
            <a:r>
              <a:rPr sz="2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cannot</a:t>
            </a:r>
            <a:r>
              <a:rPr sz="28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find</a:t>
            </a:r>
            <a:r>
              <a:rPr sz="2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a </a:t>
            </a:r>
            <a:r>
              <a:rPr sz="2800" spc="-6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FFFFFF"/>
                </a:solidFill>
                <a:latin typeface="Calibri"/>
                <a:cs typeface="Calibri"/>
              </a:rPr>
              <a:t>router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 the</a:t>
            </a:r>
            <a:r>
              <a:rPr sz="2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final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destination,</a:t>
            </a:r>
            <a:endParaRPr sz="2800">
              <a:latin typeface="Calibri"/>
              <a:cs typeface="Calibri"/>
            </a:endParaRPr>
          </a:p>
          <a:p>
            <a:pPr marL="756285" lvl="1" indent="-287020">
              <a:lnSpc>
                <a:spcPct val="100000"/>
              </a:lnSpc>
              <a:buFont typeface="Arial MT"/>
              <a:buChar char="•"/>
              <a:tabLst>
                <a:tab pos="756285" algn="l"/>
                <a:tab pos="756920" algn="l"/>
              </a:tabLst>
            </a:pP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or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because</a:t>
            </a:r>
            <a:r>
              <a:rPr sz="28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time-to-live</a:t>
            </a:r>
            <a:r>
              <a:rPr sz="28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field</a:t>
            </a:r>
            <a:r>
              <a:rPr sz="2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has</a:t>
            </a:r>
            <a:r>
              <a:rPr sz="2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35" dirty="0">
                <a:solidFill>
                  <a:srgbClr val="FFFFFF"/>
                </a:solidFill>
                <a:latin typeface="Calibri"/>
                <a:cs typeface="Calibri"/>
              </a:rPr>
              <a:t>zero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value?</a:t>
            </a:r>
            <a:endParaRPr sz="2800">
              <a:latin typeface="Calibri"/>
              <a:cs typeface="Calibri"/>
            </a:endParaRPr>
          </a:p>
          <a:p>
            <a:pPr marL="756285" marR="169545" lvl="1" indent="-287020">
              <a:lnSpc>
                <a:spcPct val="100000"/>
              </a:lnSpc>
              <a:buFont typeface="Arial MT"/>
              <a:buChar char="•"/>
              <a:tabLst>
                <a:tab pos="756285" algn="l"/>
                <a:tab pos="756920" algn="l"/>
              </a:tabLst>
            </a:pP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What</a:t>
            </a:r>
            <a:r>
              <a:rPr sz="2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happens</a:t>
            </a:r>
            <a:r>
              <a:rPr sz="28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if the</a:t>
            </a:r>
            <a:r>
              <a:rPr sz="2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final</a:t>
            </a:r>
            <a:r>
              <a:rPr sz="2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destination</a:t>
            </a:r>
            <a:r>
              <a:rPr sz="280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host</a:t>
            </a:r>
            <a:r>
              <a:rPr sz="28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must</a:t>
            </a:r>
            <a:r>
              <a:rPr sz="2800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discard</a:t>
            </a:r>
            <a:r>
              <a:rPr sz="28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all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fragments</a:t>
            </a:r>
            <a:r>
              <a:rPr sz="2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a 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FFFFFF"/>
                </a:solidFill>
                <a:latin typeface="Calibri"/>
                <a:cs typeface="Calibri"/>
              </a:rPr>
              <a:t>datagram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because</a:t>
            </a:r>
            <a:r>
              <a:rPr sz="28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it</a:t>
            </a:r>
            <a:r>
              <a:rPr sz="2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has</a:t>
            </a:r>
            <a:r>
              <a:rPr sz="2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not</a:t>
            </a:r>
            <a:r>
              <a:rPr sz="2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received</a:t>
            </a:r>
            <a:r>
              <a:rPr sz="2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all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fragments</a:t>
            </a:r>
            <a:r>
              <a:rPr sz="2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within</a:t>
            </a:r>
            <a:r>
              <a:rPr sz="28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predetermined </a:t>
            </a:r>
            <a:r>
              <a:rPr sz="2800" spc="-6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time limit?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739" y="9855"/>
            <a:ext cx="12026265" cy="34397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9085" marR="5080" indent="-287020">
              <a:lnSpc>
                <a:spcPct val="100000"/>
              </a:lnSpc>
              <a:spcBef>
                <a:spcPts val="95"/>
              </a:spcBef>
              <a:buClr>
                <a:srgbClr val="FFFFFF"/>
              </a:buClr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These 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are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FFFFFF"/>
                </a:solidFill>
                <a:latin typeface="Calibri"/>
                <a:cs typeface="Calibri"/>
              </a:rPr>
              <a:t>examples</a:t>
            </a:r>
            <a:r>
              <a:rPr sz="2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of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situations</a:t>
            </a:r>
            <a:r>
              <a:rPr sz="28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where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an</a:t>
            </a:r>
            <a:r>
              <a:rPr sz="2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error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 has</a:t>
            </a:r>
            <a:r>
              <a:rPr sz="28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occurred</a:t>
            </a:r>
            <a:r>
              <a:rPr sz="2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28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IP</a:t>
            </a:r>
            <a:r>
              <a:rPr sz="2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FFFFFF"/>
                </a:solidFill>
                <a:latin typeface="Calibri"/>
                <a:cs typeface="Calibri"/>
              </a:rPr>
              <a:t>protocol </a:t>
            </a:r>
            <a:r>
              <a:rPr sz="2800" spc="-6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has</a:t>
            </a:r>
            <a:r>
              <a:rPr sz="2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no</a:t>
            </a:r>
            <a:r>
              <a:rPr sz="2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built-in</a:t>
            </a:r>
            <a:r>
              <a:rPr sz="2800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mechanism</a:t>
            </a:r>
            <a:r>
              <a:rPr sz="2800" spc="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notify</a:t>
            </a:r>
            <a:r>
              <a:rPr sz="2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original</a:t>
            </a:r>
            <a:r>
              <a:rPr sz="2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host.</a:t>
            </a:r>
            <a:r>
              <a:rPr sz="280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 IP</a:t>
            </a:r>
            <a:r>
              <a:rPr sz="2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FFFFFF"/>
                </a:solidFill>
                <a:latin typeface="Calibri"/>
                <a:cs typeface="Calibri"/>
              </a:rPr>
              <a:t>protocol</a:t>
            </a:r>
            <a:r>
              <a:rPr sz="2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also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lacks</a:t>
            </a:r>
            <a:r>
              <a:rPr sz="2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a 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mechanism</a:t>
            </a:r>
            <a:r>
              <a:rPr sz="280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25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host</a:t>
            </a:r>
            <a:r>
              <a:rPr sz="28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2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management</a:t>
            </a:r>
            <a:r>
              <a:rPr sz="2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queries.</a:t>
            </a:r>
            <a:r>
              <a:rPr sz="280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host</a:t>
            </a:r>
            <a:r>
              <a:rPr sz="28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sometimes</a:t>
            </a:r>
            <a:r>
              <a:rPr sz="28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needs</a:t>
            </a:r>
            <a:r>
              <a:rPr sz="28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FFFFFF"/>
                </a:solidFill>
                <a:latin typeface="Calibri"/>
                <a:cs typeface="Calibri"/>
              </a:rPr>
              <a:t>to 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 determine</a:t>
            </a:r>
            <a:r>
              <a:rPr sz="2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if</a:t>
            </a:r>
            <a:r>
              <a:rPr sz="2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FFFFFF"/>
                </a:solidFill>
                <a:latin typeface="Calibri"/>
                <a:cs typeface="Calibri"/>
              </a:rPr>
              <a:t>router</a:t>
            </a:r>
            <a:r>
              <a:rPr sz="2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or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another</a:t>
            </a:r>
            <a:r>
              <a:rPr sz="2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FFFFFF"/>
                </a:solidFill>
                <a:latin typeface="Calibri"/>
                <a:cs typeface="Calibri"/>
              </a:rPr>
              <a:t>host</a:t>
            </a:r>
            <a:r>
              <a:rPr sz="28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alive.</a:t>
            </a:r>
            <a:r>
              <a:rPr sz="2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28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sometimes</a:t>
            </a:r>
            <a:r>
              <a:rPr sz="28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network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FFFFFF"/>
                </a:solidFill>
                <a:latin typeface="Calibri"/>
                <a:cs typeface="Calibri"/>
              </a:rPr>
              <a:t>administrator</a:t>
            </a:r>
            <a:r>
              <a:rPr sz="28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needs</a:t>
            </a:r>
            <a:r>
              <a:rPr sz="28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information</a:t>
            </a:r>
            <a:r>
              <a:rPr sz="2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FFFFFF"/>
                </a:solidFill>
                <a:latin typeface="Calibri"/>
                <a:cs typeface="Calibri"/>
              </a:rPr>
              <a:t>from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 another</a:t>
            </a:r>
            <a:r>
              <a:rPr sz="2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host</a:t>
            </a:r>
            <a:r>
              <a:rPr sz="28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or </a:t>
            </a:r>
            <a:r>
              <a:rPr sz="2800" spc="-55" dirty="0">
                <a:solidFill>
                  <a:srgbClr val="FFFFFF"/>
                </a:solidFill>
                <a:latin typeface="Calibri"/>
                <a:cs typeface="Calibri"/>
              </a:rPr>
              <a:t>router.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Clr>
                <a:srgbClr val="FFFFFF"/>
              </a:buClr>
              <a:buFont typeface="Arial MT"/>
              <a:buChar char="•"/>
            </a:pPr>
            <a:endParaRPr sz="2750">
              <a:latin typeface="Calibri"/>
              <a:cs typeface="Calibri"/>
            </a:endParaRPr>
          </a:p>
          <a:p>
            <a:pPr marL="299085" marR="88900" indent="-287020">
              <a:lnSpc>
                <a:spcPct val="100000"/>
              </a:lnSpc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Internet</a:t>
            </a:r>
            <a:r>
              <a:rPr sz="2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FFFFFF"/>
                </a:solidFill>
                <a:latin typeface="Calibri"/>
                <a:cs typeface="Calibri"/>
              </a:rPr>
              <a:t>Control</a:t>
            </a:r>
            <a:r>
              <a:rPr sz="28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Message</a:t>
            </a:r>
            <a:r>
              <a:rPr sz="2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FFFFFF"/>
                </a:solidFill>
                <a:latin typeface="Calibri"/>
                <a:cs typeface="Calibri"/>
              </a:rPr>
              <a:t>Protocol</a:t>
            </a:r>
            <a:r>
              <a:rPr sz="28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(ICMP)</a:t>
            </a:r>
            <a:r>
              <a:rPr sz="28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has</a:t>
            </a:r>
            <a:r>
              <a:rPr sz="28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been</a:t>
            </a:r>
            <a:r>
              <a:rPr sz="2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designed</a:t>
            </a:r>
            <a:r>
              <a:rPr sz="280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compensate </a:t>
            </a:r>
            <a:r>
              <a:rPr sz="2800" spc="-6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25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 the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above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two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deficiencies.</a:t>
            </a:r>
            <a:r>
              <a:rPr sz="28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It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companion</a:t>
            </a:r>
            <a:r>
              <a:rPr sz="2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IP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FFFFFF"/>
                </a:solidFill>
                <a:latin typeface="Calibri"/>
                <a:cs typeface="Calibri"/>
              </a:rPr>
              <a:t>protocol.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412616" y="6228613"/>
            <a:ext cx="5351780" cy="584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85"/>
              </a:lnSpc>
            </a:pPr>
            <a:r>
              <a:rPr sz="4400" u="heavy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www.knowledgegate.in</a:t>
            </a:r>
            <a:endParaRPr sz="4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12616" y="6088786"/>
            <a:ext cx="533908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125" dirty="0">
                <a:solidFill>
                  <a:srgbClr val="0462C1"/>
                </a:solidFill>
                <a:latin typeface="Calibri"/>
                <a:cs typeface="Calibri"/>
                <a:hlinkClick r:id="rId2"/>
              </a:rPr>
              <a:t>www.knowledgegate.in</a:t>
            </a:r>
            <a:endParaRPr sz="44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424935" y="6723303"/>
            <a:ext cx="5329555" cy="36830"/>
          </a:xfrm>
          <a:custGeom>
            <a:avLst/>
            <a:gdLst/>
            <a:ahLst/>
            <a:cxnLst/>
            <a:rect l="l" t="t" r="r" b="b"/>
            <a:pathLst>
              <a:path w="5329555" h="36829">
                <a:moveTo>
                  <a:pt x="5329428" y="0"/>
                </a:moveTo>
                <a:lnTo>
                  <a:pt x="0" y="0"/>
                </a:lnTo>
                <a:lnTo>
                  <a:pt x="0" y="36575"/>
                </a:lnTo>
                <a:lnTo>
                  <a:pt x="5329428" y="36575"/>
                </a:lnTo>
                <a:lnTo>
                  <a:pt x="5329428" y="0"/>
                </a:lnTo>
                <a:close/>
              </a:path>
            </a:pathLst>
          </a:custGeom>
          <a:solidFill>
            <a:srgbClr val="0462C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663566" y="3759"/>
            <a:ext cx="286067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u="heavy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Video</a:t>
            </a:r>
            <a:r>
              <a:rPr sz="3600" b="1" u="heavy" spc="-5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3600" b="1" u="heavy" spc="-2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chapters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8739" y="562102"/>
            <a:ext cx="11917680" cy="55130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marR="481330" indent="-28702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2400" b="1" u="heavy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Chapter-1</a:t>
            </a:r>
            <a:r>
              <a:rPr sz="2400" b="1" u="heavy" spc="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2400" b="1" u="heavy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(Basics)</a:t>
            </a:r>
            <a:r>
              <a:rPr sz="2400" b="1" spc="-5" dirty="0">
                <a:solidFill>
                  <a:srgbClr val="FFFFFF"/>
                </a:solidFill>
                <a:latin typeface="Calibri"/>
                <a:cs typeface="Calibri"/>
              </a:rPr>
              <a:t>:</a:t>
            </a:r>
            <a:r>
              <a:rPr sz="2400" b="1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What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4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Computer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Networks,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Goals,</a:t>
            </a:r>
            <a:r>
              <a:rPr sz="24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Application,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Communication, </a:t>
            </a:r>
            <a:r>
              <a:rPr sz="2400" spc="-5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Transmission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Mode,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Network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Criteria,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Connection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Type,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0" dirty="0">
                <a:solidFill>
                  <a:srgbClr val="FFFFFF"/>
                </a:solidFill>
                <a:latin typeface="Calibri"/>
                <a:cs typeface="Calibri"/>
              </a:rPr>
              <a:t>Topology,</a:t>
            </a:r>
            <a:r>
              <a:rPr sz="24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LAN,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30" dirty="0">
                <a:solidFill>
                  <a:srgbClr val="FFFFFF"/>
                </a:solidFill>
                <a:latin typeface="Calibri"/>
                <a:cs typeface="Calibri"/>
              </a:rPr>
              <a:t>WAN,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MAN,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OSI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Model,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All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Layer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Duties, 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Transmission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Media,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Switching,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ISDN.</a:t>
            </a:r>
            <a:endParaRPr sz="2400">
              <a:latin typeface="Calibri"/>
              <a:cs typeface="Calibri"/>
            </a:endParaRPr>
          </a:p>
          <a:p>
            <a:pPr marL="299085" marR="90805" indent="-287020">
              <a:lnSpc>
                <a:spcPct val="100000"/>
              </a:lnSpc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2400" b="1" u="heavy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Chapter-2</a:t>
            </a:r>
            <a:r>
              <a:rPr sz="2400" b="1" u="heavy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2400" b="1" u="heavy" spc="-1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(Data</a:t>
            </a:r>
            <a:r>
              <a:rPr sz="2400" b="1" u="heavy" spc="2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2400" b="1" u="heavy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Link</a:t>
            </a:r>
            <a:r>
              <a:rPr sz="2400" b="1" u="heavy" spc="-2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2400" b="1" u="heavy" spc="-1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Layer)</a:t>
            </a:r>
            <a:r>
              <a:rPr sz="2400" b="1" spc="-15" dirty="0">
                <a:solidFill>
                  <a:srgbClr val="FFFFFF"/>
                </a:solidFill>
                <a:latin typeface="Calibri"/>
                <a:cs typeface="Calibri"/>
              </a:rPr>
              <a:t>:</a:t>
            </a:r>
            <a:r>
              <a:rPr sz="2400" b="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Random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Access,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ALOHA,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Slotted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ALOHA,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CSMA,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(CSMA/CD),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(CSMA/CA), Sliding Window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Protocol,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Stop-and-Wait,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Go-Back-N, Selective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Repeat </a:t>
            </a:r>
            <a:r>
              <a:rPr sz="2400" spc="25" dirty="0">
                <a:solidFill>
                  <a:srgbClr val="FFFFFF"/>
                </a:solidFill>
                <a:latin typeface="Calibri"/>
                <a:cs typeface="Calibri"/>
              </a:rPr>
              <a:t>ARQ,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Error </a:t>
            </a:r>
            <a:r>
              <a:rPr sz="2400" spc="-5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Handling,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Parity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Check, Hamming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Codes,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CheckSum,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CRC,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Ethernet,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65" dirty="0">
                <a:solidFill>
                  <a:srgbClr val="FFFFFF"/>
                </a:solidFill>
                <a:latin typeface="Calibri"/>
                <a:cs typeface="Calibri"/>
              </a:rPr>
              <a:t>Token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Bus,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65" dirty="0">
                <a:solidFill>
                  <a:srgbClr val="FFFFFF"/>
                </a:solidFill>
                <a:latin typeface="Calibri"/>
                <a:cs typeface="Calibri"/>
              </a:rPr>
              <a:t>Token</a:t>
            </a:r>
            <a:r>
              <a:rPr sz="24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Ring, 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FDDI,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Manchester Encoding.</a:t>
            </a:r>
            <a:endParaRPr sz="2400">
              <a:latin typeface="Calibri"/>
              <a:cs typeface="Calibri"/>
            </a:endParaRPr>
          </a:p>
          <a:p>
            <a:pPr marL="299085" marR="238125" indent="-287020">
              <a:lnSpc>
                <a:spcPct val="100000"/>
              </a:lnSpc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2400" b="1" u="heavy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Chapter-3</a:t>
            </a:r>
            <a:r>
              <a:rPr sz="2400" b="1" u="heavy" spc="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2400" b="1" u="heavy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(Network</a:t>
            </a:r>
            <a:r>
              <a:rPr sz="2400" b="1" u="heavy" spc="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2400" b="1" u="heavy" spc="-1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Layer)</a:t>
            </a:r>
            <a:r>
              <a:rPr sz="2400" b="1" spc="-15" dirty="0">
                <a:solidFill>
                  <a:srgbClr val="FFFFFF"/>
                </a:solidFill>
                <a:latin typeface="Calibri"/>
                <a:cs typeface="Calibri"/>
              </a:rPr>
              <a:t>:</a:t>
            </a:r>
            <a:r>
              <a:rPr sz="2400" b="1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Basics,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IPv4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35" dirty="0">
                <a:solidFill>
                  <a:srgbClr val="FFFFFF"/>
                </a:solidFill>
                <a:latin typeface="Calibri"/>
                <a:cs typeface="Calibri"/>
              </a:rPr>
              <a:t>Header,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IPv6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35" dirty="0">
                <a:solidFill>
                  <a:srgbClr val="FFFFFF"/>
                </a:solidFill>
                <a:latin typeface="Calibri"/>
                <a:cs typeface="Calibri"/>
              </a:rPr>
              <a:t>Header,</a:t>
            </a:r>
            <a:r>
              <a:rPr sz="24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80" dirty="0">
                <a:solidFill>
                  <a:srgbClr val="FFFFFF"/>
                </a:solidFill>
                <a:latin typeface="Calibri"/>
                <a:cs typeface="Calibri"/>
              </a:rPr>
              <a:t>ARP,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60" dirty="0">
                <a:solidFill>
                  <a:srgbClr val="FFFFFF"/>
                </a:solidFill>
                <a:latin typeface="Calibri"/>
                <a:cs typeface="Calibri"/>
              </a:rPr>
              <a:t>RARP,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65" dirty="0">
                <a:solidFill>
                  <a:srgbClr val="FFFFFF"/>
                </a:solidFill>
                <a:latin typeface="Calibri"/>
                <a:cs typeface="Calibri"/>
              </a:rPr>
              <a:t>ICMP,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65" dirty="0">
                <a:solidFill>
                  <a:srgbClr val="FFFFFF"/>
                </a:solidFill>
                <a:latin typeface="Calibri"/>
                <a:cs typeface="Calibri"/>
              </a:rPr>
              <a:t>IGMP,</a:t>
            </a:r>
            <a:r>
              <a:rPr sz="24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IPv4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Addressing,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Notations,</a:t>
            </a:r>
            <a:r>
              <a:rPr sz="24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Classful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Addressing,</a:t>
            </a:r>
            <a:r>
              <a:rPr sz="24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Class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A,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Class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B,</a:t>
            </a:r>
            <a:r>
              <a:rPr sz="24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Class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C,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Class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35" dirty="0">
                <a:solidFill>
                  <a:srgbClr val="FFFFFF"/>
                </a:solidFill>
                <a:latin typeface="Calibri"/>
                <a:cs typeface="Calibri"/>
              </a:rPr>
              <a:t>D,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Class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E,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Casting,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Subnetting,</a:t>
            </a:r>
            <a:r>
              <a:rPr sz="24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Classless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Addressing,</a:t>
            </a:r>
            <a:r>
              <a:rPr sz="24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Routing,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Flooding,</a:t>
            </a:r>
            <a:r>
              <a:rPr sz="24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Intra-Domain </a:t>
            </a:r>
            <a:r>
              <a:rPr sz="2400" spc="-60" dirty="0">
                <a:solidFill>
                  <a:srgbClr val="FFFFFF"/>
                </a:solidFill>
                <a:latin typeface="Calibri"/>
                <a:cs typeface="Calibri"/>
              </a:rPr>
              <a:t>Vs</a:t>
            </a:r>
            <a:r>
              <a:rPr sz="24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Inter-Domain,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Distance </a:t>
            </a:r>
            <a:r>
              <a:rPr sz="2400" spc="-5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30" dirty="0">
                <a:solidFill>
                  <a:srgbClr val="FFFFFF"/>
                </a:solidFill>
                <a:latin typeface="Calibri"/>
                <a:cs typeface="Calibri"/>
              </a:rPr>
              <a:t>Vector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Routing,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Two-Node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Instability,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Split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Horizon,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Link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State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Routing.</a:t>
            </a:r>
            <a:endParaRPr sz="2400">
              <a:latin typeface="Calibri"/>
              <a:cs typeface="Calibri"/>
            </a:endParaRPr>
          </a:p>
          <a:p>
            <a:pPr marL="299085" marR="5080" indent="-287020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2400" b="1" u="heavy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Chapter-4</a:t>
            </a:r>
            <a:r>
              <a:rPr sz="2400" b="1" u="heavy" spc="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2400" b="1" u="heavy" spc="-2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(Transport</a:t>
            </a:r>
            <a:r>
              <a:rPr sz="2400" b="1" u="heavy" spc="1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2400" b="1" u="heavy" spc="-1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Layer)</a:t>
            </a:r>
            <a:r>
              <a:rPr sz="2400" b="1" spc="-15" dirty="0">
                <a:solidFill>
                  <a:srgbClr val="FFFFFF"/>
                </a:solidFill>
                <a:latin typeface="Calibri"/>
                <a:cs typeface="Calibri"/>
              </a:rPr>
              <a:t>:</a:t>
            </a:r>
            <a:r>
              <a:rPr sz="2400" b="1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Basics,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Port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30" dirty="0">
                <a:solidFill>
                  <a:srgbClr val="FFFFFF"/>
                </a:solidFill>
                <a:latin typeface="Calibri"/>
                <a:cs typeface="Calibri"/>
              </a:rPr>
              <a:t>Number,</a:t>
            </a:r>
            <a:r>
              <a:rPr sz="24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Socket</a:t>
            </a:r>
            <a:r>
              <a:rPr sz="24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Addressing,</a:t>
            </a:r>
            <a:r>
              <a:rPr sz="24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30" dirty="0">
                <a:solidFill>
                  <a:srgbClr val="FFFFFF"/>
                </a:solidFill>
                <a:latin typeface="Calibri"/>
                <a:cs typeface="Calibri"/>
              </a:rPr>
              <a:t>TCP-Header,</a:t>
            </a:r>
            <a:r>
              <a:rPr sz="24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Three-way- </a:t>
            </a:r>
            <a:r>
              <a:rPr sz="2400" spc="-5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Handshake,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User</a:t>
            </a:r>
            <a:r>
              <a:rPr sz="24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Datagram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Protocol,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Compression,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Cryptography,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Symmetric</a:t>
            </a:r>
            <a:r>
              <a:rPr sz="24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5" dirty="0">
                <a:solidFill>
                  <a:srgbClr val="FFFFFF"/>
                </a:solidFill>
                <a:latin typeface="Calibri"/>
                <a:cs typeface="Calibri"/>
              </a:rPr>
              <a:t>Key,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DES,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Asymmetric</a:t>
            </a:r>
            <a:r>
              <a:rPr sz="24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5" dirty="0">
                <a:solidFill>
                  <a:srgbClr val="FFFFFF"/>
                </a:solidFill>
                <a:latin typeface="Calibri"/>
                <a:cs typeface="Calibri"/>
              </a:rPr>
              <a:t>Key,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RSA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Algorithm,</a:t>
            </a:r>
            <a:r>
              <a:rPr sz="24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Block-Transposition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40" dirty="0">
                <a:solidFill>
                  <a:srgbClr val="FFFFFF"/>
                </a:solidFill>
                <a:latin typeface="Calibri"/>
                <a:cs typeface="Calibri"/>
              </a:rPr>
              <a:t>Cipher.</a:t>
            </a:r>
            <a:endParaRPr sz="240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2400" b="1" u="heavy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Chapter-5</a:t>
            </a:r>
            <a:r>
              <a:rPr sz="2400" b="1" u="heavy" spc="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2400" b="1" u="heavy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(Application</a:t>
            </a:r>
            <a:r>
              <a:rPr sz="2400" b="1" u="heavy" spc="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2400" b="1" u="heavy" spc="-1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Layer)</a:t>
            </a:r>
            <a:r>
              <a:rPr sz="2400" b="1" spc="-15" dirty="0">
                <a:solidFill>
                  <a:srgbClr val="FFFFFF"/>
                </a:solidFill>
                <a:latin typeface="Calibri"/>
                <a:cs typeface="Calibri"/>
              </a:rPr>
              <a:t>: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E-Mail,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65" dirty="0">
                <a:solidFill>
                  <a:srgbClr val="FFFFFF"/>
                </a:solidFill>
                <a:latin typeface="Calibri"/>
                <a:cs typeface="Calibri"/>
              </a:rPr>
              <a:t>SMTP,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POP3/IMAP4,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MIME,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Web-Based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Mail,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80" dirty="0">
                <a:solidFill>
                  <a:srgbClr val="FFFFFF"/>
                </a:solidFill>
                <a:latin typeface="Calibri"/>
                <a:cs typeface="Calibri"/>
              </a:rPr>
              <a:t>FTP,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65252" y="6049162"/>
            <a:ext cx="1113282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65" dirty="0">
                <a:solidFill>
                  <a:srgbClr val="FFFFFF"/>
                </a:solidFill>
                <a:latin typeface="Calibri"/>
                <a:cs typeface="Calibri"/>
              </a:rPr>
              <a:t>WWW,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Cookies,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60" dirty="0">
                <a:solidFill>
                  <a:srgbClr val="FFFFFF"/>
                </a:solidFill>
                <a:latin typeface="Calibri"/>
                <a:cs typeface="Calibri"/>
              </a:rPr>
              <a:t>HTTP,</a:t>
            </a:r>
            <a:r>
              <a:rPr sz="24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DNS,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Name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Space,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35" dirty="0">
                <a:solidFill>
                  <a:srgbClr val="FFFFFF"/>
                </a:solidFill>
                <a:latin typeface="Calibri"/>
                <a:cs typeface="Calibri"/>
              </a:rPr>
              <a:t>Telnet,</a:t>
            </a:r>
            <a:r>
              <a:rPr sz="24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5" dirty="0">
                <a:solidFill>
                  <a:srgbClr val="FFFFFF"/>
                </a:solidFill>
                <a:latin typeface="Calibri"/>
                <a:cs typeface="Calibri"/>
              </a:rPr>
              <a:t>ARPANET,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X.25,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65" dirty="0">
                <a:solidFill>
                  <a:srgbClr val="FFFFFF"/>
                </a:solidFill>
                <a:latin typeface="Calibri"/>
                <a:cs typeface="Calibri"/>
              </a:rPr>
              <a:t>SNMP,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Voice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over</a:t>
            </a:r>
            <a:r>
              <a:rPr sz="24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5" dirty="0">
                <a:solidFill>
                  <a:srgbClr val="FFFFFF"/>
                </a:solidFill>
                <a:latin typeface="Calibri"/>
                <a:cs typeface="Calibri"/>
              </a:rPr>
              <a:t>IP,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RPC,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65252" y="6415532"/>
            <a:ext cx="70161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Firewall,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35" dirty="0">
                <a:solidFill>
                  <a:srgbClr val="FFFFFF"/>
                </a:solidFill>
                <a:latin typeface="Calibri"/>
                <a:cs typeface="Calibri"/>
              </a:rPr>
              <a:t>Repeater,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Hub,</a:t>
            </a:r>
            <a:r>
              <a:rPr sz="24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  <a:hlinkClick r:id="rId2"/>
              </a:rPr>
              <a:t>Bridge,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  <a:hlinkClick r:id="rId2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  <a:hlinkClick r:id="rId2"/>
              </a:rPr>
              <a:t>Switch,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  <a:hlinkClick r:id="rId2"/>
              </a:rPr>
              <a:t> </a:t>
            </a:r>
            <a:r>
              <a:rPr sz="2400" spc="-45" dirty="0">
                <a:solidFill>
                  <a:srgbClr val="FFFFFF"/>
                </a:solidFill>
                <a:latin typeface="Calibri"/>
                <a:cs typeface="Calibri"/>
                <a:hlinkClick r:id="rId2"/>
              </a:rPr>
              <a:t>Router,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  <a:hlinkClick r:id="rId2"/>
              </a:rPr>
              <a:t> </a:t>
            </a:r>
            <a:r>
              <a:rPr sz="2400" spc="-40" dirty="0">
                <a:solidFill>
                  <a:srgbClr val="FFFFFF"/>
                </a:solidFill>
                <a:latin typeface="Calibri"/>
                <a:cs typeface="Calibri"/>
                <a:hlinkClick r:id="rId2"/>
              </a:rPr>
              <a:t>Gateway.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25316" y="6241313"/>
            <a:ext cx="5326380" cy="559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185"/>
              </a:lnSpc>
            </a:pPr>
            <a:r>
              <a:rPr sz="4400" dirty="0">
                <a:solidFill>
                  <a:srgbClr val="0462C1"/>
                </a:solidFill>
                <a:latin typeface="Calibri"/>
                <a:cs typeface="Calibri"/>
                <a:hlinkClick r:id="rId2"/>
              </a:rPr>
              <a:t>w</a:t>
            </a:r>
            <a:r>
              <a:rPr sz="4400" spc="5" dirty="0">
                <a:solidFill>
                  <a:srgbClr val="0462C1"/>
                </a:solidFill>
                <a:latin typeface="Calibri"/>
                <a:cs typeface="Calibri"/>
                <a:hlinkClick r:id="rId2"/>
              </a:rPr>
              <a:t>w</a:t>
            </a:r>
            <a:r>
              <a:rPr sz="4400" spc="-285" dirty="0">
                <a:solidFill>
                  <a:srgbClr val="0462C1"/>
                </a:solidFill>
                <a:latin typeface="Calibri"/>
                <a:cs typeface="Calibri"/>
                <a:hlinkClick r:id="rId2"/>
              </a:rPr>
              <a:t>w</a:t>
            </a:r>
            <a:r>
              <a:rPr sz="4400" spc="-5" dirty="0">
                <a:solidFill>
                  <a:srgbClr val="0462C1"/>
                </a:solidFill>
                <a:latin typeface="Calibri"/>
                <a:cs typeface="Calibri"/>
                <a:hlinkClick r:id="rId2"/>
              </a:rPr>
              <a:t>.knowled</a:t>
            </a:r>
            <a:r>
              <a:rPr sz="4400" spc="-35" dirty="0">
                <a:solidFill>
                  <a:srgbClr val="0462C1"/>
                </a:solidFill>
                <a:latin typeface="Calibri"/>
                <a:cs typeface="Calibri"/>
                <a:hlinkClick r:id="rId2"/>
              </a:rPr>
              <a:t>g</a:t>
            </a:r>
            <a:r>
              <a:rPr sz="4400" dirty="0">
                <a:solidFill>
                  <a:srgbClr val="0462C1"/>
                </a:solidFill>
                <a:latin typeface="Calibri"/>
                <a:cs typeface="Calibri"/>
                <a:hlinkClick r:id="rId2"/>
              </a:rPr>
              <a:t>e</a:t>
            </a:r>
            <a:r>
              <a:rPr sz="4400" spc="-80" dirty="0">
                <a:solidFill>
                  <a:srgbClr val="0462C1"/>
                </a:solidFill>
                <a:latin typeface="Calibri"/>
                <a:cs typeface="Calibri"/>
                <a:hlinkClick r:id="rId2"/>
              </a:rPr>
              <a:t>g</a:t>
            </a:r>
            <a:r>
              <a:rPr sz="4400" spc="-40" dirty="0">
                <a:solidFill>
                  <a:srgbClr val="0462C1"/>
                </a:solidFill>
                <a:latin typeface="Calibri"/>
                <a:cs typeface="Calibri"/>
                <a:hlinkClick r:id="rId2"/>
              </a:rPr>
              <a:t>a</a:t>
            </a:r>
            <a:r>
              <a:rPr sz="4400" spc="-50" dirty="0">
                <a:solidFill>
                  <a:srgbClr val="0462C1"/>
                </a:solidFill>
                <a:latin typeface="Calibri"/>
                <a:cs typeface="Calibri"/>
                <a:hlinkClick r:id="rId2"/>
              </a:rPr>
              <a:t>t</a:t>
            </a:r>
            <a:r>
              <a:rPr sz="4400" dirty="0">
                <a:solidFill>
                  <a:srgbClr val="0462C1"/>
                </a:solidFill>
                <a:latin typeface="Calibri"/>
                <a:cs typeface="Calibri"/>
                <a:hlinkClick r:id="rId2"/>
              </a:rPr>
              <a:t>e.in</a:t>
            </a:r>
            <a:endParaRPr sz="44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424935" y="6723303"/>
            <a:ext cx="5329555" cy="36830"/>
          </a:xfrm>
          <a:custGeom>
            <a:avLst/>
            <a:gdLst/>
            <a:ahLst/>
            <a:cxnLst/>
            <a:rect l="l" t="t" r="r" b="b"/>
            <a:pathLst>
              <a:path w="5329555" h="36829">
                <a:moveTo>
                  <a:pt x="5329428" y="0"/>
                </a:moveTo>
                <a:lnTo>
                  <a:pt x="0" y="0"/>
                </a:lnTo>
                <a:lnTo>
                  <a:pt x="0" y="36575"/>
                </a:lnTo>
                <a:lnTo>
                  <a:pt x="5329428" y="36575"/>
                </a:lnTo>
                <a:lnTo>
                  <a:pt x="5329428" y="0"/>
                </a:lnTo>
                <a:close/>
              </a:path>
            </a:pathLst>
          </a:custGeom>
          <a:solidFill>
            <a:srgbClr val="0462C1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320796" y="2001011"/>
            <a:ext cx="5550408" cy="457200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802251" y="6807"/>
            <a:ext cx="2586990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u="heavy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Mesh</a:t>
            </a:r>
            <a:r>
              <a:rPr sz="3200" b="1" u="heavy" spc="-7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3200" b="1" u="heavy" spc="-3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Topology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8739" y="773938"/>
            <a:ext cx="11755755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marR="5080" indent="-28702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2700" dirty="0">
                <a:solidFill>
                  <a:srgbClr val="FFFFFF"/>
                </a:solidFill>
                <a:latin typeface="Calibri"/>
                <a:cs typeface="Calibri"/>
              </a:rPr>
              <a:t>In a mesh </a:t>
            </a:r>
            <a:r>
              <a:rPr sz="2700" spc="-30" dirty="0">
                <a:solidFill>
                  <a:srgbClr val="FFFFFF"/>
                </a:solidFill>
                <a:latin typeface="Calibri"/>
                <a:cs typeface="Calibri"/>
              </a:rPr>
              <a:t>topology, </a:t>
            </a:r>
            <a:r>
              <a:rPr sz="2700" spc="-10" dirty="0">
                <a:solidFill>
                  <a:srgbClr val="FFFFFF"/>
                </a:solidFill>
                <a:latin typeface="Calibri"/>
                <a:cs typeface="Calibri"/>
              </a:rPr>
              <a:t>every </a:t>
            </a:r>
            <a:r>
              <a:rPr sz="2700" spc="-5" dirty="0">
                <a:solidFill>
                  <a:srgbClr val="FFFFFF"/>
                </a:solidFill>
                <a:latin typeface="Calibri"/>
                <a:cs typeface="Calibri"/>
              </a:rPr>
              <a:t>device has </a:t>
            </a:r>
            <a:r>
              <a:rPr sz="2700" dirty="0">
                <a:solidFill>
                  <a:srgbClr val="FFFFFF"/>
                </a:solidFill>
                <a:latin typeface="Calibri"/>
                <a:cs typeface="Calibri"/>
              </a:rPr>
              <a:t>a </a:t>
            </a:r>
            <a:r>
              <a:rPr sz="2700" spc="-10" dirty="0">
                <a:solidFill>
                  <a:srgbClr val="FFFFFF"/>
                </a:solidFill>
                <a:latin typeface="Calibri"/>
                <a:cs typeface="Calibri"/>
              </a:rPr>
              <a:t>dedicated point-to-point </a:t>
            </a:r>
            <a:r>
              <a:rPr sz="2700" dirty="0">
                <a:solidFill>
                  <a:srgbClr val="FFFFFF"/>
                </a:solidFill>
                <a:latin typeface="Calibri"/>
                <a:cs typeface="Calibri"/>
              </a:rPr>
              <a:t>link </a:t>
            </a:r>
            <a:r>
              <a:rPr sz="2700" spc="-15" dirty="0">
                <a:solidFill>
                  <a:srgbClr val="FFFFFF"/>
                </a:solidFill>
                <a:latin typeface="Calibri"/>
                <a:cs typeface="Calibri"/>
              </a:rPr>
              <a:t>to </a:t>
            </a:r>
            <a:r>
              <a:rPr sz="2700" spc="-10" dirty="0">
                <a:solidFill>
                  <a:srgbClr val="FFFFFF"/>
                </a:solidFill>
                <a:latin typeface="Calibri"/>
                <a:cs typeface="Calibri"/>
              </a:rPr>
              <a:t>every </a:t>
            </a:r>
            <a:r>
              <a:rPr sz="2700" spc="-5" dirty="0">
                <a:solidFill>
                  <a:srgbClr val="FFFFFF"/>
                </a:solidFill>
                <a:latin typeface="Calibri"/>
                <a:cs typeface="Calibri"/>
              </a:rPr>
              <a:t>other </a:t>
            </a:r>
            <a:r>
              <a:rPr sz="2700" spc="-6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700" spc="-5" dirty="0">
                <a:solidFill>
                  <a:srgbClr val="FFFFFF"/>
                </a:solidFill>
                <a:latin typeface="Calibri"/>
                <a:cs typeface="Calibri"/>
              </a:rPr>
              <a:t>device. </a:t>
            </a:r>
            <a:r>
              <a:rPr sz="2700" spc="-55" dirty="0">
                <a:solidFill>
                  <a:srgbClr val="FFFFFF"/>
                </a:solidFill>
                <a:latin typeface="Calibri"/>
                <a:cs typeface="Calibri"/>
              </a:rPr>
              <a:t>We</a:t>
            </a:r>
            <a:r>
              <a:rPr sz="27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700" spc="-5" dirty="0">
                <a:solidFill>
                  <a:srgbClr val="FFFFFF"/>
                </a:solidFill>
                <a:latin typeface="Calibri"/>
                <a:cs typeface="Calibri"/>
              </a:rPr>
              <a:t>need,</a:t>
            </a:r>
            <a:r>
              <a:rPr sz="27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700" b="1" dirty="0">
                <a:solidFill>
                  <a:srgbClr val="FFFFFF"/>
                </a:solidFill>
                <a:latin typeface="Calibri"/>
                <a:cs typeface="Calibri"/>
              </a:rPr>
              <a:t>n (n</a:t>
            </a:r>
            <a:r>
              <a:rPr sz="2700" b="1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700" b="1" dirty="0">
                <a:solidFill>
                  <a:srgbClr val="FFFFFF"/>
                </a:solidFill>
                <a:latin typeface="Calibri"/>
                <a:cs typeface="Calibri"/>
              </a:rPr>
              <a:t>-1)</a:t>
            </a:r>
            <a:r>
              <a:rPr sz="2700" b="1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700" b="1" dirty="0">
                <a:solidFill>
                  <a:srgbClr val="FFFFFF"/>
                </a:solidFill>
                <a:latin typeface="Calibri"/>
                <a:cs typeface="Calibri"/>
              </a:rPr>
              <a:t>/2, </a:t>
            </a:r>
            <a:r>
              <a:rPr sz="2700" spc="-10" dirty="0">
                <a:solidFill>
                  <a:srgbClr val="FFFFFF"/>
                </a:solidFill>
                <a:latin typeface="Calibri"/>
                <a:cs typeface="Calibri"/>
              </a:rPr>
              <a:t>duplex-mode</a:t>
            </a:r>
            <a:r>
              <a:rPr sz="27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700" spc="-5" dirty="0">
                <a:solidFill>
                  <a:srgbClr val="FFFFFF"/>
                </a:solidFill>
                <a:latin typeface="Calibri"/>
                <a:cs typeface="Calibri"/>
              </a:rPr>
              <a:t>links, </a:t>
            </a:r>
            <a:r>
              <a:rPr sz="2700" spc="-10" dirty="0">
                <a:solidFill>
                  <a:srgbClr val="FFFFFF"/>
                </a:solidFill>
                <a:latin typeface="Calibri"/>
                <a:cs typeface="Calibri"/>
              </a:rPr>
              <a:t>where</a:t>
            </a:r>
            <a:r>
              <a:rPr sz="27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700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27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700" dirty="0">
                <a:solidFill>
                  <a:srgbClr val="FFFFFF"/>
                </a:solidFill>
                <a:latin typeface="Calibri"/>
                <a:cs typeface="Calibri"/>
              </a:rPr>
              <a:t>is </a:t>
            </a:r>
            <a:r>
              <a:rPr sz="2700" spc="-5" dirty="0">
                <a:solidFill>
                  <a:srgbClr val="FFFFFF"/>
                </a:solidFill>
                <a:latin typeface="Calibri"/>
                <a:cs typeface="Calibri"/>
              </a:rPr>
              <a:t>number</a:t>
            </a:r>
            <a:r>
              <a:rPr sz="27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700" spc="-5" dirty="0">
                <a:solidFill>
                  <a:srgbClr val="FFFFFF"/>
                </a:solidFill>
                <a:latin typeface="Calibri"/>
                <a:cs typeface="Calibri"/>
              </a:rPr>
              <a:t>of nodes.</a:t>
            </a:r>
            <a:endParaRPr sz="27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12690" y="6807"/>
            <a:ext cx="3165475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u="heavy" spc="-2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Types</a:t>
            </a:r>
            <a:r>
              <a:rPr sz="3200" b="1" u="heavy" spc="-3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3200" b="1" u="heavy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of</a:t>
            </a:r>
            <a:r>
              <a:rPr sz="3200" b="1" u="heavy" spc="-4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3200" b="1" u="heavy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Messages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8739" y="668782"/>
            <a:ext cx="1078674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marR="5080" indent="-28702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ICMP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messages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are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divided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into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two broad categories: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Error-Reporting messages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and </a:t>
            </a:r>
            <a:r>
              <a:rPr sz="2400" spc="-5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query(request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&amp;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reply)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messages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887214" y="1497838"/>
            <a:ext cx="2393950" cy="1817370"/>
            <a:chOff x="4887214" y="1497838"/>
            <a:chExt cx="2393950" cy="1817370"/>
          </a:xfrm>
        </p:grpSpPr>
        <p:sp>
          <p:nvSpPr>
            <p:cNvPr id="5" name="object 5"/>
            <p:cNvSpPr/>
            <p:nvPr/>
          </p:nvSpPr>
          <p:spPr>
            <a:xfrm>
              <a:off x="4893564" y="2741676"/>
              <a:ext cx="2381250" cy="567055"/>
            </a:xfrm>
            <a:custGeom>
              <a:avLst/>
              <a:gdLst/>
              <a:ahLst/>
              <a:cxnLst/>
              <a:rect l="l" t="t" r="r" b="b"/>
              <a:pathLst>
                <a:path w="2381250" h="567054">
                  <a:moveTo>
                    <a:pt x="1190244" y="0"/>
                  </a:moveTo>
                  <a:lnTo>
                    <a:pt x="1190244" y="386207"/>
                  </a:lnTo>
                  <a:lnTo>
                    <a:pt x="2381122" y="386207"/>
                  </a:lnTo>
                  <a:lnTo>
                    <a:pt x="2381122" y="566801"/>
                  </a:lnTo>
                </a:path>
                <a:path w="2381250" h="567054">
                  <a:moveTo>
                    <a:pt x="1190878" y="0"/>
                  </a:moveTo>
                  <a:lnTo>
                    <a:pt x="1190878" y="386207"/>
                  </a:lnTo>
                  <a:lnTo>
                    <a:pt x="0" y="386207"/>
                  </a:lnTo>
                  <a:lnTo>
                    <a:pt x="0" y="566801"/>
                  </a:lnTo>
                </a:path>
              </a:pathLst>
            </a:custGeom>
            <a:ln w="12700">
              <a:solidFill>
                <a:srgbClr val="3458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109972" y="1504188"/>
              <a:ext cx="1948180" cy="1237615"/>
            </a:xfrm>
            <a:custGeom>
              <a:avLst/>
              <a:gdLst/>
              <a:ahLst/>
              <a:cxnLst/>
              <a:rect l="l" t="t" r="r" b="b"/>
              <a:pathLst>
                <a:path w="1948179" h="1237614">
                  <a:moveTo>
                    <a:pt x="1823974" y="0"/>
                  </a:moveTo>
                  <a:lnTo>
                    <a:pt x="123698" y="0"/>
                  </a:lnTo>
                  <a:lnTo>
                    <a:pt x="75545" y="9719"/>
                  </a:lnTo>
                  <a:lnTo>
                    <a:pt x="36226" y="36226"/>
                  </a:lnTo>
                  <a:lnTo>
                    <a:pt x="9719" y="75545"/>
                  </a:lnTo>
                  <a:lnTo>
                    <a:pt x="0" y="123698"/>
                  </a:lnTo>
                  <a:lnTo>
                    <a:pt x="0" y="1113789"/>
                  </a:lnTo>
                  <a:lnTo>
                    <a:pt x="9719" y="1161942"/>
                  </a:lnTo>
                  <a:lnTo>
                    <a:pt x="36226" y="1201261"/>
                  </a:lnTo>
                  <a:lnTo>
                    <a:pt x="75545" y="1227768"/>
                  </a:lnTo>
                  <a:lnTo>
                    <a:pt x="123698" y="1237488"/>
                  </a:lnTo>
                  <a:lnTo>
                    <a:pt x="1823974" y="1237488"/>
                  </a:lnTo>
                  <a:lnTo>
                    <a:pt x="1872126" y="1227768"/>
                  </a:lnTo>
                  <a:lnTo>
                    <a:pt x="1911445" y="1201261"/>
                  </a:lnTo>
                  <a:lnTo>
                    <a:pt x="1937952" y="1161942"/>
                  </a:lnTo>
                  <a:lnTo>
                    <a:pt x="1947672" y="1113789"/>
                  </a:lnTo>
                  <a:lnTo>
                    <a:pt x="1947672" y="123698"/>
                  </a:lnTo>
                  <a:lnTo>
                    <a:pt x="1937952" y="75545"/>
                  </a:lnTo>
                  <a:lnTo>
                    <a:pt x="1911445" y="36226"/>
                  </a:lnTo>
                  <a:lnTo>
                    <a:pt x="1872126" y="9719"/>
                  </a:lnTo>
                  <a:lnTo>
                    <a:pt x="1823974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109972" y="1504188"/>
              <a:ext cx="1948180" cy="1237615"/>
            </a:xfrm>
            <a:custGeom>
              <a:avLst/>
              <a:gdLst/>
              <a:ahLst/>
              <a:cxnLst/>
              <a:rect l="l" t="t" r="r" b="b"/>
              <a:pathLst>
                <a:path w="1948179" h="1237614">
                  <a:moveTo>
                    <a:pt x="0" y="123698"/>
                  </a:moveTo>
                  <a:lnTo>
                    <a:pt x="9719" y="75545"/>
                  </a:lnTo>
                  <a:lnTo>
                    <a:pt x="36226" y="36226"/>
                  </a:lnTo>
                  <a:lnTo>
                    <a:pt x="75545" y="9719"/>
                  </a:lnTo>
                  <a:lnTo>
                    <a:pt x="123698" y="0"/>
                  </a:lnTo>
                  <a:lnTo>
                    <a:pt x="1823974" y="0"/>
                  </a:lnTo>
                  <a:lnTo>
                    <a:pt x="1872126" y="9719"/>
                  </a:lnTo>
                  <a:lnTo>
                    <a:pt x="1911445" y="36226"/>
                  </a:lnTo>
                  <a:lnTo>
                    <a:pt x="1937952" y="75545"/>
                  </a:lnTo>
                  <a:lnTo>
                    <a:pt x="1947672" y="123698"/>
                  </a:lnTo>
                  <a:lnTo>
                    <a:pt x="1947672" y="1113789"/>
                  </a:lnTo>
                  <a:lnTo>
                    <a:pt x="1937952" y="1161942"/>
                  </a:lnTo>
                  <a:lnTo>
                    <a:pt x="1911445" y="1201261"/>
                  </a:lnTo>
                  <a:lnTo>
                    <a:pt x="1872126" y="1227768"/>
                  </a:lnTo>
                  <a:lnTo>
                    <a:pt x="1823974" y="1237488"/>
                  </a:lnTo>
                  <a:lnTo>
                    <a:pt x="123698" y="1237488"/>
                  </a:lnTo>
                  <a:lnTo>
                    <a:pt x="75545" y="1227768"/>
                  </a:lnTo>
                  <a:lnTo>
                    <a:pt x="36226" y="1201261"/>
                  </a:lnTo>
                  <a:lnTo>
                    <a:pt x="9719" y="1161942"/>
                  </a:lnTo>
                  <a:lnTo>
                    <a:pt x="0" y="1113789"/>
                  </a:lnTo>
                  <a:lnTo>
                    <a:pt x="0" y="123698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326380" y="1709928"/>
              <a:ext cx="1948180" cy="1237615"/>
            </a:xfrm>
            <a:custGeom>
              <a:avLst/>
              <a:gdLst/>
              <a:ahLst/>
              <a:cxnLst/>
              <a:rect l="l" t="t" r="r" b="b"/>
              <a:pathLst>
                <a:path w="1948179" h="1237614">
                  <a:moveTo>
                    <a:pt x="1823974" y="0"/>
                  </a:moveTo>
                  <a:lnTo>
                    <a:pt x="123698" y="0"/>
                  </a:lnTo>
                  <a:lnTo>
                    <a:pt x="75545" y="9719"/>
                  </a:lnTo>
                  <a:lnTo>
                    <a:pt x="36226" y="36226"/>
                  </a:lnTo>
                  <a:lnTo>
                    <a:pt x="9719" y="75545"/>
                  </a:lnTo>
                  <a:lnTo>
                    <a:pt x="0" y="123698"/>
                  </a:lnTo>
                  <a:lnTo>
                    <a:pt x="0" y="1113789"/>
                  </a:lnTo>
                  <a:lnTo>
                    <a:pt x="9719" y="1161942"/>
                  </a:lnTo>
                  <a:lnTo>
                    <a:pt x="36226" y="1201261"/>
                  </a:lnTo>
                  <a:lnTo>
                    <a:pt x="75545" y="1227768"/>
                  </a:lnTo>
                  <a:lnTo>
                    <a:pt x="123698" y="1237488"/>
                  </a:lnTo>
                  <a:lnTo>
                    <a:pt x="1823974" y="1237488"/>
                  </a:lnTo>
                  <a:lnTo>
                    <a:pt x="1872126" y="1227768"/>
                  </a:lnTo>
                  <a:lnTo>
                    <a:pt x="1911445" y="1201261"/>
                  </a:lnTo>
                  <a:lnTo>
                    <a:pt x="1937952" y="1161942"/>
                  </a:lnTo>
                  <a:lnTo>
                    <a:pt x="1947672" y="1113789"/>
                  </a:lnTo>
                  <a:lnTo>
                    <a:pt x="1947672" y="123698"/>
                  </a:lnTo>
                  <a:lnTo>
                    <a:pt x="1937952" y="75545"/>
                  </a:lnTo>
                  <a:lnTo>
                    <a:pt x="1911445" y="36226"/>
                  </a:lnTo>
                  <a:lnTo>
                    <a:pt x="1872126" y="9719"/>
                  </a:lnTo>
                  <a:lnTo>
                    <a:pt x="1823974" y="0"/>
                  </a:lnTo>
                  <a:close/>
                </a:path>
              </a:pathLst>
            </a:custGeom>
            <a:solidFill>
              <a:srgbClr val="FFFFFF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326380" y="1709928"/>
              <a:ext cx="1948180" cy="1237615"/>
            </a:xfrm>
            <a:custGeom>
              <a:avLst/>
              <a:gdLst/>
              <a:ahLst/>
              <a:cxnLst/>
              <a:rect l="l" t="t" r="r" b="b"/>
              <a:pathLst>
                <a:path w="1948179" h="1237614">
                  <a:moveTo>
                    <a:pt x="0" y="123698"/>
                  </a:moveTo>
                  <a:lnTo>
                    <a:pt x="9719" y="75545"/>
                  </a:lnTo>
                  <a:lnTo>
                    <a:pt x="36226" y="36226"/>
                  </a:lnTo>
                  <a:lnTo>
                    <a:pt x="75545" y="9719"/>
                  </a:lnTo>
                  <a:lnTo>
                    <a:pt x="123698" y="0"/>
                  </a:lnTo>
                  <a:lnTo>
                    <a:pt x="1823974" y="0"/>
                  </a:lnTo>
                  <a:lnTo>
                    <a:pt x="1872126" y="9719"/>
                  </a:lnTo>
                  <a:lnTo>
                    <a:pt x="1911445" y="36226"/>
                  </a:lnTo>
                  <a:lnTo>
                    <a:pt x="1937952" y="75545"/>
                  </a:lnTo>
                  <a:lnTo>
                    <a:pt x="1947672" y="123698"/>
                  </a:lnTo>
                  <a:lnTo>
                    <a:pt x="1947672" y="1113789"/>
                  </a:lnTo>
                  <a:lnTo>
                    <a:pt x="1937952" y="1161942"/>
                  </a:lnTo>
                  <a:lnTo>
                    <a:pt x="1911445" y="1201261"/>
                  </a:lnTo>
                  <a:lnTo>
                    <a:pt x="1872126" y="1227768"/>
                  </a:lnTo>
                  <a:lnTo>
                    <a:pt x="1823974" y="1237488"/>
                  </a:lnTo>
                  <a:lnTo>
                    <a:pt x="123698" y="1237488"/>
                  </a:lnTo>
                  <a:lnTo>
                    <a:pt x="75545" y="1227768"/>
                  </a:lnTo>
                  <a:lnTo>
                    <a:pt x="36226" y="1201261"/>
                  </a:lnTo>
                  <a:lnTo>
                    <a:pt x="9719" y="1161942"/>
                  </a:lnTo>
                  <a:lnTo>
                    <a:pt x="0" y="1113789"/>
                  </a:lnTo>
                  <a:lnTo>
                    <a:pt x="0" y="123698"/>
                  </a:lnTo>
                  <a:close/>
                </a:path>
              </a:pathLst>
            </a:custGeom>
            <a:ln w="1270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5741923" y="1962149"/>
            <a:ext cx="1116965" cy="6680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" algn="ctr">
              <a:lnSpc>
                <a:spcPts val="2530"/>
              </a:lnSpc>
              <a:spcBef>
                <a:spcPts val="95"/>
              </a:spcBef>
            </a:pPr>
            <a:r>
              <a:rPr sz="2200" spc="-5" dirty="0">
                <a:latin typeface="Calibri"/>
                <a:cs typeface="Calibri"/>
              </a:rPr>
              <a:t>ICMP</a:t>
            </a:r>
            <a:endParaRPr sz="2200">
              <a:latin typeface="Calibri"/>
              <a:cs typeface="Calibri"/>
            </a:endParaRPr>
          </a:p>
          <a:p>
            <a:pPr algn="ctr">
              <a:lnSpc>
                <a:spcPts val="2530"/>
              </a:lnSpc>
            </a:pPr>
            <a:r>
              <a:rPr sz="2200" spc="-10" dirty="0">
                <a:latin typeface="Calibri"/>
                <a:cs typeface="Calibri"/>
              </a:rPr>
              <a:t>messages</a:t>
            </a:r>
            <a:endParaRPr sz="2200">
              <a:latin typeface="Calibri"/>
              <a:cs typeface="Calibri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3911853" y="3302253"/>
            <a:ext cx="2178685" cy="1456055"/>
            <a:chOff x="3911853" y="3302253"/>
            <a:chExt cx="2178685" cy="1456055"/>
          </a:xfrm>
        </p:grpSpPr>
        <p:sp>
          <p:nvSpPr>
            <p:cNvPr id="12" name="object 12"/>
            <p:cNvSpPr/>
            <p:nvPr/>
          </p:nvSpPr>
          <p:spPr>
            <a:xfrm>
              <a:off x="3918203" y="3308603"/>
              <a:ext cx="1949450" cy="1237615"/>
            </a:xfrm>
            <a:custGeom>
              <a:avLst/>
              <a:gdLst/>
              <a:ahLst/>
              <a:cxnLst/>
              <a:rect l="l" t="t" r="r" b="b"/>
              <a:pathLst>
                <a:path w="1949450" h="1237614">
                  <a:moveTo>
                    <a:pt x="1825498" y="0"/>
                  </a:moveTo>
                  <a:lnTo>
                    <a:pt x="123698" y="0"/>
                  </a:lnTo>
                  <a:lnTo>
                    <a:pt x="75545" y="9719"/>
                  </a:lnTo>
                  <a:lnTo>
                    <a:pt x="36226" y="36226"/>
                  </a:lnTo>
                  <a:lnTo>
                    <a:pt x="9719" y="75545"/>
                  </a:lnTo>
                  <a:lnTo>
                    <a:pt x="0" y="123698"/>
                  </a:lnTo>
                  <a:lnTo>
                    <a:pt x="0" y="1113790"/>
                  </a:lnTo>
                  <a:lnTo>
                    <a:pt x="9719" y="1161942"/>
                  </a:lnTo>
                  <a:lnTo>
                    <a:pt x="36226" y="1201261"/>
                  </a:lnTo>
                  <a:lnTo>
                    <a:pt x="75545" y="1227768"/>
                  </a:lnTo>
                  <a:lnTo>
                    <a:pt x="123698" y="1237488"/>
                  </a:lnTo>
                  <a:lnTo>
                    <a:pt x="1825498" y="1237488"/>
                  </a:lnTo>
                  <a:lnTo>
                    <a:pt x="1873650" y="1227768"/>
                  </a:lnTo>
                  <a:lnTo>
                    <a:pt x="1912969" y="1201261"/>
                  </a:lnTo>
                  <a:lnTo>
                    <a:pt x="1939476" y="1161942"/>
                  </a:lnTo>
                  <a:lnTo>
                    <a:pt x="1949196" y="1113790"/>
                  </a:lnTo>
                  <a:lnTo>
                    <a:pt x="1949196" y="123698"/>
                  </a:lnTo>
                  <a:lnTo>
                    <a:pt x="1939476" y="75545"/>
                  </a:lnTo>
                  <a:lnTo>
                    <a:pt x="1912969" y="36226"/>
                  </a:lnTo>
                  <a:lnTo>
                    <a:pt x="1873650" y="9719"/>
                  </a:lnTo>
                  <a:lnTo>
                    <a:pt x="1825498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918203" y="3308603"/>
              <a:ext cx="1949450" cy="1237615"/>
            </a:xfrm>
            <a:custGeom>
              <a:avLst/>
              <a:gdLst/>
              <a:ahLst/>
              <a:cxnLst/>
              <a:rect l="l" t="t" r="r" b="b"/>
              <a:pathLst>
                <a:path w="1949450" h="1237614">
                  <a:moveTo>
                    <a:pt x="0" y="123698"/>
                  </a:moveTo>
                  <a:lnTo>
                    <a:pt x="9719" y="75545"/>
                  </a:lnTo>
                  <a:lnTo>
                    <a:pt x="36226" y="36226"/>
                  </a:lnTo>
                  <a:lnTo>
                    <a:pt x="75545" y="9719"/>
                  </a:lnTo>
                  <a:lnTo>
                    <a:pt x="123698" y="0"/>
                  </a:lnTo>
                  <a:lnTo>
                    <a:pt x="1825498" y="0"/>
                  </a:lnTo>
                  <a:lnTo>
                    <a:pt x="1873650" y="9719"/>
                  </a:lnTo>
                  <a:lnTo>
                    <a:pt x="1912969" y="36226"/>
                  </a:lnTo>
                  <a:lnTo>
                    <a:pt x="1939476" y="75545"/>
                  </a:lnTo>
                  <a:lnTo>
                    <a:pt x="1949196" y="123698"/>
                  </a:lnTo>
                  <a:lnTo>
                    <a:pt x="1949196" y="1113790"/>
                  </a:lnTo>
                  <a:lnTo>
                    <a:pt x="1939476" y="1161942"/>
                  </a:lnTo>
                  <a:lnTo>
                    <a:pt x="1912969" y="1201261"/>
                  </a:lnTo>
                  <a:lnTo>
                    <a:pt x="1873650" y="1227768"/>
                  </a:lnTo>
                  <a:lnTo>
                    <a:pt x="1825498" y="1237488"/>
                  </a:lnTo>
                  <a:lnTo>
                    <a:pt x="123698" y="1237488"/>
                  </a:lnTo>
                  <a:lnTo>
                    <a:pt x="75545" y="1227768"/>
                  </a:lnTo>
                  <a:lnTo>
                    <a:pt x="36226" y="1201261"/>
                  </a:lnTo>
                  <a:lnTo>
                    <a:pt x="9719" y="1161942"/>
                  </a:lnTo>
                  <a:lnTo>
                    <a:pt x="0" y="1113790"/>
                  </a:lnTo>
                  <a:lnTo>
                    <a:pt x="0" y="123698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134611" y="3514343"/>
              <a:ext cx="1949450" cy="1237615"/>
            </a:xfrm>
            <a:custGeom>
              <a:avLst/>
              <a:gdLst/>
              <a:ahLst/>
              <a:cxnLst/>
              <a:rect l="l" t="t" r="r" b="b"/>
              <a:pathLst>
                <a:path w="1949450" h="1237614">
                  <a:moveTo>
                    <a:pt x="1825498" y="0"/>
                  </a:moveTo>
                  <a:lnTo>
                    <a:pt x="123698" y="0"/>
                  </a:lnTo>
                  <a:lnTo>
                    <a:pt x="75545" y="9719"/>
                  </a:lnTo>
                  <a:lnTo>
                    <a:pt x="36226" y="36226"/>
                  </a:lnTo>
                  <a:lnTo>
                    <a:pt x="9719" y="75545"/>
                  </a:lnTo>
                  <a:lnTo>
                    <a:pt x="0" y="123697"/>
                  </a:lnTo>
                  <a:lnTo>
                    <a:pt x="0" y="1113789"/>
                  </a:lnTo>
                  <a:lnTo>
                    <a:pt x="9719" y="1161942"/>
                  </a:lnTo>
                  <a:lnTo>
                    <a:pt x="36226" y="1201261"/>
                  </a:lnTo>
                  <a:lnTo>
                    <a:pt x="75545" y="1227768"/>
                  </a:lnTo>
                  <a:lnTo>
                    <a:pt x="123698" y="1237487"/>
                  </a:lnTo>
                  <a:lnTo>
                    <a:pt x="1825498" y="1237487"/>
                  </a:lnTo>
                  <a:lnTo>
                    <a:pt x="1873650" y="1227768"/>
                  </a:lnTo>
                  <a:lnTo>
                    <a:pt x="1912969" y="1201261"/>
                  </a:lnTo>
                  <a:lnTo>
                    <a:pt x="1939476" y="1161942"/>
                  </a:lnTo>
                  <a:lnTo>
                    <a:pt x="1949196" y="1113789"/>
                  </a:lnTo>
                  <a:lnTo>
                    <a:pt x="1949196" y="123697"/>
                  </a:lnTo>
                  <a:lnTo>
                    <a:pt x="1939476" y="75545"/>
                  </a:lnTo>
                  <a:lnTo>
                    <a:pt x="1912969" y="36226"/>
                  </a:lnTo>
                  <a:lnTo>
                    <a:pt x="1873650" y="9719"/>
                  </a:lnTo>
                  <a:lnTo>
                    <a:pt x="1825498" y="0"/>
                  </a:lnTo>
                  <a:close/>
                </a:path>
              </a:pathLst>
            </a:custGeom>
            <a:solidFill>
              <a:srgbClr val="FFFFFF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134611" y="3514343"/>
              <a:ext cx="1949450" cy="1237615"/>
            </a:xfrm>
            <a:custGeom>
              <a:avLst/>
              <a:gdLst/>
              <a:ahLst/>
              <a:cxnLst/>
              <a:rect l="l" t="t" r="r" b="b"/>
              <a:pathLst>
                <a:path w="1949450" h="1237614">
                  <a:moveTo>
                    <a:pt x="0" y="123697"/>
                  </a:moveTo>
                  <a:lnTo>
                    <a:pt x="9719" y="75545"/>
                  </a:lnTo>
                  <a:lnTo>
                    <a:pt x="36226" y="36226"/>
                  </a:lnTo>
                  <a:lnTo>
                    <a:pt x="75545" y="9719"/>
                  </a:lnTo>
                  <a:lnTo>
                    <a:pt x="123698" y="0"/>
                  </a:lnTo>
                  <a:lnTo>
                    <a:pt x="1825498" y="0"/>
                  </a:lnTo>
                  <a:lnTo>
                    <a:pt x="1873650" y="9719"/>
                  </a:lnTo>
                  <a:lnTo>
                    <a:pt x="1912969" y="36226"/>
                  </a:lnTo>
                  <a:lnTo>
                    <a:pt x="1939476" y="75545"/>
                  </a:lnTo>
                  <a:lnTo>
                    <a:pt x="1949196" y="123697"/>
                  </a:lnTo>
                  <a:lnTo>
                    <a:pt x="1949196" y="1113789"/>
                  </a:lnTo>
                  <a:lnTo>
                    <a:pt x="1939476" y="1161942"/>
                  </a:lnTo>
                  <a:lnTo>
                    <a:pt x="1912969" y="1201261"/>
                  </a:lnTo>
                  <a:lnTo>
                    <a:pt x="1873650" y="1227768"/>
                  </a:lnTo>
                  <a:lnTo>
                    <a:pt x="1825498" y="1237487"/>
                  </a:lnTo>
                  <a:lnTo>
                    <a:pt x="123698" y="1237487"/>
                  </a:lnTo>
                  <a:lnTo>
                    <a:pt x="75545" y="1227768"/>
                  </a:lnTo>
                  <a:lnTo>
                    <a:pt x="36226" y="1201261"/>
                  </a:lnTo>
                  <a:lnTo>
                    <a:pt x="9719" y="1161942"/>
                  </a:lnTo>
                  <a:lnTo>
                    <a:pt x="0" y="1113789"/>
                  </a:lnTo>
                  <a:lnTo>
                    <a:pt x="0" y="123697"/>
                  </a:lnTo>
                  <a:close/>
                </a:path>
              </a:pathLst>
            </a:custGeom>
            <a:ln w="1270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4541901" y="3766565"/>
            <a:ext cx="1137920" cy="668655"/>
          </a:xfrm>
          <a:prstGeom prst="rect">
            <a:avLst/>
          </a:prstGeom>
        </p:spPr>
        <p:txBody>
          <a:bodyPr vert="horz" wrap="square" lIns="0" tIns="44450" rIns="0" bIns="0" rtlCol="0">
            <a:spAutoFit/>
          </a:bodyPr>
          <a:lstStyle/>
          <a:p>
            <a:pPr marL="12700" marR="5080" indent="226695">
              <a:lnSpc>
                <a:spcPts val="2430"/>
              </a:lnSpc>
              <a:spcBef>
                <a:spcPts val="350"/>
              </a:spcBef>
            </a:pPr>
            <a:r>
              <a:rPr sz="2200" spc="-10" dirty="0">
                <a:latin typeface="Calibri"/>
                <a:cs typeface="Calibri"/>
              </a:rPr>
              <a:t>Error- 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45" dirty="0">
                <a:latin typeface="Calibri"/>
                <a:cs typeface="Calibri"/>
              </a:rPr>
              <a:t>R</a:t>
            </a:r>
            <a:r>
              <a:rPr sz="2200" spc="-5" dirty="0">
                <a:latin typeface="Calibri"/>
                <a:cs typeface="Calibri"/>
              </a:rPr>
              <a:t>eporting</a:t>
            </a:r>
            <a:endParaRPr sz="2200">
              <a:latin typeface="Calibri"/>
              <a:cs typeface="Calibri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6293865" y="3302253"/>
            <a:ext cx="2178685" cy="1456055"/>
            <a:chOff x="6293865" y="3302253"/>
            <a:chExt cx="2178685" cy="1456055"/>
          </a:xfrm>
        </p:grpSpPr>
        <p:sp>
          <p:nvSpPr>
            <p:cNvPr id="18" name="object 18"/>
            <p:cNvSpPr/>
            <p:nvPr/>
          </p:nvSpPr>
          <p:spPr>
            <a:xfrm>
              <a:off x="6300215" y="3308603"/>
              <a:ext cx="1949450" cy="1237615"/>
            </a:xfrm>
            <a:custGeom>
              <a:avLst/>
              <a:gdLst/>
              <a:ahLst/>
              <a:cxnLst/>
              <a:rect l="l" t="t" r="r" b="b"/>
              <a:pathLst>
                <a:path w="1949450" h="1237614">
                  <a:moveTo>
                    <a:pt x="1825498" y="0"/>
                  </a:moveTo>
                  <a:lnTo>
                    <a:pt x="123698" y="0"/>
                  </a:lnTo>
                  <a:lnTo>
                    <a:pt x="75545" y="9719"/>
                  </a:lnTo>
                  <a:lnTo>
                    <a:pt x="36226" y="36226"/>
                  </a:lnTo>
                  <a:lnTo>
                    <a:pt x="9719" y="75545"/>
                  </a:lnTo>
                  <a:lnTo>
                    <a:pt x="0" y="123698"/>
                  </a:lnTo>
                  <a:lnTo>
                    <a:pt x="0" y="1113790"/>
                  </a:lnTo>
                  <a:lnTo>
                    <a:pt x="9719" y="1161942"/>
                  </a:lnTo>
                  <a:lnTo>
                    <a:pt x="36226" y="1201261"/>
                  </a:lnTo>
                  <a:lnTo>
                    <a:pt x="75545" y="1227768"/>
                  </a:lnTo>
                  <a:lnTo>
                    <a:pt x="123698" y="1237488"/>
                  </a:lnTo>
                  <a:lnTo>
                    <a:pt x="1825498" y="1237488"/>
                  </a:lnTo>
                  <a:lnTo>
                    <a:pt x="1873650" y="1227768"/>
                  </a:lnTo>
                  <a:lnTo>
                    <a:pt x="1912969" y="1201261"/>
                  </a:lnTo>
                  <a:lnTo>
                    <a:pt x="1939476" y="1161942"/>
                  </a:lnTo>
                  <a:lnTo>
                    <a:pt x="1949195" y="1113790"/>
                  </a:lnTo>
                  <a:lnTo>
                    <a:pt x="1949195" y="123698"/>
                  </a:lnTo>
                  <a:lnTo>
                    <a:pt x="1939476" y="75545"/>
                  </a:lnTo>
                  <a:lnTo>
                    <a:pt x="1912969" y="36226"/>
                  </a:lnTo>
                  <a:lnTo>
                    <a:pt x="1873650" y="9719"/>
                  </a:lnTo>
                  <a:lnTo>
                    <a:pt x="1825498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6300215" y="3308603"/>
              <a:ext cx="1949450" cy="1237615"/>
            </a:xfrm>
            <a:custGeom>
              <a:avLst/>
              <a:gdLst/>
              <a:ahLst/>
              <a:cxnLst/>
              <a:rect l="l" t="t" r="r" b="b"/>
              <a:pathLst>
                <a:path w="1949450" h="1237614">
                  <a:moveTo>
                    <a:pt x="0" y="123698"/>
                  </a:moveTo>
                  <a:lnTo>
                    <a:pt x="9719" y="75545"/>
                  </a:lnTo>
                  <a:lnTo>
                    <a:pt x="36226" y="36226"/>
                  </a:lnTo>
                  <a:lnTo>
                    <a:pt x="75545" y="9719"/>
                  </a:lnTo>
                  <a:lnTo>
                    <a:pt x="123698" y="0"/>
                  </a:lnTo>
                  <a:lnTo>
                    <a:pt x="1825498" y="0"/>
                  </a:lnTo>
                  <a:lnTo>
                    <a:pt x="1873650" y="9719"/>
                  </a:lnTo>
                  <a:lnTo>
                    <a:pt x="1912969" y="36226"/>
                  </a:lnTo>
                  <a:lnTo>
                    <a:pt x="1939476" y="75545"/>
                  </a:lnTo>
                  <a:lnTo>
                    <a:pt x="1949195" y="123698"/>
                  </a:lnTo>
                  <a:lnTo>
                    <a:pt x="1949195" y="1113790"/>
                  </a:lnTo>
                  <a:lnTo>
                    <a:pt x="1939476" y="1161942"/>
                  </a:lnTo>
                  <a:lnTo>
                    <a:pt x="1912969" y="1201261"/>
                  </a:lnTo>
                  <a:lnTo>
                    <a:pt x="1873650" y="1227768"/>
                  </a:lnTo>
                  <a:lnTo>
                    <a:pt x="1825498" y="1237488"/>
                  </a:lnTo>
                  <a:lnTo>
                    <a:pt x="123698" y="1237488"/>
                  </a:lnTo>
                  <a:lnTo>
                    <a:pt x="75545" y="1227768"/>
                  </a:lnTo>
                  <a:lnTo>
                    <a:pt x="36226" y="1201261"/>
                  </a:lnTo>
                  <a:lnTo>
                    <a:pt x="9719" y="1161942"/>
                  </a:lnTo>
                  <a:lnTo>
                    <a:pt x="0" y="1113790"/>
                  </a:lnTo>
                  <a:lnTo>
                    <a:pt x="0" y="123698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6516623" y="3514343"/>
              <a:ext cx="1949450" cy="1237615"/>
            </a:xfrm>
            <a:custGeom>
              <a:avLst/>
              <a:gdLst/>
              <a:ahLst/>
              <a:cxnLst/>
              <a:rect l="l" t="t" r="r" b="b"/>
              <a:pathLst>
                <a:path w="1949450" h="1237614">
                  <a:moveTo>
                    <a:pt x="1825498" y="0"/>
                  </a:moveTo>
                  <a:lnTo>
                    <a:pt x="123698" y="0"/>
                  </a:lnTo>
                  <a:lnTo>
                    <a:pt x="75545" y="9719"/>
                  </a:lnTo>
                  <a:lnTo>
                    <a:pt x="36226" y="36226"/>
                  </a:lnTo>
                  <a:lnTo>
                    <a:pt x="9719" y="75545"/>
                  </a:lnTo>
                  <a:lnTo>
                    <a:pt x="0" y="123697"/>
                  </a:lnTo>
                  <a:lnTo>
                    <a:pt x="0" y="1113789"/>
                  </a:lnTo>
                  <a:lnTo>
                    <a:pt x="9719" y="1161942"/>
                  </a:lnTo>
                  <a:lnTo>
                    <a:pt x="36226" y="1201261"/>
                  </a:lnTo>
                  <a:lnTo>
                    <a:pt x="75545" y="1227768"/>
                  </a:lnTo>
                  <a:lnTo>
                    <a:pt x="123698" y="1237487"/>
                  </a:lnTo>
                  <a:lnTo>
                    <a:pt x="1825498" y="1237487"/>
                  </a:lnTo>
                  <a:lnTo>
                    <a:pt x="1873650" y="1227768"/>
                  </a:lnTo>
                  <a:lnTo>
                    <a:pt x="1912969" y="1201261"/>
                  </a:lnTo>
                  <a:lnTo>
                    <a:pt x="1939476" y="1161942"/>
                  </a:lnTo>
                  <a:lnTo>
                    <a:pt x="1949196" y="1113789"/>
                  </a:lnTo>
                  <a:lnTo>
                    <a:pt x="1949196" y="123697"/>
                  </a:lnTo>
                  <a:lnTo>
                    <a:pt x="1939476" y="75545"/>
                  </a:lnTo>
                  <a:lnTo>
                    <a:pt x="1912969" y="36226"/>
                  </a:lnTo>
                  <a:lnTo>
                    <a:pt x="1873650" y="9719"/>
                  </a:lnTo>
                  <a:lnTo>
                    <a:pt x="1825498" y="0"/>
                  </a:lnTo>
                  <a:close/>
                </a:path>
              </a:pathLst>
            </a:custGeom>
            <a:solidFill>
              <a:srgbClr val="FFFFFF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6516623" y="3514343"/>
              <a:ext cx="1949450" cy="1237615"/>
            </a:xfrm>
            <a:custGeom>
              <a:avLst/>
              <a:gdLst/>
              <a:ahLst/>
              <a:cxnLst/>
              <a:rect l="l" t="t" r="r" b="b"/>
              <a:pathLst>
                <a:path w="1949450" h="1237614">
                  <a:moveTo>
                    <a:pt x="0" y="123697"/>
                  </a:moveTo>
                  <a:lnTo>
                    <a:pt x="9719" y="75545"/>
                  </a:lnTo>
                  <a:lnTo>
                    <a:pt x="36226" y="36226"/>
                  </a:lnTo>
                  <a:lnTo>
                    <a:pt x="75545" y="9719"/>
                  </a:lnTo>
                  <a:lnTo>
                    <a:pt x="123698" y="0"/>
                  </a:lnTo>
                  <a:lnTo>
                    <a:pt x="1825498" y="0"/>
                  </a:lnTo>
                  <a:lnTo>
                    <a:pt x="1873650" y="9719"/>
                  </a:lnTo>
                  <a:lnTo>
                    <a:pt x="1912969" y="36226"/>
                  </a:lnTo>
                  <a:lnTo>
                    <a:pt x="1939476" y="75545"/>
                  </a:lnTo>
                  <a:lnTo>
                    <a:pt x="1949196" y="123697"/>
                  </a:lnTo>
                  <a:lnTo>
                    <a:pt x="1949196" y="1113789"/>
                  </a:lnTo>
                  <a:lnTo>
                    <a:pt x="1939476" y="1161942"/>
                  </a:lnTo>
                  <a:lnTo>
                    <a:pt x="1912969" y="1201261"/>
                  </a:lnTo>
                  <a:lnTo>
                    <a:pt x="1873650" y="1227768"/>
                  </a:lnTo>
                  <a:lnTo>
                    <a:pt x="1825498" y="1237487"/>
                  </a:lnTo>
                  <a:lnTo>
                    <a:pt x="123698" y="1237487"/>
                  </a:lnTo>
                  <a:lnTo>
                    <a:pt x="75545" y="1227768"/>
                  </a:lnTo>
                  <a:lnTo>
                    <a:pt x="36226" y="1201261"/>
                  </a:lnTo>
                  <a:lnTo>
                    <a:pt x="9719" y="1161942"/>
                  </a:lnTo>
                  <a:lnTo>
                    <a:pt x="0" y="1113789"/>
                  </a:lnTo>
                  <a:lnTo>
                    <a:pt x="0" y="123697"/>
                  </a:lnTo>
                  <a:close/>
                </a:path>
              </a:pathLst>
            </a:custGeom>
            <a:ln w="1270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6629781" y="3613150"/>
            <a:ext cx="1724660" cy="974725"/>
          </a:xfrm>
          <a:prstGeom prst="rect">
            <a:avLst/>
          </a:prstGeom>
        </p:spPr>
        <p:txBody>
          <a:bodyPr vert="horz" wrap="square" lIns="0" tIns="40005" rIns="0" bIns="0" rtlCol="0">
            <a:spAutoFit/>
          </a:bodyPr>
          <a:lstStyle/>
          <a:p>
            <a:pPr marL="12700" marR="5080" algn="ctr">
              <a:lnSpc>
                <a:spcPct val="91600"/>
              </a:lnSpc>
              <a:spcBef>
                <a:spcPts val="315"/>
              </a:spcBef>
            </a:pPr>
            <a:r>
              <a:rPr sz="2200" spc="-5" dirty="0">
                <a:latin typeface="Calibri"/>
                <a:cs typeface="Calibri"/>
              </a:rPr>
              <a:t>Que</a:t>
            </a:r>
            <a:r>
              <a:rPr sz="2200" dirty="0">
                <a:latin typeface="Calibri"/>
                <a:cs typeface="Calibri"/>
              </a:rPr>
              <a:t>r</a:t>
            </a:r>
            <a:r>
              <a:rPr sz="2200" spc="-5" dirty="0">
                <a:latin typeface="Calibri"/>
                <a:cs typeface="Calibri"/>
              </a:rPr>
              <a:t>y(</a:t>
            </a:r>
            <a:r>
              <a:rPr sz="2200" spc="-50" dirty="0">
                <a:latin typeface="Calibri"/>
                <a:cs typeface="Calibri"/>
              </a:rPr>
              <a:t>R</a:t>
            </a:r>
            <a:r>
              <a:rPr sz="2200" spc="-5" dirty="0">
                <a:latin typeface="Calibri"/>
                <a:cs typeface="Calibri"/>
              </a:rPr>
              <a:t>eque</a:t>
            </a:r>
            <a:r>
              <a:rPr sz="2200" spc="-30" dirty="0">
                <a:latin typeface="Calibri"/>
                <a:cs typeface="Calibri"/>
              </a:rPr>
              <a:t>s</a:t>
            </a:r>
            <a:r>
              <a:rPr sz="2200" spc="-5" dirty="0">
                <a:latin typeface="Calibri"/>
                <a:cs typeface="Calibri"/>
              </a:rPr>
              <a:t>t  &amp; </a:t>
            </a:r>
            <a:r>
              <a:rPr sz="2200" spc="-10" dirty="0">
                <a:latin typeface="Calibri"/>
                <a:cs typeface="Calibri"/>
              </a:rPr>
              <a:t>Reply) 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messages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412616" y="6228613"/>
            <a:ext cx="5351780" cy="584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85"/>
              </a:lnSpc>
            </a:pPr>
            <a:r>
              <a:rPr sz="4400" u="heavy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www.knowledgegate.in</a:t>
            </a:r>
            <a:endParaRPr sz="44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8859773" y="3289172"/>
            <a:ext cx="3213735" cy="2220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query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messages,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which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occur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in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pairs,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help </a:t>
            </a:r>
            <a:r>
              <a:rPr sz="2400" spc="-5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host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or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network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manager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get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specific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information</a:t>
            </a:r>
            <a:r>
              <a:rPr sz="24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from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4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router </a:t>
            </a:r>
            <a:r>
              <a:rPr sz="2400" spc="-5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or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another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host.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247599" y="3289172"/>
            <a:ext cx="3543300" cy="2220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error-reporting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messages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report problems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that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router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or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host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(destination)</a:t>
            </a:r>
            <a:r>
              <a:rPr sz="24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may</a:t>
            </a:r>
            <a:r>
              <a:rPr sz="24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encounter </a:t>
            </a:r>
            <a:r>
              <a:rPr sz="2400" spc="-5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when it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processes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an IP 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packet.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47030" y="9855"/>
            <a:ext cx="22967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u="heavy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Error</a:t>
            </a:r>
            <a:r>
              <a:rPr sz="2800" b="1" u="heavy" spc="-3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2800" b="1" u="heavy" spc="-1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Reporting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8739" y="600202"/>
            <a:ext cx="11891010" cy="1854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marR="5080" indent="-28702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ICMP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does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not correct errors-it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simply reports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them.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Error correction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is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left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to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higher-level </a:t>
            </a:r>
            <a:r>
              <a:rPr sz="2400" spc="-5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protocols.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Error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messages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are always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sent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to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original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source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because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only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information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available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in the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datagram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about the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route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is the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source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and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destination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IP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addresses.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ICMP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uses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source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IP address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to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send the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error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message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to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source (originator)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of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datagram.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69136" y="3206495"/>
            <a:ext cx="9253727" cy="2753867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412616" y="6228613"/>
            <a:ext cx="5351780" cy="584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85"/>
              </a:lnSpc>
            </a:pPr>
            <a:r>
              <a:rPr sz="4400" u="heavy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3"/>
              </a:rPr>
              <a:t>www.knowledgegate.in</a:t>
            </a:r>
            <a:endParaRPr sz="4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377054" y="17780"/>
            <a:ext cx="343725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1" u="heavy" spc="22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boto"/>
                <a:cs typeface="Roboto"/>
              </a:rPr>
              <a:t>ľime</a:t>
            </a:r>
            <a:r>
              <a:rPr b="1" u="heavy" spc="-3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boto"/>
                <a:cs typeface="Roboto"/>
              </a:rPr>
              <a:t> </a:t>
            </a:r>
            <a:r>
              <a:rPr b="1" u="heavy" spc="1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boto"/>
                <a:cs typeface="Roboto"/>
              </a:rPr>
              <a:t>exceeded</a:t>
            </a:r>
            <a:r>
              <a:rPr b="1" u="heavy" spc="-2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boto"/>
                <a:cs typeface="Roboto"/>
              </a:rPr>
              <a:t> </a:t>
            </a:r>
            <a:r>
              <a:rPr b="1" u="heavy" spc="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boto"/>
                <a:cs typeface="Roboto"/>
              </a:rPr>
              <a:t>message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8739" y="546861"/>
            <a:ext cx="12034520" cy="75882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299085" marR="5080" indent="-287020">
              <a:lnSpc>
                <a:spcPct val="100400"/>
              </a:lnSpc>
              <a:spcBef>
                <a:spcPts val="85"/>
              </a:spcBef>
              <a:buFont typeface="Arial MT"/>
              <a:buChar char="•"/>
              <a:tabLst>
                <a:tab pos="299085" algn="l"/>
                <a:tab pos="299720" algn="l"/>
                <a:tab pos="1099185" algn="l"/>
                <a:tab pos="1669414" algn="l"/>
                <a:tab pos="2338070" algn="l"/>
                <a:tab pos="3304540" algn="l"/>
                <a:tab pos="3682365" algn="l"/>
                <a:tab pos="4426585" algn="l"/>
                <a:tab pos="5765800" algn="l"/>
                <a:tab pos="6726555" algn="l"/>
                <a:tab pos="7336155" algn="l"/>
                <a:tab pos="8423910" algn="l"/>
                <a:tab pos="8827770" algn="l"/>
                <a:tab pos="9385935" algn="l"/>
                <a:tab pos="10429875" algn="l"/>
                <a:tab pos="10826115" algn="l"/>
              </a:tabLst>
            </a:pP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ICMP	will	</a:t>
            </a:r>
            <a:r>
              <a:rPr sz="2400" spc="-4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400" spc="-70" dirty="0">
                <a:solidFill>
                  <a:srgbClr val="FFFFFF"/>
                </a:solidFill>
                <a:latin typeface="Calibri"/>
                <a:cs typeface="Calibri"/>
              </a:rPr>
              <a:t>k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e	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sz="2400" spc="-35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ce	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P	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f</a:t>
            </a:r>
            <a:r>
              <a:rPr sz="2400" spc="-3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m	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di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sc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400" spc="-35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d	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pac</a:t>
            </a:r>
            <a:r>
              <a:rPr sz="2400" spc="-90" dirty="0">
                <a:solidFill>
                  <a:srgbClr val="FFFFFF"/>
                </a:solidFill>
                <a:latin typeface="Calibri"/>
                <a:cs typeface="Calibri"/>
              </a:rPr>
              <a:t>k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et	and	i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2400" spc="-50" dirty="0">
                <a:solidFill>
                  <a:srgbClr val="FFFFFF"/>
                </a:solidFill>
                <a:latin typeface="Calibri"/>
                <a:cs typeface="Calibri"/>
              </a:rPr>
              <a:t>f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orm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s	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o	the	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sz="2400" spc="-35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,	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f	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dis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400" spc="-35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ded 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datagram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due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time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live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field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reaches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30" dirty="0">
                <a:solidFill>
                  <a:srgbClr val="FFFFFF"/>
                </a:solidFill>
                <a:latin typeface="Calibri"/>
                <a:cs typeface="Calibri"/>
              </a:rPr>
              <a:t>zero,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by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sending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time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exceeded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message.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12391" y="1856232"/>
            <a:ext cx="8471916" cy="4684776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412616" y="6228613"/>
            <a:ext cx="5351780" cy="584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85"/>
              </a:lnSpc>
            </a:pPr>
            <a:r>
              <a:rPr sz="4400" u="heavy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3"/>
              </a:rPr>
              <a:t>www.knowledgegate.in</a:t>
            </a:r>
            <a:endParaRPr sz="4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645278" y="9855"/>
            <a:ext cx="290004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u="heavy" spc="-2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Parameter</a:t>
            </a:r>
            <a:r>
              <a:rPr sz="2800" b="1" u="heavy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2800" b="1" u="heavy" spc="-1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problem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8739" y="600202"/>
            <a:ext cx="12007215" cy="1671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marR="431165" indent="-28702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Whenever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packets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come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to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router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then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calculated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header checksum should be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equal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to </a:t>
            </a:r>
            <a:r>
              <a:rPr sz="2400" spc="-5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received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header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checksum</a:t>
            </a:r>
            <a:r>
              <a:rPr sz="24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then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only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packet</a:t>
            </a:r>
            <a:r>
              <a:rPr sz="24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accepted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by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400" spc="-45" dirty="0">
                <a:solidFill>
                  <a:srgbClr val="FFFFFF"/>
                </a:solidFill>
                <a:latin typeface="Calibri"/>
                <a:cs typeface="Calibri"/>
              </a:rPr>
              <a:t>router.</a:t>
            </a:r>
            <a:endParaRPr sz="2400">
              <a:latin typeface="Calibri"/>
              <a:cs typeface="Calibri"/>
            </a:endParaRPr>
          </a:p>
          <a:p>
            <a:pPr marL="299085" marR="5080" indent="-287020">
              <a:lnSpc>
                <a:spcPct val="100000"/>
              </a:lnSpc>
              <a:spcBef>
                <a:spcPts val="1440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If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there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is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mismatch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packet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will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be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dropped by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400" spc="-45" dirty="0">
                <a:solidFill>
                  <a:srgbClr val="FFFFFF"/>
                </a:solidFill>
                <a:latin typeface="Calibri"/>
                <a:cs typeface="Calibri"/>
              </a:rPr>
              <a:t>router.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ICMP will 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take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source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IP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from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400" spc="-5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discarded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packet</a:t>
            </a:r>
            <a:r>
              <a:rPr sz="24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informs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source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by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sending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parameter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problem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message.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80716" y="2881883"/>
            <a:ext cx="6830568" cy="3259836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412616" y="6228613"/>
            <a:ext cx="5351780" cy="584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85"/>
              </a:lnSpc>
            </a:pPr>
            <a:r>
              <a:rPr sz="4400" u="heavy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3"/>
              </a:rPr>
              <a:t>www.knowledgegate.in</a:t>
            </a:r>
            <a:endParaRPr sz="4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739" y="0"/>
            <a:ext cx="11719560" cy="2686050"/>
          </a:xfrm>
          <a:prstGeom prst="rect">
            <a:avLst/>
          </a:prstGeom>
        </p:spPr>
        <p:txBody>
          <a:bodyPr vert="horz" wrap="square" lIns="0" tIns="165100" rIns="0" bIns="0" rtlCol="0">
            <a:spAutoFit/>
          </a:bodyPr>
          <a:lstStyle/>
          <a:p>
            <a:pPr marL="4400550">
              <a:lnSpc>
                <a:spcPct val="100000"/>
              </a:lnSpc>
              <a:spcBef>
                <a:spcPts val="1300"/>
              </a:spcBef>
            </a:pPr>
            <a:r>
              <a:rPr sz="2400" b="1" u="heavy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Destination</a:t>
            </a:r>
            <a:r>
              <a:rPr sz="2400" b="1" u="heavy" spc="-1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2400" b="1" u="heavy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Un-reachable</a:t>
            </a:r>
            <a:endParaRPr sz="2400">
              <a:latin typeface="Calibri"/>
              <a:cs typeface="Calibri"/>
            </a:endParaRPr>
          </a:p>
          <a:p>
            <a:pPr marL="299085" marR="5080" indent="-287020">
              <a:lnSpc>
                <a:spcPct val="100000"/>
              </a:lnSpc>
              <a:spcBef>
                <a:spcPts val="1205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Destination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unreachable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is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generated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by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the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host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or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its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inbound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30" dirty="0">
                <a:solidFill>
                  <a:srgbClr val="FFFFFF"/>
                </a:solidFill>
                <a:latin typeface="Calibri"/>
                <a:cs typeface="Calibri"/>
              </a:rPr>
              <a:t>gateway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inform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the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client </a:t>
            </a:r>
            <a:r>
              <a:rPr sz="2400" spc="-5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that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destination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is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unreachable 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some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reason.</a:t>
            </a:r>
            <a:endParaRPr sz="2400">
              <a:latin typeface="Calibri"/>
              <a:cs typeface="Calibri"/>
            </a:endParaRPr>
          </a:p>
          <a:p>
            <a:pPr marL="299085" marR="343535" indent="-287020">
              <a:lnSpc>
                <a:spcPct val="100000"/>
              </a:lnSpc>
              <a:spcBef>
                <a:spcPts val="1260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There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is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no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necessary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condition that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only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router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give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the ICMP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error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message some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time 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destination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host</a:t>
            </a:r>
            <a:r>
              <a:rPr sz="24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send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ICMP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error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message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when</a:t>
            </a:r>
            <a:r>
              <a:rPr sz="24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any</a:t>
            </a:r>
            <a:r>
              <a:rPr sz="24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type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of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failure</a:t>
            </a:r>
            <a:r>
              <a:rPr sz="24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(link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failure,</a:t>
            </a:r>
            <a:r>
              <a:rPr sz="24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hardware </a:t>
            </a:r>
            <a:r>
              <a:rPr sz="2400" spc="-5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failure,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port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failure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etc.)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happen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in the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network.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15895" y="2996183"/>
            <a:ext cx="7760208" cy="3229355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412616" y="6228613"/>
            <a:ext cx="5351780" cy="584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85"/>
              </a:lnSpc>
            </a:pPr>
            <a:r>
              <a:rPr sz="4400" u="heavy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3"/>
              </a:rPr>
              <a:t>www.knowledgegate.in</a:t>
            </a:r>
            <a:endParaRPr sz="4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739" y="0"/>
            <a:ext cx="11055985" cy="2068830"/>
          </a:xfrm>
          <a:prstGeom prst="rect">
            <a:avLst/>
          </a:prstGeom>
        </p:spPr>
        <p:txBody>
          <a:bodyPr vert="horz" wrap="square" lIns="0" tIns="180975" rIns="0" bIns="0" rtlCol="0">
            <a:spAutoFit/>
          </a:bodyPr>
          <a:lstStyle/>
          <a:p>
            <a:pPr marL="4493895">
              <a:lnSpc>
                <a:spcPct val="100000"/>
              </a:lnSpc>
              <a:spcBef>
                <a:spcPts val="1425"/>
              </a:spcBef>
            </a:pPr>
            <a:r>
              <a:rPr sz="2800" b="1" u="heavy" spc="-1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Redirection</a:t>
            </a:r>
            <a:r>
              <a:rPr sz="2800" b="1" u="heavy" spc="-4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2800" b="1" u="heavy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message</a:t>
            </a:r>
            <a:endParaRPr sz="2800">
              <a:latin typeface="Calibri"/>
              <a:cs typeface="Calibri"/>
            </a:endParaRPr>
          </a:p>
          <a:p>
            <a:pPr marL="299085" marR="5080" indent="-287020">
              <a:lnSpc>
                <a:spcPct val="100000"/>
              </a:lnSpc>
              <a:spcBef>
                <a:spcPts val="1320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Redirect</a:t>
            </a:r>
            <a:r>
              <a:rPr sz="2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requests</a:t>
            </a:r>
            <a:r>
              <a:rPr sz="2800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FFFFFF"/>
                </a:solidFill>
                <a:latin typeface="Calibri"/>
                <a:cs typeface="Calibri"/>
              </a:rPr>
              <a:t>packets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be</a:t>
            </a:r>
            <a:r>
              <a:rPr sz="2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sent</a:t>
            </a:r>
            <a:r>
              <a:rPr sz="2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r>
              <a:rPr sz="2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an</a:t>
            </a:r>
            <a:r>
              <a:rPr sz="2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alternate </a:t>
            </a:r>
            <a:r>
              <a:rPr sz="2800" spc="-20" dirty="0">
                <a:solidFill>
                  <a:srgbClr val="FFFFFF"/>
                </a:solidFill>
                <a:latin typeface="Calibri"/>
                <a:cs typeface="Calibri"/>
              </a:rPr>
              <a:t>route.</a:t>
            </a:r>
            <a:r>
              <a:rPr sz="28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message </a:t>
            </a:r>
            <a:r>
              <a:rPr sz="2800" spc="-6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FFFFFF"/>
                </a:solidFill>
                <a:latin typeface="Calibri"/>
                <a:cs typeface="Calibri"/>
              </a:rPr>
              <a:t>informs</a:t>
            </a:r>
            <a:r>
              <a:rPr sz="2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FFFFFF"/>
                </a:solidFill>
                <a:latin typeface="Calibri"/>
                <a:cs typeface="Calibri"/>
              </a:rPr>
              <a:t>host</a:t>
            </a:r>
            <a:r>
              <a:rPr sz="2800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FFFFFF"/>
                </a:solidFill>
                <a:latin typeface="Calibri"/>
                <a:cs typeface="Calibri"/>
              </a:rPr>
              <a:t>update</a:t>
            </a:r>
            <a:r>
              <a:rPr sz="28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its</a:t>
            </a:r>
            <a:r>
              <a:rPr sz="2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routing</a:t>
            </a:r>
            <a:r>
              <a:rPr sz="28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information</a:t>
            </a:r>
            <a:r>
              <a:rPr sz="2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(to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send</a:t>
            </a:r>
            <a:r>
              <a:rPr sz="280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FFFFFF"/>
                </a:solidFill>
                <a:latin typeface="Calibri"/>
                <a:cs typeface="Calibri"/>
              </a:rPr>
              <a:t>packets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r>
              <a:rPr sz="2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an 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alternate route).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37132" y="2313432"/>
            <a:ext cx="9654540" cy="3128772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412616" y="6228613"/>
            <a:ext cx="5351780" cy="584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85"/>
              </a:lnSpc>
            </a:pPr>
            <a:r>
              <a:rPr sz="4400" u="heavy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3"/>
              </a:rPr>
              <a:t>www.knowledgegate.in</a:t>
            </a:r>
            <a:endParaRPr sz="4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3412616" y="6228613"/>
            <a:ext cx="5351780" cy="584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85"/>
              </a:lnSpc>
            </a:pPr>
            <a:r>
              <a:rPr sz="4400" u="heavy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3"/>
              </a:rPr>
              <a:t>www.knowledgegate.in</a:t>
            </a:r>
            <a:endParaRPr sz="4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628259" y="9855"/>
            <a:ext cx="934719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u="heavy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Que</a:t>
            </a:r>
            <a:r>
              <a:rPr sz="2800" b="1" u="heavy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r</a:t>
            </a:r>
            <a:r>
              <a:rPr sz="2800" b="1" u="heavy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y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8739" y="565149"/>
            <a:ext cx="11708130" cy="18237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9085" marR="577850" indent="-28702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In addition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error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reporting,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ICMP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can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diagnose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some</a:t>
            </a:r>
            <a:r>
              <a:rPr sz="22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network</a:t>
            </a:r>
            <a:r>
              <a:rPr sz="22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problems.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This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accomplished </a:t>
            </a:r>
            <a:r>
              <a:rPr sz="2200" spc="-48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through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 the query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messages,</a:t>
            </a:r>
            <a:r>
              <a:rPr sz="22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a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group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 of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four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different</a:t>
            </a:r>
            <a:r>
              <a:rPr sz="22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pairs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of messages.</a:t>
            </a:r>
            <a:endParaRPr sz="2200">
              <a:latin typeface="Calibri"/>
              <a:cs typeface="Calibri"/>
            </a:endParaRPr>
          </a:p>
          <a:p>
            <a:pPr marL="299085" marR="5080" indent="-287020">
              <a:lnSpc>
                <a:spcPct val="100000"/>
              </a:lnSpc>
              <a:spcBef>
                <a:spcPts val="960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In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this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type</a:t>
            </a:r>
            <a:r>
              <a:rPr sz="22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ICMP message,</a:t>
            </a:r>
            <a:r>
              <a:rPr sz="2200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node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sends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message</a:t>
            </a:r>
            <a:r>
              <a:rPr sz="22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that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answered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specific 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format</a:t>
            </a:r>
            <a:r>
              <a:rPr sz="22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by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destination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node.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query</a:t>
            </a:r>
            <a:r>
              <a:rPr sz="22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message</a:t>
            </a:r>
            <a:r>
              <a:rPr sz="2200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encapsulated</a:t>
            </a:r>
            <a:r>
              <a:rPr sz="22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an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IP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packet,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which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turn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2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encapsulated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22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a </a:t>
            </a:r>
            <a:r>
              <a:rPr sz="2200" spc="-48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link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layer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frame.</a:t>
            </a:r>
            <a:endParaRPr sz="22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34796" y="2424683"/>
            <a:ext cx="10122408" cy="4029455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412616" y="6228613"/>
            <a:ext cx="5351780" cy="584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85"/>
              </a:lnSpc>
            </a:pPr>
            <a:r>
              <a:rPr sz="4400" u="heavy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3"/>
              </a:rPr>
              <a:t>www.knowledgegate.in</a:t>
            </a:r>
            <a:endParaRPr sz="4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739" y="0"/>
            <a:ext cx="11854180" cy="3751579"/>
          </a:xfrm>
          <a:prstGeom prst="rect">
            <a:avLst/>
          </a:prstGeom>
        </p:spPr>
        <p:txBody>
          <a:bodyPr vert="horz" wrap="square" lIns="0" tIns="168910" rIns="0" bIns="0" rtlCol="0">
            <a:spAutoFit/>
          </a:bodyPr>
          <a:lstStyle/>
          <a:p>
            <a:pPr marL="4260215">
              <a:lnSpc>
                <a:spcPct val="100000"/>
              </a:lnSpc>
              <a:spcBef>
                <a:spcPts val="1330"/>
              </a:spcBef>
            </a:pPr>
            <a:r>
              <a:rPr sz="2800" b="1" u="heavy" spc="-1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Echo</a:t>
            </a:r>
            <a:r>
              <a:rPr sz="2800" b="1" u="heavy" spc="-2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Request</a:t>
            </a:r>
            <a:r>
              <a:rPr sz="2800" b="1" u="heavy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2800" b="1" u="heavy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and</a:t>
            </a:r>
            <a:r>
              <a:rPr sz="2800" b="1" u="heavy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2800" b="1" u="heavy" spc="-1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Reply</a:t>
            </a:r>
            <a:endParaRPr sz="2800">
              <a:latin typeface="Calibri"/>
              <a:cs typeface="Calibri"/>
            </a:endParaRPr>
          </a:p>
          <a:p>
            <a:pPr marL="355600" marR="5080" indent="-342900">
              <a:lnSpc>
                <a:spcPct val="100000"/>
              </a:lnSpc>
              <a:spcBef>
                <a:spcPts val="122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Echo-request</a:t>
            </a:r>
            <a:r>
              <a:rPr sz="2800" spc="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2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echo-reply</a:t>
            </a:r>
            <a:r>
              <a:rPr sz="28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messages,</a:t>
            </a:r>
            <a:r>
              <a:rPr sz="28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encapsulated</a:t>
            </a:r>
            <a:r>
              <a:rPr sz="28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within</a:t>
            </a:r>
            <a:r>
              <a:rPr sz="2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IP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datagrams,</a:t>
            </a:r>
            <a:r>
              <a:rPr sz="2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FFFFFF"/>
                </a:solidFill>
                <a:latin typeface="Calibri"/>
                <a:cs typeface="Calibri"/>
              </a:rPr>
              <a:t>are 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essential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diagnostic</a:t>
            </a:r>
            <a:r>
              <a:rPr sz="28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tools</a:t>
            </a:r>
            <a:r>
              <a:rPr sz="2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enabling</a:t>
            </a:r>
            <a:r>
              <a:rPr sz="28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network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managers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 and</a:t>
            </a:r>
            <a:r>
              <a:rPr sz="28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FFFFFF"/>
                </a:solidFill>
                <a:latin typeface="Calibri"/>
                <a:cs typeface="Calibri"/>
              </a:rPr>
              <a:t>users</a:t>
            </a:r>
            <a:r>
              <a:rPr sz="28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pinpoint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network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issues</a:t>
            </a:r>
            <a:r>
              <a:rPr sz="2800" spc="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28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confirm</a:t>
            </a:r>
            <a:r>
              <a:rPr sz="2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that</a:t>
            </a:r>
            <a:r>
              <a:rPr sz="28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IP</a:t>
            </a:r>
            <a:r>
              <a:rPr sz="2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FFFFFF"/>
                </a:solidFill>
                <a:latin typeface="Calibri"/>
                <a:cs typeface="Calibri"/>
              </a:rPr>
              <a:t>protocols</a:t>
            </a:r>
            <a:r>
              <a:rPr sz="28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2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sender</a:t>
            </a:r>
            <a:r>
              <a:rPr sz="28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28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receiver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25" dirty="0">
                <a:solidFill>
                  <a:srgbClr val="FFFFFF"/>
                </a:solidFill>
                <a:latin typeface="Calibri"/>
                <a:cs typeface="Calibri"/>
              </a:rPr>
              <a:t>systems</a:t>
            </a:r>
            <a:r>
              <a:rPr sz="28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are </a:t>
            </a:r>
            <a:r>
              <a:rPr sz="2800" spc="-6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in </a:t>
            </a:r>
            <a:r>
              <a:rPr sz="2800" spc="-20" dirty="0">
                <a:solidFill>
                  <a:srgbClr val="FFFFFF"/>
                </a:solidFill>
                <a:latin typeface="Calibri"/>
                <a:cs typeface="Calibri"/>
              </a:rPr>
              <a:t>sync.</a:t>
            </a:r>
            <a:endParaRPr sz="2800">
              <a:latin typeface="Calibri"/>
              <a:cs typeface="Calibri"/>
            </a:endParaRPr>
          </a:p>
          <a:p>
            <a:pPr marL="355600" marR="466090" indent="-342900">
              <a:lnSpc>
                <a:spcPct val="100000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Modern</a:t>
            </a:r>
            <a:r>
              <a:rPr sz="28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25" dirty="0">
                <a:solidFill>
                  <a:srgbClr val="FFFFFF"/>
                </a:solidFill>
                <a:latin typeface="Calibri"/>
                <a:cs typeface="Calibri"/>
              </a:rPr>
              <a:t>systems</a:t>
            </a:r>
            <a:r>
              <a:rPr sz="28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25" dirty="0">
                <a:solidFill>
                  <a:srgbClr val="FFFFFF"/>
                </a:solidFill>
                <a:latin typeface="Calibri"/>
                <a:cs typeface="Calibri"/>
              </a:rPr>
              <a:t>offer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an</a:t>
            </a:r>
            <a:r>
              <a:rPr sz="2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advanced</a:t>
            </a:r>
            <a:r>
              <a:rPr sz="2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FFFFFF"/>
                </a:solidFill>
                <a:latin typeface="Calibri"/>
                <a:cs typeface="Calibri"/>
              </a:rPr>
              <a:t>version</a:t>
            </a:r>
            <a:r>
              <a:rPr sz="2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8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ping</a:t>
            </a:r>
            <a:r>
              <a:rPr sz="28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command,</a:t>
            </a:r>
            <a:r>
              <a:rPr sz="2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capable</a:t>
            </a:r>
            <a:r>
              <a:rPr sz="2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of </a:t>
            </a:r>
            <a:r>
              <a:rPr sz="2800" spc="-6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generating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series</a:t>
            </a:r>
            <a:r>
              <a:rPr sz="2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of these</a:t>
            </a:r>
            <a:r>
              <a:rPr sz="2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messages,</a:t>
            </a:r>
            <a:r>
              <a:rPr sz="2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facilitating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comprehensive</a:t>
            </a:r>
            <a:r>
              <a:rPr sz="2800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network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 analysis</a:t>
            </a:r>
            <a:r>
              <a:rPr sz="2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through</a:t>
            </a:r>
            <a:r>
              <a:rPr sz="2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collection</a:t>
            </a:r>
            <a:r>
              <a:rPr sz="2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of 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vital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FFFFFF"/>
                </a:solidFill>
                <a:latin typeface="Calibri"/>
                <a:cs typeface="Calibri"/>
              </a:rPr>
              <a:t>statistical</a:t>
            </a:r>
            <a:r>
              <a:rPr sz="28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FFFFFF"/>
                </a:solidFill>
                <a:latin typeface="Calibri"/>
                <a:cs typeface="Calibri"/>
              </a:rPr>
              <a:t>data.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412616" y="6228613"/>
            <a:ext cx="5351780" cy="584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85"/>
              </a:lnSpc>
            </a:pPr>
            <a:r>
              <a:rPr sz="4400" u="heavy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www.knowledgegate.in</a:t>
            </a:r>
            <a:endParaRPr sz="4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66490" y="13207"/>
            <a:ext cx="48672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1" u="heavy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Router</a:t>
            </a:r>
            <a:r>
              <a:rPr b="1" u="heavy" spc="-3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b="1" u="heavy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Solicitation</a:t>
            </a:r>
            <a:r>
              <a:rPr b="1" u="heavy" spc="-3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b="1" u="heavy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and</a:t>
            </a:r>
            <a:r>
              <a:rPr b="1" u="heavy" spc="-2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b="1" u="heavy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Advertisement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412616" y="6228613"/>
            <a:ext cx="5351780" cy="584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85"/>
              </a:lnSpc>
            </a:pPr>
            <a:r>
              <a:rPr sz="4400" u="heavy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www.knowledgegate.in</a:t>
            </a:r>
            <a:endParaRPr sz="44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8739" y="534669"/>
            <a:ext cx="12017375" cy="32873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marR="320675" indent="-3429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As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we</a:t>
            </a:r>
            <a:r>
              <a:rPr sz="22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discussed in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2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redirection message</a:t>
            </a:r>
            <a:r>
              <a:rPr sz="22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section,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host that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wants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2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send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2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host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on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another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network</a:t>
            </a:r>
            <a:r>
              <a:rPr sz="22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needs</a:t>
            </a:r>
            <a:r>
              <a:rPr sz="22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know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2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address of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routers</a:t>
            </a:r>
            <a:r>
              <a:rPr sz="22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connected</a:t>
            </a:r>
            <a:r>
              <a:rPr sz="22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2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its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own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network.</a:t>
            </a:r>
            <a:r>
              <a:rPr sz="22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Also,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2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host </a:t>
            </a:r>
            <a:r>
              <a:rPr sz="2200" spc="-4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must</a:t>
            </a:r>
            <a:r>
              <a:rPr sz="22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know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if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2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routers</a:t>
            </a:r>
            <a:r>
              <a:rPr sz="22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are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alive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functioning.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2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router-solicitation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router-advertisement </a:t>
            </a:r>
            <a:r>
              <a:rPr sz="2200" spc="-4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messages</a:t>
            </a:r>
            <a:r>
              <a:rPr sz="22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can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help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 in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this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situation.</a:t>
            </a:r>
            <a:endParaRPr sz="2200">
              <a:latin typeface="Calibri"/>
              <a:cs typeface="Calibri"/>
            </a:endParaRPr>
          </a:p>
          <a:p>
            <a:pPr marL="355600" marR="5080" indent="-342900">
              <a:lnSpc>
                <a:spcPct val="100000"/>
              </a:lnSpc>
              <a:spcBef>
                <a:spcPts val="96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host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can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broadcast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(or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multicast)</a:t>
            </a:r>
            <a:r>
              <a:rPr sz="22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router-solicitation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message.</a:t>
            </a:r>
            <a:r>
              <a:rPr sz="22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2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router</a:t>
            </a:r>
            <a:r>
              <a:rPr sz="22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or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routers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that</a:t>
            </a:r>
            <a:r>
              <a:rPr sz="22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receive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200" spc="-48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solicitation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message</a:t>
            </a:r>
            <a:r>
              <a:rPr sz="220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broadcast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their</a:t>
            </a:r>
            <a:r>
              <a:rPr sz="22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routing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information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using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2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router-advertisement</a:t>
            </a:r>
            <a:r>
              <a:rPr sz="22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message.</a:t>
            </a:r>
            <a:endParaRPr sz="2200">
              <a:latin typeface="Calibri"/>
              <a:cs typeface="Calibri"/>
            </a:endParaRPr>
          </a:p>
          <a:p>
            <a:pPr marL="355600" marR="212090" indent="-342900">
              <a:lnSpc>
                <a:spcPct val="100000"/>
              </a:lnSpc>
              <a:spcBef>
                <a:spcPts val="96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2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router</a:t>
            </a:r>
            <a:r>
              <a:rPr sz="22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can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also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periodically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send</a:t>
            </a:r>
            <a:r>
              <a:rPr sz="22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router-advertisement</a:t>
            </a:r>
            <a:r>
              <a:rPr sz="220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messages</a:t>
            </a:r>
            <a:r>
              <a:rPr sz="2200" spc="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even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if</a:t>
            </a:r>
            <a:r>
              <a:rPr sz="22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no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host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has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solicited.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Note </a:t>
            </a:r>
            <a:r>
              <a:rPr sz="2200" spc="-4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that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when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2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router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 sends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out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an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advertisement,</a:t>
            </a:r>
            <a:r>
              <a:rPr sz="22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it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announces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not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only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its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own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presence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but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also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presence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of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all 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routers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on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network</a:t>
            </a:r>
            <a:r>
              <a:rPr sz="22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which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it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aware.</a:t>
            </a:r>
            <a:endParaRPr sz="2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739" y="6807"/>
            <a:ext cx="8196580" cy="49041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5"/>
              </a:spcBef>
              <a:buClr>
                <a:srgbClr val="FFFFFF"/>
              </a:buClr>
              <a:buFont typeface="Arial MT"/>
              <a:buChar char="•"/>
              <a:tabLst>
                <a:tab pos="299720" algn="l"/>
              </a:tabLst>
            </a:pPr>
            <a:r>
              <a:rPr sz="3200" b="1" u="heavy" spc="-1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Advantages</a:t>
            </a:r>
            <a:endParaRPr sz="3200">
              <a:latin typeface="Calibri"/>
              <a:cs typeface="Calibri"/>
            </a:endParaRPr>
          </a:p>
          <a:p>
            <a:pPr marL="927100" lvl="1" indent="-457200">
              <a:lnSpc>
                <a:spcPct val="100000"/>
              </a:lnSpc>
              <a:buAutoNum type="arabicPeriod"/>
              <a:tabLst>
                <a:tab pos="926465" algn="l"/>
                <a:tab pos="927100" algn="l"/>
              </a:tabLst>
            </a:pPr>
            <a:r>
              <a:rPr sz="3200" dirty="0">
                <a:solidFill>
                  <a:srgbClr val="FFFFFF"/>
                </a:solidFill>
                <a:latin typeface="Calibri"/>
                <a:cs typeface="Calibri"/>
              </a:rPr>
              <a:t>No</a:t>
            </a:r>
            <a:r>
              <a:rPr sz="32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b="1" spc="-15" dirty="0">
                <a:solidFill>
                  <a:srgbClr val="FFFFFF"/>
                </a:solidFill>
                <a:latin typeface="Calibri"/>
                <a:cs typeface="Calibri"/>
              </a:rPr>
              <a:t>traffic</a:t>
            </a:r>
            <a:r>
              <a:rPr sz="3200" b="1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b="1" spc="-5" dirty="0">
                <a:solidFill>
                  <a:srgbClr val="FFFFFF"/>
                </a:solidFill>
                <a:latin typeface="Calibri"/>
                <a:cs typeface="Calibri"/>
              </a:rPr>
              <a:t>problems</a:t>
            </a:r>
            <a:endParaRPr sz="3200">
              <a:latin typeface="Calibri"/>
              <a:cs typeface="Calibri"/>
            </a:endParaRPr>
          </a:p>
          <a:p>
            <a:pPr marL="927100" lvl="1" indent="-457200">
              <a:lnSpc>
                <a:spcPct val="100000"/>
              </a:lnSpc>
              <a:buAutoNum type="arabicPeriod"/>
              <a:tabLst>
                <a:tab pos="926465" algn="l"/>
                <a:tab pos="927100" algn="l"/>
              </a:tabLst>
            </a:pPr>
            <a:r>
              <a:rPr sz="3200" b="1" spc="-15" dirty="0">
                <a:solidFill>
                  <a:srgbClr val="FFFFFF"/>
                </a:solidFill>
                <a:latin typeface="Calibri"/>
                <a:cs typeface="Calibri"/>
              </a:rPr>
              <a:t>Robust</a:t>
            </a:r>
            <a:endParaRPr sz="3200">
              <a:latin typeface="Calibri"/>
              <a:cs typeface="Calibri"/>
            </a:endParaRPr>
          </a:p>
          <a:p>
            <a:pPr marL="927100" lvl="1" indent="-457200">
              <a:lnSpc>
                <a:spcPct val="100000"/>
              </a:lnSpc>
              <a:buAutoNum type="arabicPeriod"/>
              <a:tabLst>
                <a:tab pos="926465" algn="l"/>
                <a:tab pos="927100" algn="l"/>
              </a:tabLst>
            </a:pPr>
            <a:r>
              <a:rPr sz="3200" b="1" spc="-10" dirty="0">
                <a:solidFill>
                  <a:srgbClr val="FFFFFF"/>
                </a:solidFill>
                <a:latin typeface="Calibri"/>
                <a:cs typeface="Calibri"/>
              </a:rPr>
              <a:t>Privacy</a:t>
            </a:r>
            <a:r>
              <a:rPr sz="3200" b="1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b="1" dirty="0">
                <a:solidFill>
                  <a:srgbClr val="FFFFFF"/>
                </a:solidFill>
                <a:latin typeface="Calibri"/>
                <a:cs typeface="Calibri"/>
              </a:rPr>
              <a:t>or</a:t>
            </a:r>
            <a:r>
              <a:rPr sz="3200" b="1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b="1" dirty="0">
                <a:solidFill>
                  <a:srgbClr val="FFFFFF"/>
                </a:solidFill>
                <a:latin typeface="Calibri"/>
                <a:cs typeface="Calibri"/>
              </a:rPr>
              <a:t>security</a:t>
            </a:r>
            <a:endParaRPr sz="3200">
              <a:latin typeface="Calibri"/>
              <a:cs typeface="Calibri"/>
            </a:endParaRPr>
          </a:p>
          <a:p>
            <a:pPr marL="927100" lvl="1" indent="-457200">
              <a:lnSpc>
                <a:spcPct val="100000"/>
              </a:lnSpc>
              <a:spcBef>
                <a:spcPts val="5"/>
              </a:spcBef>
              <a:buAutoNum type="arabicPeriod"/>
              <a:tabLst>
                <a:tab pos="926465" algn="l"/>
                <a:tab pos="927100" algn="l"/>
              </a:tabLst>
            </a:pPr>
            <a:r>
              <a:rPr sz="3200" b="1" spc="-20" dirty="0">
                <a:solidFill>
                  <a:srgbClr val="FFFFFF"/>
                </a:solidFill>
                <a:latin typeface="Calibri"/>
                <a:cs typeface="Calibri"/>
              </a:rPr>
              <a:t>Fault</a:t>
            </a:r>
            <a:r>
              <a:rPr sz="3200" b="1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b="1" spc="-5" dirty="0">
                <a:solidFill>
                  <a:srgbClr val="FFFFFF"/>
                </a:solidFill>
                <a:latin typeface="Calibri"/>
                <a:cs typeface="Calibri"/>
              </a:rPr>
              <a:t>identification</a:t>
            </a:r>
            <a:r>
              <a:rPr sz="3200" b="1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b="1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3200" b="1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b="1" spc="-10" dirty="0">
                <a:solidFill>
                  <a:srgbClr val="FFFFFF"/>
                </a:solidFill>
                <a:latin typeface="Calibri"/>
                <a:cs typeface="Calibri"/>
              </a:rPr>
              <a:t>fault</a:t>
            </a:r>
            <a:r>
              <a:rPr sz="3200" b="1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b="1" dirty="0">
                <a:solidFill>
                  <a:srgbClr val="FFFFFF"/>
                </a:solidFill>
                <a:latin typeface="Calibri"/>
                <a:cs typeface="Calibri"/>
              </a:rPr>
              <a:t>isolation</a:t>
            </a:r>
            <a:r>
              <a:rPr sz="3200" b="1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b="1" spc="-55" dirty="0">
                <a:solidFill>
                  <a:srgbClr val="FFFFFF"/>
                </a:solidFill>
                <a:latin typeface="Calibri"/>
                <a:cs typeface="Calibri"/>
              </a:rPr>
              <a:t>easy.</a:t>
            </a:r>
            <a:endParaRPr sz="32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55"/>
              </a:spcBef>
              <a:buAutoNum type="arabicPeriod"/>
            </a:pPr>
            <a:endParaRPr sz="310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buFont typeface="Arial MT"/>
              <a:buChar char="•"/>
              <a:tabLst>
                <a:tab pos="299720" algn="l"/>
              </a:tabLst>
            </a:pPr>
            <a:r>
              <a:rPr sz="3200" b="1" u="heavy" spc="-1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Disadvantage</a:t>
            </a:r>
            <a:endParaRPr sz="3200">
              <a:latin typeface="Calibri"/>
              <a:cs typeface="Calibri"/>
            </a:endParaRPr>
          </a:p>
          <a:p>
            <a:pPr marL="927100" lvl="1" indent="-457200">
              <a:lnSpc>
                <a:spcPct val="100000"/>
              </a:lnSpc>
              <a:spcBef>
                <a:spcPts val="5"/>
              </a:spcBef>
              <a:buAutoNum type="arabicPeriod"/>
              <a:tabLst>
                <a:tab pos="926465" algn="l"/>
                <a:tab pos="927100" algn="l"/>
              </a:tabLst>
            </a:pPr>
            <a:r>
              <a:rPr sz="3200" b="1" spc="-10" dirty="0">
                <a:solidFill>
                  <a:srgbClr val="FFFFFF"/>
                </a:solidFill>
                <a:latin typeface="Calibri"/>
                <a:cs typeface="Calibri"/>
              </a:rPr>
              <a:t>Installation</a:t>
            </a:r>
            <a:r>
              <a:rPr sz="3200" b="1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b="1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3200" b="1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b="1" spc="-5" dirty="0">
                <a:solidFill>
                  <a:srgbClr val="FFFFFF"/>
                </a:solidFill>
                <a:latin typeface="Calibri"/>
                <a:cs typeface="Calibri"/>
              </a:rPr>
              <a:t>reconnection</a:t>
            </a:r>
            <a:r>
              <a:rPr sz="3200" b="1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b="1" spc="-10" dirty="0">
                <a:solidFill>
                  <a:srgbClr val="FFFFFF"/>
                </a:solidFill>
                <a:latin typeface="Calibri"/>
                <a:cs typeface="Calibri"/>
              </a:rPr>
              <a:t>are</a:t>
            </a:r>
            <a:r>
              <a:rPr sz="3200" b="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b="1" spc="-5" dirty="0">
                <a:solidFill>
                  <a:srgbClr val="FFFFFF"/>
                </a:solidFill>
                <a:latin typeface="Calibri"/>
                <a:cs typeface="Calibri"/>
              </a:rPr>
              <a:t>difficult.</a:t>
            </a:r>
            <a:endParaRPr sz="3200">
              <a:latin typeface="Calibri"/>
              <a:cs typeface="Calibri"/>
            </a:endParaRPr>
          </a:p>
          <a:p>
            <a:pPr marL="927100" lvl="1" indent="-457200">
              <a:lnSpc>
                <a:spcPct val="100000"/>
              </a:lnSpc>
              <a:buAutoNum type="arabicPeriod"/>
              <a:tabLst>
                <a:tab pos="926465" algn="l"/>
                <a:tab pos="927100" algn="l"/>
              </a:tabLst>
            </a:pPr>
            <a:r>
              <a:rPr sz="32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3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b="1" dirty="0">
                <a:solidFill>
                  <a:srgbClr val="FFFFFF"/>
                </a:solidFill>
                <a:latin typeface="Calibri"/>
                <a:cs typeface="Calibri"/>
              </a:rPr>
              <a:t>sheer</a:t>
            </a:r>
            <a:r>
              <a:rPr sz="3200" b="1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b="1" dirty="0">
                <a:solidFill>
                  <a:srgbClr val="FFFFFF"/>
                </a:solidFill>
                <a:latin typeface="Calibri"/>
                <a:cs typeface="Calibri"/>
              </a:rPr>
              <a:t>bulk</a:t>
            </a:r>
            <a:r>
              <a:rPr sz="3200" b="1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32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32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Calibri"/>
                <a:cs typeface="Calibri"/>
              </a:rPr>
              <a:t>wiring.</a:t>
            </a:r>
            <a:endParaRPr sz="3200">
              <a:latin typeface="Calibri"/>
              <a:cs typeface="Calibri"/>
            </a:endParaRPr>
          </a:p>
          <a:p>
            <a:pPr marL="927100" lvl="1" indent="-457200">
              <a:lnSpc>
                <a:spcPct val="100000"/>
              </a:lnSpc>
              <a:buAutoNum type="arabicPeriod"/>
              <a:tabLst>
                <a:tab pos="926465" algn="l"/>
                <a:tab pos="927100" algn="l"/>
              </a:tabLst>
            </a:pPr>
            <a:r>
              <a:rPr sz="3200" b="1" spc="-5" dirty="0">
                <a:solidFill>
                  <a:srgbClr val="FFFFFF"/>
                </a:solidFill>
                <a:latin typeface="Calibri"/>
                <a:cs typeface="Calibri"/>
              </a:rPr>
              <a:t>Expensive</a:t>
            </a:r>
            <a:r>
              <a:rPr sz="3200" spc="-5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32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406383" y="0"/>
            <a:ext cx="3785616" cy="3118104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412616" y="6228613"/>
            <a:ext cx="5351780" cy="584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85"/>
              </a:lnSpc>
            </a:pPr>
            <a:r>
              <a:rPr sz="4400" u="heavy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3"/>
              </a:rPr>
              <a:t>www.knowledgegate.in</a:t>
            </a:r>
            <a:endParaRPr sz="4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79290" y="13207"/>
            <a:ext cx="42316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1" u="heavy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Address-Mask</a:t>
            </a:r>
            <a:r>
              <a:rPr b="1" u="heavy" spc="-2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b="1" u="heavy" spc="-1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Request </a:t>
            </a:r>
            <a:r>
              <a:rPr b="1" u="heavy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and</a:t>
            </a:r>
            <a:r>
              <a:rPr b="1" u="heavy" spc="-2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b="1" u="heavy" spc="-1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Reply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412616" y="6228613"/>
            <a:ext cx="5351780" cy="584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85"/>
              </a:lnSpc>
            </a:pPr>
            <a:r>
              <a:rPr sz="4400" u="heavy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www.knowledgegate.in</a:t>
            </a:r>
            <a:endParaRPr sz="44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8739" y="748029"/>
            <a:ext cx="11960225" cy="29825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host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may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know</a:t>
            </a:r>
            <a:r>
              <a:rPr sz="22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its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IP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address,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but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it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may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not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know</a:t>
            </a:r>
            <a:r>
              <a:rPr sz="22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corresponding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 mask.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example,</a:t>
            </a:r>
            <a:r>
              <a:rPr sz="22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host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may </a:t>
            </a:r>
            <a:r>
              <a:rPr sz="2200" spc="-4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know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its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IP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address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as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159.31.17.24,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 but</a:t>
            </a:r>
            <a:r>
              <a:rPr sz="22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it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may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not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know</a:t>
            </a:r>
            <a:r>
              <a:rPr sz="22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that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corresponding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mask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2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/24.</a:t>
            </a:r>
            <a:endParaRPr sz="2200">
              <a:latin typeface="Calibri"/>
              <a:cs typeface="Calibri"/>
            </a:endParaRPr>
          </a:p>
          <a:p>
            <a:pPr marL="355600" marR="171450" indent="-342900">
              <a:lnSpc>
                <a:spcPct val="100000"/>
              </a:lnSpc>
              <a:spcBef>
                <a:spcPts val="108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200" spc="-10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obtain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its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mask,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2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host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sends</a:t>
            </a:r>
            <a:r>
              <a:rPr sz="22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an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address-mask-request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message</a:t>
            </a:r>
            <a:r>
              <a:rPr sz="22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2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router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on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2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LAN.</a:t>
            </a:r>
            <a:r>
              <a:rPr sz="22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If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2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host </a:t>
            </a:r>
            <a:r>
              <a:rPr sz="2200" spc="-48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knows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2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address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2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40" dirty="0">
                <a:solidFill>
                  <a:srgbClr val="FFFFFF"/>
                </a:solidFill>
                <a:latin typeface="Calibri"/>
                <a:cs typeface="Calibri"/>
              </a:rPr>
              <a:t>router,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it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sends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request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directly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2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45" dirty="0">
                <a:solidFill>
                  <a:srgbClr val="FFFFFF"/>
                </a:solidFill>
                <a:latin typeface="Calibri"/>
                <a:cs typeface="Calibri"/>
              </a:rPr>
              <a:t>router.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If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it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does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not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45" dirty="0">
                <a:solidFill>
                  <a:srgbClr val="FFFFFF"/>
                </a:solidFill>
                <a:latin typeface="Calibri"/>
                <a:cs typeface="Calibri"/>
              </a:rPr>
              <a:t>know,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it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broadcasts</a:t>
            </a:r>
            <a:r>
              <a:rPr sz="22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message.</a:t>
            </a:r>
            <a:endParaRPr sz="2200">
              <a:latin typeface="Calibri"/>
              <a:cs typeface="Calibri"/>
            </a:endParaRPr>
          </a:p>
          <a:p>
            <a:pPr marL="355600" marR="119380" indent="-342900">
              <a:lnSpc>
                <a:spcPct val="100000"/>
              </a:lnSpc>
              <a:spcBef>
                <a:spcPts val="108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2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router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receiving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address-mask-request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message</a:t>
            </a:r>
            <a:r>
              <a:rPr sz="220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responds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with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an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address-mask-reply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message,</a:t>
            </a:r>
            <a:r>
              <a:rPr sz="220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providing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necessary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mask</a:t>
            </a:r>
            <a:r>
              <a:rPr sz="22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host.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This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can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be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applied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its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full IP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address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2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get</a:t>
            </a:r>
            <a:r>
              <a:rPr sz="22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its </a:t>
            </a:r>
            <a:r>
              <a:rPr sz="2200" spc="-4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subnet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address.</a:t>
            </a:r>
            <a:endParaRPr sz="2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739" y="0"/>
            <a:ext cx="11315700" cy="1793875"/>
          </a:xfrm>
          <a:prstGeom prst="rect">
            <a:avLst/>
          </a:prstGeom>
        </p:spPr>
        <p:txBody>
          <a:bodyPr vert="horz" wrap="square" lIns="0" tIns="165100" rIns="0" bIns="0" rtlCol="0">
            <a:spAutoFit/>
          </a:bodyPr>
          <a:lstStyle/>
          <a:p>
            <a:pPr marL="4103370">
              <a:lnSpc>
                <a:spcPct val="100000"/>
              </a:lnSpc>
              <a:spcBef>
                <a:spcPts val="1300"/>
              </a:spcBef>
            </a:pPr>
            <a:r>
              <a:rPr sz="2400" b="1" u="heavy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Timestamp</a:t>
            </a:r>
            <a:r>
              <a:rPr sz="2400" b="1" u="heavy" spc="-2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2400" b="1" u="heavy" spc="-1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Request</a:t>
            </a:r>
            <a:r>
              <a:rPr sz="2400" b="1" u="heavy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2400" b="1" u="heavy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and</a:t>
            </a:r>
            <a:r>
              <a:rPr sz="2400" b="1" u="heavy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2400" b="1" u="heavy" spc="-1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Reply</a:t>
            </a:r>
            <a:endParaRPr sz="2400">
              <a:latin typeface="Calibri"/>
              <a:cs typeface="Calibri"/>
            </a:endParaRPr>
          </a:p>
          <a:p>
            <a:pPr marL="355600" marR="5080" indent="-342900">
              <a:lnSpc>
                <a:spcPct val="100000"/>
              </a:lnSpc>
              <a:spcBef>
                <a:spcPts val="120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spc="-45" dirty="0">
                <a:solidFill>
                  <a:srgbClr val="FFFFFF"/>
                </a:solidFill>
                <a:latin typeface="Calibri"/>
                <a:cs typeface="Calibri"/>
              </a:rPr>
              <a:t>Two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machines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(hosts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or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routers)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can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use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the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timestamp</a:t>
            </a:r>
            <a:r>
              <a:rPr sz="24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request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and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timestamp</a:t>
            </a:r>
            <a:r>
              <a:rPr sz="24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reply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messages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to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determine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round-trip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time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needed 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for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an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IP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datagram to 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travel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between </a:t>
            </a:r>
            <a:r>
              <a:rPr sz="2400" spc="-5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them.</a:t>
            </a:r>
            <a:r>
              <a:rPr sz="24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It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can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also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be used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to synchronize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clocks</a:t>
            </a:r>
            <a:r>
              <a:rPr sz="24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in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two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machines.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412616" y="6228613"/>
            <a:ext cx="5351780" cy="584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85"/>
              </a:lnSpc>
            </a:pPr>
            <a:r>
              <a:rPr sz="4400" u="heavy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www.knowledgegate.in</a:t>
            </a:r>
            <a:endParaRPr sz="4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672454" y="9855"/>
            <a:ext cx="845819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u="heavy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I</a:t>
            </a:r>
            <a:r>
              <a:rPr sz="2800" b="1" u="heavy" spc="-1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G</a:t>
            </a:r>
            <a:r>
              <a:rPr sz="2800" b="1" u="heavy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MP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412616" y="6228613"/>
            <a:ext cx="5351780" cy="584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85"/>
              </a:lnSpc>
            </a:pPr>
            <a:r>
              <a:rPr sz="4400" u="heavy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www.knowledgegate.in</a:t>
            </a:r>
            <a:endParaRPr sz="44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8739" y="595629"/>
            <a:ext cx="11948160" cy="27076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9085" marR="5080" indent="-28702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2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IP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protocol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can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be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involved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two</a:t>
            </a:r>
            <a:r>
              <a:rPr sz="22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types</a:t>
            </a:r>
            <a:r>
              <a:rPr sz="22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22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communication:</a:t>
            </a:r>
            <a:r>
              <a:rPr sz="22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unicasting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 multicasting.</a:t>
            </a:r>
            <a:r>
              <a:rPr sz="22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Unicasting </a:t>
            </a:r>
            <a:r>
              <a:rPr sz="2200" spc="-4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2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communication</a:t>
            </a:r>
            <a:r>
              <a:rPr sz="22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between</a:t>
            </a:r>
            <a:r>
              <a:rPr sz="2200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one sender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one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35" dirty="0">
                <a:solidFill>
                  <a:srgbClr val="FFFFFF"/>
                </a:solidFill>
                <a:latin typeface="Calibri"/>
                <a:cs typeface="Calibri"/>
              </a:rPr>
              <a:t>receiver.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It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a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one-to-one</a:t>
            </a:r>
            <a:r>
              <a:rPr sz="22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communication.</a:t>
            </a:r>
            <a:endParaRPr sz="2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FFFFFF"/>
              </a:buClr>
              <a:buFont typeface="Arial MT"/>
              <a:buChar char="•"/>
            </a:pPr>
            <a:endParaRPr sz="215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2200" spc="-40" dirty="0">
                <a:solidFill>
                  <a:srgbClr val="FFFFFF"/>
                </a:solidFill>
                <a:latin typeface="Calibri"/>
                <a:cs typeface="Calibri"/>
              </a:rPr>
              <a:t>However,</a:t>
            </a:r>
            <a:r>
              <a:rPr sz="220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some</a:t>
            </a:r>
            <a:r>
              <a:rPr sz="22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processes</a:t>
            </a:r>
            <a:r>
              <a:rPr sz="22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sometimes</a:t>
            </a:r>
            <a:r>
              <a:rPr sz="220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need</a:t>
            </a:r>
            <a:r>
              <a:rPr sz="22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2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send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same</a:t>
            </a:r>
            <a:r>
              <a:rPr sz="22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message</a:t>
            </a:r>
            <a:r>
              <a:rPr sz="22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large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number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22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receivers</a:t>
            </a:r>
            <a:endParaRPr sz="2200">
              <a:latin typeface="Calibri"/>
              <a:cs typeface="Calibri"/>
            </a:endParaRPr>
          </a:p>
          <a:p>
            <a:pPr marL="299085">
              <a:lnSpc>
                <a:spcPct val="100000"/>
              </a:lnSpc>
              <a:spcBef>
                <a:spcPts val="5"/>
              </a:spcBef>
            </a:pP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simultaneously.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This</a:t>
            </a:r>
            <a:r>
              <a:rPr sz="22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2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called</a:t>
            </a:r>
            <a:r>
              <a:rPr sz="22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multicasting,</a:t>
            </a:r>
            <a:r>
              <a:rPr sz="22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which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2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2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one-to-many</a:t>
            </a:r>
            <a:r>
              <a:rPr sz="220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communication.</a:t>
            </a:r>
            <a:endParaRPr sz="2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150">
              <a:latin typeface="Calibri"/>
              <a:cs typeface="Calibri"/>
            </a:endParaRPr>
          </a:p>
          <a:p>
            <a:pPr marL="299085" marR="1010919" indent="-287020">
              <a:lnSpc>
                <a:spcPct val="100000"/>
              </a:lnSpc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Multicasting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has</a:t>
            </a:r>
            <a:r>
              <a:rPr sz="22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many</a:t>
            </a:r>
            <a:r>
              <a:rPr sz="22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applications.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22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example,</a:t>
            </a:r>
            <a:r>
              <a:rPr sz="22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multiple</a:t>
            </a:r>
            <a:r>
              <a:rPr sz="22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stockbrokers</a:t>
            </a:r>
            <a:r>
              <a:rPr sz="22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can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simultaneously</a:t>
            </a:r>
            <a:r>
              <a:rPr sz="22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be </a:t>
            </a:r>
            <a:r>
              <a:rPr sz="2200" spc="-48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informed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changes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stock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price,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or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travel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agents</a:t>
            </a:r>
            <a:r>
              <a:rPr sz="22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can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be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informed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plane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cancellation.</a:t>
            </a:r>
            <a:endParaRPr sz="2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65248" y="1082039"/>
            <a:ext cx="7461504" cy="493928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343146" y="0"/>
            <a:ext cx="35064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u="heavy" spc="-5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Calibri"/>
                <a:cs typeface="Calibri"/>
              </a:rPr>
              <a:t>Video-on-Demand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412616" y="6228613"/>
            <a:ext cx="5351780" cy="584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85"/>
              </a:lnSpc>
            </a:pPr>
            <a:r>
              <a:rPr sz="4400" u="heavy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3"/>
              </a:rPr>
              <a:t>www.knowledgegate.in</a:t>
            </a:r>
            <a:endParaRPr sz="4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09344" y="1491996"/>
            <a:ext cx="8973311" cy="429463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232528" y="3759"/>
            <a:ext cx="338899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u="heavy" spc="-10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Calibri"/>
                <a:cs typeface="Calibri"/>
              </a:rPr>
              <a:t>Distance</a:t>
            </a:r>
            <a:r>
              <a:rPr sz="3600" b="1" u="heavy" spc="-90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Calibri"/>
                <a:cs typeface="Calibri"/>
              </a:rPr>
              <a:t> </a:t>
            </a:r>
            <a:r>
              <a:rPr sz="3600" b="1" u="heavy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Calibri"/>
                <a:cs typeface="Calibri"/>
              </a:rPr>
              <a:t>Learning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412616" y="6228613"/>
            <a:ext cx="5351780" cy="584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85"/>
              </a:lnSpc>
            </a:pPr>
            <a:r>
              <a:rPr sz="4400" u="heavy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3"/>
              </a:rPr>
              <a:t>www.knowledgegate.in</a:t>
            </a:r>
            <a:endParaRPr sz="4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140578" y="6807"/>
            <a:ext cx="1908175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u="heavy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Congestion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412616" y="6228613"/>
            <a:ext cx="5351780" cy="584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85"/>
              </a:lnSpc>
            </a:pPr>
            <a:r>
              <a:rPr sz="4400" u="heavy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www.knowledgegate.in</a:t>
            </a:r>
            <a:endParaRPr sz="44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8739" y="504190"/>
            <a:ext cx="11916410" cy="48272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marR="405130" indent="-28702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2100" spc="-10" dirty="0">
                <a:solidFill>
                  <a:srgbClr val="FFFFFF"/>
                </a:solidFill>
                <a:latin typeface="Calibri"/>
                <a:cs typeface="Calibri"/>
              </a:rPr>
              <a:t>Congestion</a:t>
            </a:r>
            <a:r>
              <a:rPr sz="21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1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FFFFFF"/>
                </a:solidFill>
                <a:latin typeface="Calibri"/>
                <a:cs typeface="Calibri"/>
              </a:rPr>
              <a:t>a </a:t>
            </a:r>
            <a:r>
              <a:rPr sz="2100" spc="-5" dirty="0">
                <a:solidFill>
                  <a:srgbClr val="FFFFFF"/>
                </a:solidFill>
                <a:latin typeface="Calibri"/>
                <a:cs typeface="Calibri"/>
              </a:rPr>
              <a:t>situation</a:t>
            </a:r>
            <a:r>
              <a:rPr sz="2100" dirty="0">
                <a:solidFill>
                  <a:srgbClr val="FFFFFF"/>
                </a:solidFill>
                <a:latin typeface="Calibri"/>
                <a:cs typeface="Calibri"/>
              </a:rPr>
              <a:t> which</a:t>
            </a:r>
            <a:r>
              <a:rPr sz="21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-15" dirty="0">
                <a:solidFill>
                  <a:srgbClr val="FFFFFF"/>
                </a:solidFill>
                <a:latin typeface="Calibri"/>
                <a:cs typeface="Calibri"/>
              </a:rPr>
              <a:t>may</a:t>
            </a:r>
            <a:r>
              <a:rPr sz="21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Calibri"/>
                <a:cs typeface="Calibri"/>
              </a:rPr>
              <a:t>occur </a:t>
            </a:r>
            <a:r>
              <a:rPr sz="2100" dirty="0">
                <a:solidFill>
                  <a:srgbClr val="FFFFFF"/>
                </a:solidFill>
                <a:latin typeface="Calibri"/>
                <a:cs typeface="Calibri"/>
              </a:rPr>
              <a:t>if</a:t>
            </a:r>
            <a:r>
              <a:rPr sz="21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-15" dirty="0">
                <a:solidFill>
                  <a:srgbClr val="FFFFFF"/>
                </a:solidFill>
                <a:latin typeface="Calibri"/>
                <a:cs typeface="Calibri"/>
              </a:rPr>
              <a:t>users</a:t>
            </a:r>
            <a:r>
              <a:rPr sz="21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Calibri"/>
                <a:cs typeface="Calibri"/>
              </a:rPr>
              <a:t>send</a:t>
            </a:r>
            <a:r>
              <a:rPr sz="21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-15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21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-15" dirty="0">
                <a:solidFill>
                  <a:srgbClr val="FFFFFF"/>
                </a:solidFill>
                <a:latin typeface="Calibri"/>
                <a:cs typeface="Calibri"/>
              </a:rPr>
              <a:t>into</a:t>
            </a:r>
            <a:r>
              <a:rPr sz="21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1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-10" dirty="0">
                <a:solidFill>
                  <a:srgbClr val="FFFFFF"/>
                </a:solidFill>
                <a:latin typeface="Calibri"/>
                <a:cs typeface="Calibri"/>
              </a:rPr>
              <a:t>network</a:t>
            </a:r>
            <a:r>
              <a:rPr sz="21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-10" dirty="0">
                <a:solidFill>
                  <a:srgbClr val="FFFFFF"/>
                </a:solidFill>
                <a:latin typeface="Calibri"/>
                <a:cs typeface="Calibri"/>
              </a:rPr>
              <a:t>at </a:t>
            </a:r>
            <a:r>
              <a:rPr sz="21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1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-25" dirty="0">
                <a:solidFill>
                  <a:srgbClr val="FFFFFF"/>
                </a:solidFill>
                <a:latin typeface="Calibri"/>
                <a:cs typeface="Calibri"/>
              </a:rPr>
              <a:t>rate</a:t>
            </a:r>
            <a:r>
              <a:rPr sz="21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-15" dirty="0">
                <a:solidFill>
                  <a:srgbClr val="FFFFFF"/>
                </a:solidFill>
                <a:latin typeface="Calibri"/>
                <a:cs typeface="Calibri"/>
              </a:rPr>
              <a:t>greater</a:t>
            </a:r>
            <a:r>
              <a:rPr sz="21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FFFFFF"/>
                </a:solidFill>
                <a:latin typeface="Calibri"/>
                <a:cs typeface="Calibri"/>
              </a:rPr>
              <a:t>than</a:t>
            </a:r>
            <a:r>
              <a:rPr sz="21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Calibri"/>
                <a:cs typeface="Calibri"/>
              </a:rPr>
              <a:t>that </a:t>
            </a:r>
            <a:r>
              <a:rPr sz="2100" spc="-459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-10" dirty="0">
                <a:solidFill>
                  <a:srgbClr val="FFFFFF"/>
                </a:solidFill>
                <a:latin typeface="Calibri"/>
                <a:cs typeface="Calibri"/>
              </a:rPr>
              <a:t>allowed</a:t>
            </a:r>
            <a:r>
              <a:rPr sz="21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-10" dirty="0">
                <a:solidFill>
                  <a:srgbClr val="FFFFFF"/>
                </a:solidFill>
                <a:latin typeface="Calibri"/>
                <a:cs typeface="Calibri"/>
              </a:rPr>
              <a:t>by network</a:t>
            </a:r>
            <a:r>
              <a:rPr sz="21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-10" dirty="0">
                <a:solidFill>
                  <a:srgbClr val="FFFFFF"/>
                </a:solidFill>
                <a:latin typeface="Calibri"/>
                <a:cs typeface="Calibri"/>
              </a:rPr>
              <a:t>resources.</a:t>
            </a:r>
            <a:endParaRPr sz="2100">
              <a:latin typeface="Calibri"/>
              <a:cs typeface="Calibri"/>
            </a:endParaRPr>
          </a:p>
          <a:p>
            <a:pPr marL="299085" marR="641985" indent="-287020">
              <a:lnSpc>
                <a:spcPct val="100000"/>
              </a:lnSpc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2100" b="1" u="heavy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Congestion</a:t>
            </a:r>
            <a:r>
              <a:rPr sz="2100" b="1" u="heavy" spc="-2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2100" b="1" u="heavy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control</a:t>
            </a:r>
            <a:r>
              <a:rPr sz="2100" b="1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FFFFFF"/>
                </a:solidFill>
                <a:latin typeface="Calibri"/>
                <a:cs typeface="Calibri"/>
              </a:rPr>
              <a:t>: </a:t>
            </a:r>
            <a:r>
              <a:rPr sz="2100" spc="-10" dirty="0">
                <a:solidFill>
                  <a:srgbClr val="FFFFFF"/>
                </a:solidFill>
                <a:latin typeface="Calibri"/>
                <a:cs typeface="Calibri"/>
              </a:rPr>
              <a:t>Congestion</a:t>
            </a:r>
            <a:r>
              <a:rPr sz="2100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-15" dirty="0">
                <a:solidFill>
                  <a:srgbClr val="FFFFFF"/>
                </a:solidFill>
                <a:latin typeface="Calibri"/>
                <a:cs typeface="Calibri"/>
              </a:rPr>
              <a:t>control</a:t>
            </a:r>
            <a:r>
              <a:rPr sz="21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-25" dirty="0">
                <a:solidFill>
                  <a:srgbClr val="FFFFFF"/>
                </a:solidFill>
                <a:latin typeface="Calibri"/>
                <a:cs typeface="Calibri"/>
              </a:rPr>
              <a:t>refers</a:t>
            </a:r>
            <a:r>
              <a:rPr sz="21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-1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Calibri"/>
                <a:cs typeface="Calibri"/>
              </a:rPr>
              <a:t>techniques</a:t>
            </a:r>
            <a:r>
              <a:rPr sz="2100" dirty="0">
                <a:solidFill>
                  <a:srgbClr val="FFFFFF"/>
                </a:solidFill>
                <a:latin typeface="Calibri"/>
                <a:cs typeface="Calibri"/>
              </a:rPr>
              <a:t> and</a:t>
            </a:r>
            <a:r>
              <a:rPr sz="21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FFFFFF"/>
                </a:solidFill>
                <a:latin typeface="Calibri"/>
                <a:cs typeface="Calibri"/>
              </a:rPr>
              <a:t>mechanisms</a:t>
            </a:r>
            <a:r>
              <a:rPr sz="21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Calibri"/>
                <a:cs typeface="Calibri"/>
              </a:rPr>
              <a:t>that</a:t>
            </a:r>
            <a:r>
              <a:rPr sz="21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Calibri"/>
                <a:cs typeface="Calibri"/>
              </a:rPr>
              <a:t>can</a:t>
            </a:r>
            <a:r>
              <a:rPr sz="21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FFFFFF"/>
                </a:solidFill>
                <a:latin typeface="Calibri"/>
                <a:cs typeface="Calibri"/>
              </a:rPr>
              <a:t>either</a:t>
            </a:r>
            <a:r>
              <a:rPr sz="21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-15" dirty="0">
                <a:solidFill>
                  <a:srgbClr val="FFFFFF"/>
                </a:solidFill>
                <a:latin typeface="Calibri"/>
                <a:cs typeface="Calibri"/>
              </a:rPr>
              <a:t>prevent </a:t>
            </a:r>
            <a:r>
              <a:rPr sz="2100" spc="-459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-10" dirty="0">
                <a:solidFill>
                  <a:srgbClr val="FFFFFF"/>
                </a:solidFill>
                <a:latin typeface="Calibri"/>
                <a:cs typeface="Calibri"/>
              </a:rPr>
              <a:t>congestion,</a:t>
            </a:r>
            <a:r>
              <a:rPr sz="21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-25" dirty="0">
                <a:solidFill>
                  <a:srgbClr val="FFFFFF"/>
                </a:solidFill>
                <a:latin typeface="Calibri"/>
                <a:cs typeface="Calibri"/>
              </a:rPr>
              <a:t>before</a:t>
            </a:r>
            <a:r>
              <a:rPr sz="21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FFFFFF"/>
                </a:solidFill>
                <a:latin typeface="Calibri"/>
                <a:cs typeface="Calibri"/>
              </a:rPr>
              <a:t>it</a:t>
            </a:r>
            <a:r>
              <a:rPr sz="21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Calibri"/>
                <a:cs typeface="Calibri"/>
              </a:rPr>
              <a:t>happens,</a:t>
            </a:r>
            <a:r>
              <a:rPr sz="21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Calibri"/>
                <a:cs typeface="Calibri"/>
              </a:rPr>
              <a:t>or</a:t>
            </a:r>
            <a:r>
              <a:rPr sz="21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-15" dirty="0">
                <a:solidFill>
                  <a:srgbClr val="FFFFFF"/>
                </a:solidFill>
                <a:latin typeface="Calibri"/>
                <a:cs typeface="Calibri"/>
              </a:rPr>
              <a:t>remove</a:t>
            </a:r>
            <a:r>
              <a:rPr sz="21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-10" dirty="0">
                <a:solidFill>
                  <a:srgbClr val="FFFFFF"/>
                </a:solidFill>
                <a:latin typeface="Calibri"/>
                <a:cs typeface="Calibri"/>
              </a:rPr>
              <a:t>congestion,</a:t>
            </a:r>
            <a:r>
              <a:rPr sz="21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-10" dirty="0">
                <a:solidFill>
                  <a:srgbClr val="FFFFFF"/>
                </a:solidFill>
                <a:latin typeface="Calibri"/>
                <a:cs typeface="Calibri"/>
              </a:rPr>
              <a:t>after</a:t>
            </a:r>
            <a:r>
              <a:rPr sz="21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FFFFFF"/>
                </a:solidFill>
                <a:latin typeface="Calibri"/>
                <a:cs typeface="Calibri"/>
              </a:rPr>
              <a:t>it</a:t>
            </a:r>
            <a:r>
              <a:rPr sz="21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Calibri"/>
                <a:cs typeface="Calibri"/>
              </a:rPr>
              <a:t>has</a:t>
            </a:r>
            <a:r>
              <a:rPr sz="21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Calibri"/>
                <a:cs typeface="Calibri"/>
              </a:rPr>
              <a:t>happened.</a:t>
            </a:r>
            <a:r>
              <a:rPr sz="21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-20" dirty="0">
                <a:solidFill>
                  <a:srgbClr val="FFFFFF"/>
                </a:solidFill>
                <a:latin typeface="Calibri"/>
                <a:cs typeface="Calibri"/>
              </a:rPr>
              <a:t>Techniques</a:t>
            </a:r>
            <a:r>
              <a:rPr sz="21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-1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1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-15" dirty="0">
                <a:solidFill>
                  <a:srgbClr val="FFFFFF"/>
                </a:solidFill>
                <a:latin typeface="Calibri"/>
                <a:cs typeface="Calibri"/>
              </a:rPr>
              <a:t>prevent </a:t>
            </a:r>
            <a:r>
              <a:rPr sz="2100" spc="-10" dirty="0">
                <a:solidFill>
                  <a:srgbClr val="FFFFFF"/>
                </a:solidFill>
                <a:latin typeface="Calibri"/>
                <a:cs typeface="Calibri"/>
              </a:rPr>
              <a:t> congestion</a:t>
            </a:r>
            <a:r>
              <a:rPr sz="21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FFFFFF"/>
                </a:solidFill>
                <a:latin typeface="Calibri"/>
                <a:cs typeface="Calibri"/>
              </a:rPr>
              <a:t>:</a:t>
            </a:r>
            <a:endParaRPr sz="2100">
              <a:latin typeface="Calibri"/>
              <a:cs typeface="Calibri"/>
            </a:endParaRPr>
          </a:p>
          <a:p>
            <a:pPr marL="299085" marR="31115" indent="-287020">
              <a:lnSpc>
                <a:spcPct val="100000"/>
              </a:lnSpc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2100" b="1" u="heavy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Open-loop</a:t>
            </a:r>
            <a:r>
              <a:rPr sz="2100" b="1" u="heavy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congestion</a:t>
            </a:r>
            <a:r>
              <a:rPr sz="2100" b="1" u="heavy" spc="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2100" b="1" u="heavy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control</a:t>
            </a:r>
            <a:r>
              <a:rPr sz="2100" b="1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FFFFFF"/>
                </a:solidFill>
                <a:latin typeface="Calibri"/>
                <a:cs typeface="Calibri"/>
              </a:rPr>
              <a:t>:</a:t>
            </a:r>
            <a:r>
              <a:rPr sz="21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21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Calibri"/>
                <a:cs typeface="Calibri"/>
              </a:rPr>
              <a:t>open-loop</a:t>
            </a:r>
            <a:r>
              <a:rPr sz="21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-10" dirty="0">
                <a:solidFill>
                  <a:srgbClr val="FFFFFF"/>
                </a:solidFill>
                <a:latin typeface="Calibri"/>
                <a:cs typeface="Calibri"/>
              </a:rPr>
              <a:t>congestion</a:t>
            </a:r>
            <a:r>
              <a:rPr sz="21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-15" dirty="0">
                <a:solidFill>
                  <a:srgbClr val="FFFFFF"/>
                </a:solidFill>
                <a:latin typeface="Calibri"/>
                <a:cs typeface="Calibri"/>
              </a:rPr>
              <a:t>control,</a:t>
            </a:r>
            <a:r>
              <a:rPr sz="21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Calibri"/>
                <a:cs typeface="Calibri"/>
              </a:rPr>
              <a:t>policies</a:t>
            </a:r>
            <a:r>
              <a:rPr sz="21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-10" dirty="0">
                <a:solidFill>
                  <a:srgbClr val="FFFFFF"/>
                </a:solidFill>
                <a:latin typeface="Calibri"/>
                <a:cs typeface="Calibri"/>
              </a:rPr>
              <a:t>are</a:t>
            </a:r>
            <a:r>
              <a:rPr sz="21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Calibri"/>
                <a:cs typeface="Calibri"/>
              </a:rPr>
              <a:t>applied</a:t>
            </a:r>
            <a:r>
              <a:rPr sz="21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-1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-15" dirty="0">
                <a:solidFill>
                  <a:srgbClr val="FFFFFF"/>
                </a:solidFill>
                <a:latin typeface="Calibri"/>
                <a:cs typeface="Calibri"/>
              </a:rPr>
              <a:t>prevent</a:t>
            </a:r>
            <a:r>
              <a:rPr sz="21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-10" dirty="0">
                <a:solidFill>
                  <a:srgbClr val="FFFFFF"/>
                </a:solidFill>
                <a:latin typeface="Calibri"/>
                <a:cs typeface="Calibri"/>
              </a:rPr>
              <a:t>congestion </a:t>
            </a:r>
            <a:r>
              <a:rPr sz="2100" spc="-459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-25" dirty="0">
                <a:solidFill>
                  <a:srgbClr val="FFFFFF"/>
                </a:solidFill>
                <a:latin typeface="Calibri"/>
                <a:cs typeface="Calibri"/>
              </a:rPr>
              <a:t>before</a:t>
            </a:r>
            <a:r>
              <a:rPr sz="21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FFFFFF"/>
                </a:solidFill>
                <a:latin typeface="Calibri"/>
                <a:cs typeface="Calibri"/>
              </a:rPr>
              <a:t>it</a:t>
            </a:r>
            <a:r>
              <a:rPr sz="21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Calibri"/>
                <a:cs typeface="Calibri"/>
              </a:rPr>
              <a:t>happens.</a:t>
            </a:r>
            <a:r>
              <a:rPr sz="21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FFFFFF"/>
                </a:solidFill>
                <a:latin typeface="Calibri"/>
                <a:cs typeface="Calibri"/>
              </a:rPr>
              <a:t>In </a:t>
            </a:r>
            <a:r>
              <a:rPr sz="2100" spc="-5" dirty="0">
                <a:solidFill>
                  <a:srgbClr val="FFFFFF"/>
                </a:solidFill>
                <a:latin typeface="Calibri"/>
                <a:cs typeface="Calibri"/>
              </a:rPr>
              <a:t>these</a:t>
            </a:r>
            <a:r>
              <a:rPr sz="21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FFFFFF"/>
                </a:solidFill>
                <a:latin typeface="Calibri"/>
                <a:cs typeface="Calibri"/>
              </a:rPr>
              <a:t>mechanisms,</a:t>
            </a:r>
            <a:r>
              <a:rPr sz="21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-10" dirty="0">
                <a:solidFill>
                  <a:srgbClr val="FFFFFF"/>
                </a:solidFill>
                <a:latin typeface="Calibri"/>
                <a:cs typeface="Calibri"/>
              </a:rPr>
              <a:t>congestion</a:t>
            </a:r>
            <a:r>
              <a:rPr sz="21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-15" dirty="0">
                <a:solidFill>
                  <a:srgbClr val="FFFFFF"/>
                </a:solidFill>
                <a:latin typeface="Calibri"/>
                <a:cs typeface="Calibri"/>
              </a:rPr>
              <a:t>control</a:t>
            </a:r>
            <a:r>
              <a:rPr sz="21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1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Calibri"/>
                <a:cs typeface="Calibri"/>
              </a:rPr>
              <a:t>handled</a:t>
            </a:r>
            <a:r>
              <a:rPr sz="2100" spc="-10" dirty="0">
                <a:solidFill>
                  <a:srgbClr val="FFFFFF"/>
                </a:solidFill>
                <a:latin typeface="Calibri"/>
                <a:cs typeface="Calibri"/>
              </a:rPr>
              <a:t> by</a:t>
            </a:r>
            <a:r>
              <a:rPr sz="21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FFFFFF"/>
                </a:solidFill>
                <a:latin typeface="Calibri"/>
                <a:cs typeface="Calibri"/>
              </a:rPr>
              <a:t>either the</a:t>
            </a:r>
            <a:r>
              <a:rPr sz="2100" spc="-10" dirty="0">
                <a:solidFill>
                  <a:srgbClr val="FFFFFF"/>
                </a:solidFill>
                <a:latin typeface="Calibri"/>
                <a:cs typeface="Calibri"/>
              </a:rPr>
              <a:t> source</a:t>
            </a:r>
            <a:r>
              <a:rPr sz="21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Calibri"/>
                <a:cs typeface="Calibri"/>
              </a:rPr>
              <a:t>or</a:t>
            </a:r>
            <a:r>
              <a:rPr sz="21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1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-10" dirty="0">
                <a:solidFill>
                  <a:srgbClr val="FFFFFF"/>
                </a:solidFill>
                <a:latin typeface="Calibri"/>
                <a:cs typeface="Calibri"/>
              </a:rPr>
              <a:t>destination.</a:t>
            </a:r>
            <a:r>
              <a:rPr sz="2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-10" dirty="0">
                <a:solidFill>
                  <a:srgbClr val="FFFFFF"/>
                </a:solidFill>
                <a:latin typeface="Calibri"/>
                <a:cs typeface="Calibri"/>
              </a:rPr>
              <a:t>Following</a:t>
            </a:r>
            <a:r>
              <a:rPr sz="21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-10" dirty="0">
                <a:solidFill>
                  <a:srgbClr val="FFFFFF"/>
                </a:solidFill>
                <a:latin typeface="Calibri"/>
                <a:cs typeface="Calibri"/>
              </a:rPr>
              <a:t>are</a:t>
            </a:r>
            <a:r>
              <a:rPr sz="2100" dirty="0">
                <a:solidFill>
                  <a:srgbClr val="FFFFFF"/>
                </a:solidFill>
                <a:latin typeface="Calibri"/>
                <a:cs typeface="Calibri"/>
              </a:rPr>
              <a:t> the</a:t>
            </a:r>
            <a:r>
              <a:rPr sz="21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Calibri"/>
                <a:cs typeface="Calibri"/>
              </a:rPr>
              <a:t>policies</a:t>
            </a:r>
            <a:r>
              <a:rPr sz="21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Calibri"/>
                <a:cs typeface="Calibri"/>
              </a:rPr>
              <a:t>that</a:t>
            </a:r>
            <a:r>
              <a:rPr sz="21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Calibri"/>
                <a:cs typeface="Calibri"/>
              </a:rPr>
              <a:t>can</a:t>
            </a:r>
            <a:r>
              <a:rPr sz="2100" spc="-15" dirty="0">
                <a:solidFill>
                  <a:srgbClr val="FFFFFF"/>
                </a:solidFill>
                <a:latin typeface="Calibri"/>
                <a:cs typeface="Calibri"/>
              </a:rPr>
              <a:t> prevent</a:t>
            </a:r>
            <a:r>
              <a:rPr sz="21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-10" dirty="0">
                <a:solidFill>
                  <a:srgbClr val="FFFFFF"/>
                </a:solidFill>
                <a:latin typeface="Calibri"/>
                <a:cs typeface="Calibri"/>
              </a:rPr>
              <a:t>congestion</a:t>
            </a:r>
            <a:r>
              <a:rPr sz="21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FFFFFF"/>
                </a:solidFill>
                <a:latin typeface="Calibri"/>
                <a:cs typeface="Calibri"/>
              </a:rPr>
              <a:t>:</a:t>
            </a:r>
            <a:endParaRPr sz="2100">
              <a:latin typeface="Calibri"/>
              <a:cs typeface="Calibri"/>
            </a:endParaRPr>
          </a:p>
          <a:p>
            <a:pPr marL="756285" lvl="1" indent="-287020">
              <a:lnSpc>
                <a:spcPct val="100000"/>
              </a:lnSpc>
              <a:buFont typeface="Arial MT"/>
              <a:buChar char="•"/>
              <a:tabLst>
                <a:tab pos="756285" algn="l"/>
                <a:tab pos="756920" algn="l"/>
              </a:tabLst>
            </a:pPr>
            <a:r>
              <a:rPr sz="2100" spc="-5" dirty="0">
                <a:solidFill>
                  <a:srgbClr val="FFFFFF"/>
                </a:solidFill>
                <a:latin typeface="Calibri"/>
                <a:cs typeface="Calibri"/>
              </a:rPr>
              <a:t>i.</a:t>
            </a:r>
            <a:r>
              <a:rPr sz="2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b="1" u="heavy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Retransmission</a:t>
            </a:r>
            <a:r>
              <a:rPr sz="2100" b="1" u="heavy" spc="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2100" b="1" u="heavy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policy</a:t>
            </a:r>
            <a:r>
              <a:rPr sz="2100" b="1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FFFFFF"/>
                </a:solidFill>
                <a:latin typeface="Calibri"/>
                <a:cs typeface="Calibri"/>
              </a:rPr>
              <a:t>:</a:t>
            </a:r>
            <a:r>
              <a:rPr sz="21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-10" dirty="0">
                <a:solidFill>
                  <a:srgbClr val="FFFFFF"/>
                </a:solidFill>
                <a:latin typeface="Calibri"/>
                <a:cs typeface="Calibri"/>
              </a:rPr>
              <a:t>retransmission</a:t>
            </a:r>
            <a:r>
              <a:rPr sz="2100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Calibri"/>
                <a:cs typeface="Calibri"/>
              </a:rPr>
              <a:t>policy</a:t>
            </a:r>
            <a:r>
              <a:rPr sz="21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1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Calibri"/>
                <a:cs typeface="Calibri"/>
              </a:rPr>
              <a:t>designed</a:t>
            </a:r>
            <a:r>
              <a:rPr sz="21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-1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1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-10" dirty="0">
                <a:solidFill>
                  <a:srgbClr val="FFFFFF"/>
                </a:solidFill>
                <a:latin typeface="Calibri"/>
                <a:cs typeface="Calibri"/>
              </a:rPr>
              <a:t>optimize</a:t>
            </a:r>
            <a:r>
              <a:rPr sz="21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-10" dirty="0">
                <a:solidFill>
                  <a:srgbClr val="FFFFFF"/>
                </a:solidFill>
                <a:latin typeface="Calibri"/>
                <a:cs typeface="Calibri"/>
              </a:rPr>
              <a:t>efficiency</a:t>
            </a:r>
            <a:r>
              <a:rPr sz="210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21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-15" dirty="0">
                <a:solidFill>
                  <a:srgbClr val="FFFFFF"/>
                </a:solidFill>
                <a:latin typeface="Calibri"/>
                <a:cs typeface="Calibri"/>
              </a:rPr>
              <a:t>at</a:t>
            </a:r>
            <a:r>
              <a:rPr sz="21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100" spc="-5" dirty="0">
                <a:solidFill>
                  <a:srgbClr val="FFFFFF"/>
                </a:solidFill>
                <a:latin typeface="Calibri"/>
                <a:cs typeface="Calibri"/>
              </a:rPr>
              <a:t> same</a:t>
            </a:r>
            <a:endParaRPr sz="2100">
              <a:latin typeface="Calibri"/>
              <a:cs typeface="Calibri"/>
            </a:endParaRPr>
          </a:p>
          <a:p>
            <a:pPr marL="756285">
              <a:lnSpc>
                <a:spcPct val="100000"/>
              </a:lnSpc>
              <a:spcBef>
                <a:spcPts val="5"/>
              </a:spcBef>
            </a:pPr>
            <a:r>
              <a:rPr sz="2100" dirty="0">
                <a:solidFill>
                  <a:srgbClr val="FFFFFF"/>
                </a:solidFill>
                <a:latin typeface="Calibri"/>
                <a:cs typeface="Calibri"/>
              </a:rPr>
              <a:t>time</a:t>
            </a:r>
            <a:r>
              <a:rPr sz="21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-15" dirty="0">
                <a:solidFill>
                  <a:srgbClr val="FFFFFF"/>
                </a:solidFill>
                <a:latin typeface="Calibri"/>
                <a:cs typeface="Calibri"/>
              </a:rPr>
              <a:t>prevent</a:t>
            </a:r>
            <a:r>
              <a:rPr sz="2100" spc="-10" dirty="0">
                <a:solidFill>
                  <a:srgbClr val="FFFFFF"/>
                </a:solidFill>
                <a:latin typeface="Calibri"/>
                <a:cs typeface="Calibri"/>
              </a:rPr>
              <a:t> congestion.</a:t>
            </a:r>
            <a:endParaRPr sz="2100">
              <a:latin typeface="Calibri"/>
              <a:cs typeface="Calibri"/>
            </a:endParaRPr>
          </a:p>
          <a:p>
            <a:pPr marL="756285" marR="172085" lvl="1" indent="-287020">
              <a:lnSpc>
                <a:spcPct val="100000"/>
              </a:lnSpc>
              <a:buFont typeface="Arial MT"/>
              <a:buChar char="•"/>
              <a:tabLst>
                <a:tab pos="756285" algn="l"/>
                <a:tab pos="756920" algn="l"/>
              </a:tabLst>
            </a:pPr>
            <a:r>
              <a:rPr sz="2100" dirty="0">
                <a:solidFill>
                  <a:srgbClr val="FFFFFF"/>
                </a:solidFill>
                <a:latin typeface="Calibri"/>
                <a:cs typeface="Calibri"/>
              </a:rPr>
              <a:t>ii.</a:t>
            </a:r>
            <a:r>
              <a:rPr sz="21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b="1" u="heavy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Window</a:t>
            </a:r>
            <a:r>
              <a:rPr sz="2100" b="1" u="heavy" spc="-3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2100" b="1" u="heavy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policy</a:t>
            </a:r>
            <a:r>
              <a:rPr sz="2100" b="1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FFFFFF"/>
                </a:solidFill>
                <a:latin typeface="Calibri"/>
                <a:cs typeface="Calibri"/>
              </a:rPr>
              <a:t>:</a:t>
            </a:r>
            <a:r>
              <a:rPr sz="21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100" dirty="0">
                <a:solidFill>
                  <a:srgbClr val="FFFFFF"/>
                </a:solidFill>
                <a:latin typeface="Calibri"/>
                <a:cs typeface="Calibri"/>
              </a:rPr>
              <a:t> type</a:t>
            </a:r>
            <a:r>
              <a:rPr sz="21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21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Calibri"/>
                <a:cs typeface="Calibri"/>
              </a:rPr>
              <a:t>window</a:t>
            </a:r>
            <a:r>
              <a:rPr sz="21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-15" dirty="0">
                <a:solidFill>
                  <a:srgbClr val="FFFFFF"/>
                </a:solidFill>
                <a:latin typeface="Calibri"/>
                <a:cs typeface="Calibri"/>
              </a:rPr>
              <a:t>at</a:t>
            </a:r>
            <a:r>
              <a:rPr sz="21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100" spc="-5" dirty="0">
                <a:solidFill>
                  <a:srgbClr val="FFFFFF"/>
                </a:solidFill>
                <a:latin typeface="Calibri"/>
                <a:cs typeface="Calibri"/>
              </a:rPr>
              <a:t>sender</a:t>
            </a:r>
            <a:r>
              <a:rPr sz="21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-15" dirty="0">
                <a:solidFill>
                  <a:srgbClr val="FFFFFF"/>
                </a:solidFill>
                <a:latin typeface="Calibri"/>
                <a:cs typeface="Calibri"/>
              </a:rPr>
              <a:t>may</a:t>
            </a:r>
            <a:r>
              <a:rPr sz="21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FFFFFF"/>
                </a:solidFill>
                <a:latin typeface="Calibri"/>
                <a:cs typeface="Calibri"/>
              </a:rPr>
              <a:t>also</a:t>
            </a:r>
            <a:r>
              <a:rPr sz="21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-20" dirty="0">
                <a:solidFill>
                  <a:srgbClr val="FFFFFF"/>
                </a:solidFill>
                <a:latin typeface="Calibri"/>
                <a:cs typeface="Calibri"/>
              </a:rPr>
              <a:t>affect</a:t>
            </a:r>
            <a:r>
              <a:rPr sz="21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-10" dirty="0">
                <a:solidFill>
                  <a:srgbClr val="FFFFFF"/>
                </a:solidFill>
                <a:latin typeface="Calibri"/>
                <a:cs typeface="Calibri"/>
              </a:rPr>
              <a:t>congestion.</a:t>
            </a:r>
            <a:r>
              <a:rPr sz="21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Calibri"/>
                <a:cs typeface="Calibri"/>
              </a:rPr>
              <a:t>The selective</a:t>
            </a:r>
            <a:r>
              <a:rPr sz="210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-10" dirty="0">
                <a:solidFill>
                  <a:srgbClr val="FFFFFF"/>
                </a:solidFill>
                <a:latin typeface="Calibri"/>
                <a:cs typeface="Calibri"/>
              </a:rPr>
              <a:t>repeat </a:t>
            </a:r>
            <a:r>
              <a:rPr sz="2100" spc="-459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Calibri"/>
                <a:cs typeface="Calibri"/>
              </a:rPr>
              <a:t>window</a:t>
            </a:r>
            <a:r>
              <a:rPr sz="21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1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-10" dirty="0">
                <a:solidFill>
                  <a:srgbClr val="FFFFFF"/>
                </a:solidFill>
                <a:latin typeface="Calibri"/>
                <a:cs typeface="Calibri"/>
              </a:rPr>
              <a:t>better </a:t>
            </a:r>
            <a:r>
              <a:rPr sz="2100" dirty="0">
                <a:solidFill>
                  <a:srgbClr val="FFFFFF"/>
                </a:solidFill>
                <a:latin typeface="Calibri"/>
                <a:cs typeface="Calibri"/>
              </a:rPr>
              <a:t>than</a:t>
            </a:r>
            <a:r>
              <a:rPr sz="21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FFFFFF"/>
                </a:solidFill>
                <a:latin typeface="Calibri"/>
                <a:cs typeface="Calibri"/>
              </a:rPr>
              <a:t>the Go-Back-N</a:t>
            </a:r>
            <a:r>
              <a:rPr sz="21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Calibri"/>
                <a:cs typeface="Calibri"/>
              </a:rPr>
              <a:t>window</a:t>
            </a:r>
            <a:r>
              <a:rPr sz="21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-20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21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-10" dirty="0">
                <a:solidFill>
                  <a:srgbClr val="FFFFFF"/>
                </a:solidFill>
                <a:latin typeface="Calibri"/>
                <a:cs typeface="Calibri"/>
              </a:rPr>
              <a:t>congestion</a:t>
            </a:r>
            <a:r>
              <a:rPr sz="21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-15" dirty="0">
                <a:solidFill>
                  <a:srgbClr val="FFFFFF"/>
                </a:solidFill>
                <a:latin typeface="Calibri"/>
                <a:cs typeface="Calibri"/>
              </a:rPr>
              <a:t>control.</a:t>
            </a:r>
            <a:endParaRPr sz="2100">
              <a:latin typeface="Calibri"/>
              <a:cs typeface="Calibri"/>
            </a:endParaRPr>
          </a:p>
          <a:p>
            <a:pPr marL="756285" marR="5080" lvl="1" indent="-287020">
              <a:lnSpc>
                <a:spcPct val="100000"/>
              </a:lnSpc>
              <a:buFont typeface="Arial MT"/>
              <a:buChar char="•"/>
              <a:tabLst>
                <a:tab pos="756285" algn="l"/>
                <a:tab pos="756920" algn="l"/>
              </a:tabLst>
            </a:pPr>
            <a:r>
              <a:rPr sz="2100" spc="-5" dirty="0">
                <a:solidFill>
                  <a:srgbClr val="FFFFFF"/>
                </a:solidFill>
                <a:latin typeface="Calibri"/>
                <a:cs typeface="Calibri"/>
              </a:rPr>
              <a:t>iii.</a:t>
            </a:r>
            <a:r>
              <a:rPr sz="21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b="1" u="heavy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Acknowledgement</a:t>
            </a:r>
            <a:r>
              <a:rPr sz="2100" b="1" u="heavy" spc="3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2100" b="1" u="heavy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policy</a:t>
            </a:r>
            <a:r>
              <a:rPr sz="2100" b="1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FFFFFF"/>
                </a:solidFill>
                <a:latin typeface="Calibri"/>
                <a:cs typeface="Calibri"/>
              </a:rPr>
              <a:t>:</a:t>
            </a:r>
            <a:r>
              <a:rPr sz="21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Calibri"/>
                <a:cs typeface="Calibri"/>
              </a:rPr>
              <a:t>The acknowledgement</a:t>
            </a:r>
            <a:r>
              <a:rPr sz="2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Calibri"/>
                <a:cs typeface="Calibri"/>
              </a:rPr>
              <a:t>policy</a:t>
            </a:r>
            <a:r>
              <a:rPr sz="21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Calibri"/>
                <a:cs typeface="Calibri"/>
              </a:rPr>
              <a:t>imposed</a:t>
            </a:r>
            <a:r>
              <a:rPr sz="21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-10" dirty="0">
                <a:solidFill>
                  <a:srgbClr val="FFFFFF"/>
                </a:solidFill>
                <a:latin typeface="Calibri"/>
                <a:cs typeface="Calibri"/>
              </a:rPr>
              <a:t>by </a:t>
            </a:r>
            <a:r>
              <a:rPr sz="21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1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-10" dirty="0">
                <a:solidFill>
                  <a:srgbClr val="FFFFFF"/>
                </a:solidFill>
                <a:latin typeface="Calibri"/>
                <a:cs typeface="Calibri"/>
              </a:rPr>
              <a:t>receiver</a:t>
            </a:r>
            <a:r>
              <a:rPr sz="210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-15" dirty="0">
                <a:solidFill>
                  <a:srgbClr val="FFFFFF"/>
                </a:solidFill>
                <a:latin typeface="Calibri"/>
                <a:cs typeface="Calibri"/>
              </a:rPr>
              <a:t>may</a:t>
            </a:r>
            <a:r>
              <a:rPr sz="21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FFFFFF"/>
                </a:solidFill>
                <a:latin typeface="Calibri"/>
                <a:cs typeface="Calibri"/>
              </a:rPr>
              <a:t>also</a:t>
            </a:r>
            <a:r>
              <a:rPr sz="21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-20" dirty="0">
                <a:solidFill>
                  <a:srgbClr val="FFFFFF"/>
                </a:solidFill>
                <a:latin typeface="Calibri"/>
                <a:cs typeface="Calibri"/>
              </a:rPr>
              <a:t>affect </a:t>
            </a:r>
            <a:r>
              <a:rPr sz="21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-10" dirty="0">
                <a:solidFill>
                  <a:srgbClr val="FFFFFF"/>
                </a:solidFill>
                <a:latin typeface="Calibri"/>
                <a:cs typeface="Calibri"/>
              </a:rPr>
              <a:t>congestion.</a:t>
            </a:r>
            <a:r>
              <a:rPr sz="21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FFFFFF"/>
                </a:solidFill>
                <a:latin typeface="Calibri"/>
                <a:cs typeface="Calibri"/>
              </a:rPr>
              <a:t>If</a:t>
            </a:r>
            <a:r>
              <a:rPr sz="21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1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-10" dirty="0">
                <a:solidFill>
                  <a:srgbClr val="FFFFFF"/>
                </a:solidFill>
                <a:latin typeface="Calibri"/>
                <a:cs typeface="Calibri"/>
              </a:rPr>
              <a:t>receiver</a:t>
            </a:r>
            <a:r>
              <a:rPr sz="2100" spc="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Calibri"/>
                <a:cs typeface="Calibri"/>
              </a:rPr>
              <a:t>does</a:t>
            </a:r>
            <a:r>
              <a:rPr sz="21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Calibri"/>
                <a:cs typeface="Calibri"/>
              </a:rPr>
              <a:t>not</a:t>
            </a:r>
            <a:r>
              <a:rPr sz="21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Calibri"/>
                <a:cs typeface="Calibri"/>
              </a:rPr>
              <a:t>acknowledge</a:t>
            </a:r>
            <a:r>
              <a:rPr sz="21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-10" dirty="0">
                <a:solidFill>
                  <a:srgbClr val="FFFFFF"/>
                </a:solidFill>
                <a:latin typeface="Calibri"/>
                <a:cs typeface="Calibri"/>
              </a:rPr>
              <a:t>every</a:t>
            </a:r>
            <a:r>
              <a:rPr sz="210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-20" dirty="0">
                <a:solidFill>
                  <a:srgbClr val="FFFFFF"/>
                </a:solidFill>
                <a:latin typeface="Calibri"/>
                <a:cs typeface="Calibri"/>
              </a:rPr>
              <a:t>packet</a:t>
            </a:r>
            <a:r>
              <a:rPr sz="21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FFFFFF"/>
                </a:solidFill>
                <a:latin typeface="Calibri"/>
                <a:cs typeface="Calibri"/>
              </a:rPr>
              <a:t>it</a:t>
            </a:r>
            <a:r>
              <a:rPr sz="21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-10" dirty="0">
                <a:solidFill>
                  <a:srgbClr val="FFFFFF"/>
                </a:solidFill>
                <a:latin typeface="Calibri"/>
                <a:cs typeface="Calibri"/>
              </a:rPr>
              <a:t>receives,</a:t>
            </a:r>
            <a:r>
              <a:rPr sz="2100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FFFFFF"/>
                </a:solidFill>
                <a:latin typeface="Calibri"/>
                <a:cs typeface="Calibri"/>
              </a:rPr>
              <a:t>it </a:t>
            </a:r>
            <a:r>
              <a:rPr sz="2100" spc="-10" dirty="0">
                <a:solidFill>
                  <a:srgbClr val="FFFFFF"/>
                </a:solidFill>
                <a:latin typeface="Calibri"/>
                <a:cs typeface="Calibri"/>
              </a:rPr>
              <a:t>may</a:t>
            </a:r>
            <a:r>
              <a:rPr sz="21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-10" dirty="0">
                <a:solidFill>
                  <a:srgbClr val="FFFFFF"/>
                </a:solidFill>
                <a:latin typeface="Calibri"/>
                <a:cs typeface="Calibri"/>
              </a:rPr>
              <a:t>slow</a:t>
            </a:r>
            <a:r>
              <a:rPr sz="21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Calibri"/>
                <a:cs typeface="Calibri"/>
              </a:rPr>
              <a:t>down</a:t>
            </a:r>
            <a:r>
              <a:rPr sz="21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1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Calibri"/>
                <a:cs typeface="Calibri"/>
              </a:rPr>
              <a:t>sender </a:t>
            </a:r>
            <a:r>
              <a:rPr sz="2100" spc="-459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21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Calibri"/>
                <a:cs typeface="Calibri"/>
              </a:rPr>
              <a:t>help </a:t>
            </a:r>
            <a:r>
              <a:rPr sz="2100" spc="-1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1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-15" dirty="0">
                <a:solidFill>
                  <a:srgbClr val="FFFFFF"/>
                </a:solidFill>
                <a:latin typeface="Calibri"/>
                <a:cs typeface="Calibri"/>
              </a:rPr>
              <a:t>prevent</a:t>
            </a:r>
            <a:r>
              <a:rPr sz="21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-10" dirty="0">
                <a:solidFill>
                  <a:srgbClr val="FFFFFF"/>
                </a:solidFill>
                <a:latin typeface="Calibri"/>
                <a:cs typeface="Calibri"/>
              </a:rPr>
              <a:t>congestion.</a:t>
            </a:r>
            <a:endParaRPr sz="21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739" y="16255"/>
            <a:ext cx="11953240" cy="37141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95"/>
              </a:spcBef>
              <a:buClr>
                <a:srgbClr val="FFFFFF"/>
              </a:buClr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Closed-loop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congestion</a:t>
            </a:r>
            <a:r>
              <a:rPr sz="22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control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:</a:t>
            </a:r>
            <a:r>
              <a:rPr sz="22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Closed-loop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congestion</a:t>
            </a:r>
            <a:r>
              <a:rPr sz="22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control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mechanisms</a:t>
            </a:r>
            <a:r>
              <a:rPr sz="22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try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2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reduce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congestion</a:t>
            </a:r>
            <a:endParaRPr sz="2200">
              <a:latin typeface="Calibri"/>
              <a:cs typeface="Calibri"/>
            </a:endParaRPr>
          </a:p>
          <a:p>
            <a:pPr marL="299085">
              <a:lnSpc>
                <a:spcPct val="100000"/>
              </a:lnSpc>
            </a:pP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after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it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happens.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Several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mechanisms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have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been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used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by</a:t>
            </a:r>
            <a:r>
              <a:rPr sz="22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different</a:t>
            </a:r>
            <a:r>
              <a:rPr sz="22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protocols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which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are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 as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follows</a:t>
            </a:r>
            <a:r>
              <a:rPr sz="22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:</a:t>
            </a:r>
            <a:endParaRPr sz="2200">
              <a:latin typeface="Calibri"/>
              <a:cs typeface="Calibri"/>
            </a:endParaRPr>
          </a:p>
          <a:p>
            <a:pPr marL="756285" marR="314325" lvl="1" indent="-287020">
              <a:lnSpc>
                <a:spcPct val="100000"/>
              </a:lnSpc>
              <a:buFont typeface="Arial MT"/>
              <a:buChar char="•"/>
              <a:tabLst>
                <a:tab pos="756285" algn="l"/>
                <a:tab pos="756920" algn="l"/>
              </a:tabLst>
            </a:pP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i.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b="1" u="heavy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Backpressure</a:t>
            </a:r>
            <a:r>
              <a:rPr sz="2200" b="1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: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2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technique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of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backpressure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30" dirty="0">
                <a:solidFill>
                  <a:srgbClr val="FFFFFF"/>
                </a:solidFill>
                <a:latin typeface="Calibri"/>
                <a:cs typeface="Calibri"/>
              </a:rPr>
              <a:t>refers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mechanism</a:t>
            </a:r>
            <a:r>
              <a:rPr sz="22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which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congested</a:t>
            </a:r>
            <a:r>
              <a:rPr sz="22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node </a:t>
            </a:r>
            <a:r>
              <a:rPr sz="2200" spc="-4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stops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congestion</a:t>
            </a:r>
            <a:r>
              <a:rPr sz="22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control</a:t>
            </a:r>
            <a:r>
              <a:rPr sz="22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)receiving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from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2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immediate</a:t>
            </a:r>
            <a:r>
              <a:rPr sz="220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upstream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node</a:t>
            </a:r>
            <a:r>
              <a:rPr sz="22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or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nodes.</a:t>
            </a:r>
            <a:endParaRPr sz="2200">
              <a:latin typeface="Calibri"/>
              <a:cs typeface="Calibri"/>
            </a:endParaRPr>
          </a:p>
          <a:p>
            <a:pPr marL="756285" marR="363855" lvl="1" indent="-287020">
              <a:lnSpc>
                <a:spcPct val="100000"/>
              </a:lnSpc>
              <a:buFont typeface="Arial MT"/>
              <a:buChar char="•"/>
              <a:tabLst>
                <a:tab pos="756285" algn="l"/>
                <a:tab pos="756920" algn="l"/>
              </a:tabLst>
            </a:pP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ii.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b="1" u="heavy" spc="-2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Choke</a:t>
            </a:r>
            <a:r>
              <a:rPr sz="2200" b="1" u="heavy" spc="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2200" b="1" u="heavy" spc="-1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packet</a:t>
            </a:r>
            <a:r>
              <a:rPr sz="2200" b="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: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choke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packet</a:t>
            </a:r>
            <a:r>
              <a:rPr sz="22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25" dirty="0">
                <a:solidFill>
                  <a:srgbClr val="FFFFFF"/>
                </a:solidFill>
                <a:latin typeface="Calibri"/>
                <a:cs typeface="Calibri"/>
              </a:rPr>
              <a:t>packet</a:t>
            </a:r>
            <a:r>
              <a:rPr sz="22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sent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by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node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2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source 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2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inform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about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congestion.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In the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choke</a:t>
            </a:r>
            <a:r>
              <a:rPr sz="22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packet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method</a:t>
            </a:r>
            <a:r>
              <a:rPr sz="22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,the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warning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from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40" dirty="0">
                <a:solidFill>
                  <a:srgbClr val="FFFFFF"/>
                </a:solidFill>
                <a:latin typeface="Calibri"/>
                <a:cs typeface="Calibri"/>
              </a:rPr>
              <a:t>router,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which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has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encountered </a:t>
            </a:r>
            <a:r>
              <a:rPr sz="2200" spc="-48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congestion</a:t>
            </a:r>
            <a:r>
              <a:rPr sz="22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source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station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25" dirty="0">
                <a:solidFill>
                  <a:srgbClr val="FFFFFF"/>
                </a:solidFill>
                <a:latin typeface="Calibri"/>
                <a:cs typeface="Calibri"/>
              </a:rPr>
              <a:t>directly.</a:t>
            </a:r>
            <a:endParaRPr sz="2200">
              <a:latin typeface="Calibri"/>
              <a:cs typeface="Calibri"/>
            </a:endParaRPr>
          </a:p>
          <a:p>
            <a:pPr marL="756285" marR="5080" lvl="1" indent="-287020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756285" algn="l"/>
                <a:tab pos="756920" algn="l"/>
              </a:tabLst>
            </a:pP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iii.</a:t>
            </a:r>
            <a:r>
              <a:rPr sz="22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b="1" u="heavy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Implicit</a:t>
            </a:r>
            <a:r>
              <a:rPr sz="2200" b="1" u="heavy" spc="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2200" b="1" u="heavy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signaling</a:t>
            </a:r>
            <a:r>
              <a:rPr sz="2200" b="1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: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implicit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signaling,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 there</a:t>
            </a:r>
            <a:r>
              <a:rPr sz="22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no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communication</a:t>
            </a:r>
            <a:r>
              <a:rPr sz="22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between</a:t>
            </a:r>
            <a:r>
              <a:rPr sz="22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2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congested</a:t>
            </a:r>
            <a:r>
              <a:rPr sz="22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node </a:t>
            </a:r>
            <a:r>
              <a:rPr sz="2200" spc="-48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or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nodes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and the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source.</a:t>
            </a:r>
            <a:endParaRPr sz="2200">
              <a:latin typeface="Calibri"/>
              <a:cs typeface="Calibri"/>
            </a:endParaRPr>
          </a:p>
          <a:p>
            <a:pPr marL="756285" lvl="1" indent="-287020">
              <a:lnSpc>
                <a:spcPct val="100000"/>
              </a:lnSpc>
              <a:buFont typeface="Arial MT"/>
              <a:buChar char="•"/>
              <a:tabLst>
                <a:tab pos="756285" algn="l"/>
                <a:tab pos="756920" algn="l"/>
              </a:tabLst>
            </a:pPr>
            <a:r>
              <a:rPr sz="2200" spc="-65" dirty="0">
                <a:solidFill>
                  <a:srgbClr val="FFFFFF"/>
                </a:solidFill>
                <a:latin typeface="Calibri"/>
                <a:cs typeface="Calibri"/>
              </a:rPr>
              <a:t>iv.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b="1" u="heavy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Explicit</a:t>
            </a:r>
            <a:r>
              <a:rPr sz="2200" b="1" u="heavy" spc="2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2200" b="1" u="heavy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signaling</a:t>
            </a:r>
            <a:r>
              <a:rPr sz="2200" b="1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: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2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node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that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experiences</a:t>
            </a:r>
            <a:r>
              <a:rPr sz="22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congestion</a:t>
            </a:r>
            <a:r>
              <a:rPr sz="22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can</a:t>
            </a:r>
            <a:r>
              <a:rPr sz="22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explicitly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send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signal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endParaRPr sz="2200">
              <a:latin typeface="Calibri"/>
              <a:cs typeface="Calibri"/>
            </a:endParaRPr>
          </a:p>
          <a:p>
            <a:pPr marL="756285">
              <a:lnSpc>
                <a:spcPct val="100000"/>
              </a:lnSpc>
            </a:pP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source</a:t>
            </a:r>
            <a:r>
              <a:rPr sz="22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or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destination.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412616" y="6228613"/>
            <a:ext cx="5351780" cy="584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85"/>
              </a:lnSpc>
            </a:pPr>
            <a:r>
              <a:rPr sz="4400" u="heavy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www.knowledgegate.in</a:t>
            </a:r>
            <a:endParaRPr sz="4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739" y="16256"/>
            <a:ext cx="11941810" cy="24650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u="heavy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Leaky</a:t>
            </a:r>
            <a:r>
              <a:rPr sz="2000" b="1" u="heavy" spc="-2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2000" b="1" u="heavy" spc="-1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bucket</a:t>
            </a:r>
            <a:r>
              <a:rPr sz="2000" b="1" u="heavy" spc="-3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2000" b="1" u="heavy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algorithm</a:t>
            </a:r>
            <a:endParaRPr sz="2000">
              <a:latin typeface="Calibri"/>
              <a:cs typeface="Calibri"/>
            </a:endParaRPr>
          </a:p>
          <a:p>
            <a:pPr marL="299085" marR="5080" indent="-287020">
              <a:lnSpc>
                <a:spcPct val="100000"/>
              </a:lnSpc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If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bucket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has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small</a:t>
            </a:r>
            <a:r>
              <a:rPr sz="2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hole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at</a:t>
            </a:r>
            <a:r>
              <a:rPr sz="2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bottom,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the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water</a:t>
            </a:r>
            <a:r>
              <a:rPr sz="2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leaks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from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bucket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at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constant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FFFFFF"/>
                </a:solidFill>
                <a:latin typeface="Calibri"/>
                <a:cs typeface="Calibri"/>
              </a:rPr>
              <a:t>rate</a:t>
            </a:r>
            <a:r>
              <a:rPr sz="2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as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long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as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there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is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water</a:t>
            </a:r>
            <a:r>
              <a:rPr sz="2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in the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bucket.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The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25" dirty="0">
                <a:solidFill>
                  <a:srgbClr val="FFFFFF"/>
                </a:solidFill>
                <a:latin typeface="Calibri"/>
                <a:cs typeface="Calibri"/>
              </a:rPr>
              <a:t>rate</a:t>
            </a:r>
            <a:r>
              <a:rPr sz="2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at</a:t>
            </a:r>
            <a:r>
              <a:rPr sz="2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which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water</a:t>
            </a:r>
            <a:r>
              <a:rPr sz="2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leaks</a:t>
            </a:r>
            <a:r>
              <a:rPr sz="2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does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not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depend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the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25" dirty="0">
                <a:solidFill>
                  <a:srgbClr val="FFFFFF"/>
                </a:solidFill>
                <a:latin typeface="Calibri"/>
                <a:cs typeface="Calibri"/>
              </a:rPr>
              <a:t>rate</a:t>
            </a:r>
            <a:r>
              <a:rPr sz="2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at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which the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water</a:t>
            </a:r>
            <a:r>
              <a:rPr sz="2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input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to </a:t>
            </a:r>
            <a:r>
              <a:rPr sz="2000" spc="-4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bucket</a:t>
            </a:r>
            <a:r>
              <a:rPr sz="20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unless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bucket</a:t>
            </a:r>
            <a:r>
              <a:rPr sz="20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25" dirty="0">
                <a:solidFill>
                  <a:srgbClr val="FFFFFF"/>
                </a:solidFill>
                <a:latin typeface="Calibri"/>
                <a:cs typeface="Calibri"/>
              </a:rPr>
              <a:t>empty.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input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25" dirty="0">
                <a:solidFill>
                  <a:srgbClr val="FFFFFF"/>
                </a:solidFill>
                <a:latin typeface="Calibri"/>
                <a:cs typeface="Calibri"/>
              </a:rPr>
              <a:t>rate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can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35" dirty="0">
                <a:solidFill>
                  <a:srgbClr val="FFFFFF"/>
                </a:solidFill>
                <a:latin typeface="Calibri"/>
                <a:cs typeface="Calibri"/>
              </a:rPr>
              <a:t>vary,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but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output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25" dirty="0">
                <a:solidFill>
                  <a:srgbClr val="FFFFFF"/>
                </a:solidFill>
                <a:latin typeface="Calibri"/>
                <a:cs typeface="Calibri"/>
              </a:rPr>
              <a:t>rate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remains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constant.</a:t>
            </a:r>
            <a:endParaRPr sz="2000">
              <a:latin typeface="Calibri"/>
              <a:cs typeface="Calibri"/>
            </a:endParaRPr>
          </a:p>
          <a:p>
            <a:pPr marL="299085" marR="409575" indent="-287020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2000" spc="-20" dirty="0">
                <a:solidFill>
                  <a:srgbClr val="FFFFFF"/>
                </a:solidFill>
                <a:latin typeface="Calibri"/>
                <a:cs typeface="Calibri"/>
              </a:rPr>
              <a:t>Similarly,</a:t>
            </a:r>
            <a:r>
              <a:rPr sz="2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networking,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technique called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leaky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bucket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which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can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smooth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out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bursty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traffic.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simple</a:t>
            </a:r>
            <a:r>
              <a:rPr sz="2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leaky 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bucket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implementation</a:t>
            </a:r>
            <a:r>
              <a:rPr sz="2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FIFO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queue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holds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the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packets.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If the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traffic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consists</a:t>
            </a:r>
            <a:r>
              <a:rPr sz="2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of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fixed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size</a:t>
            </a:r>
            <a:r>
              <a:rPr sz="2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packets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process </a:t>
            </a:r>
            <a:r>
              <a:rPr sz="2000" spc="-43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removes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fixed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number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packets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from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queue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at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each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tick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clock.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If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traffic</a:t>
            </a:r>
            <a:r>
              <a:rPr sz="2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consists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variable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length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packets,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the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fixed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output</a:t>
            </a:r>
            <a:r>
              <a:rPr sz="20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25" dirty="0">
                <a:solidFill>
                  <a:srgbClr val="FFFFFF"/>
                </a:solidFill>
                <a:latin typeface="Calibri"/>
                <a:cs typeface="Calibri"/>
              </a:rPr>
              <a:t>rate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must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be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based on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the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number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of bytes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or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bits.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89504" y="2554223"/>
            <a:ext cx="6412992" cy="4166616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412616" y="6228613"/>
            <a:ext cx="5351780" cy="584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85"/>
              </a:lnSpc>
            </a:pPr>
            <a:r>
              <a:rPr sz="4400" u="heavy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3"/>
              </a:rPr>
              <a:t>www.knowledgegate.in</a:t>
            </a:r>
            <a:endParaRPr sz="4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739" y="13207"/>
            <a:ext cx="11661140" cy="1854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0"/>
              </a:spcBef>
              <a:buClr>
                <a:srgbClr val="FFFFFF"/>
              </a:buClr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following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is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an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algorithm</a:t>
            </a:r>
            <a:r>
              <a:rPr sz="24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variable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length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packets:</a:t>
            </a:r>
            <a:endParaRPr sz="2400">
              <a:latin typeface="Calibri"/>
              <a:cs typeface="Calibri"/>
            </a:endParaRPr>
          </a:p>
          <a:p>
            <a:pPr marL="756285" lvl="1" indent="-287020">
              <a:lnSpc>
                <a:spcPct val="100000"/>
              </a:lnSpc>
              <a:buFont typeface="Arial MT"/>
              <a:buChar char="•"/>
              <a:tabLst>
                <a:tab pos="756285" algn="l"/>
                <a:tab pos="756920" algn="l"/>
              </a:tabLst>
            </a:pP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Initialize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counter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at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tick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the clock.</a:t>
            </a:r>
            <a:endParaRPr sz="2400">
              <a:latin typeface="Calibri"/>
              <a:cs typeface="Calibri"/>
            </a:endParaRPr>
          </a:p>
          <a:p>
            <a:pPr marL="756285" marR="5080" lvl="1" indent="-287020">
              <a:lnSpc>
                <a:spcPct val="100000"/>
              </a:lnSpc>
              <a:buFont typeface="Arial MT"/>
              <a:buChar char="•"/>
              <a:tabLst>
                <a:tab pos="756285" algn="l"/>
                <a:tab pos="756920" algn="l"/>
              </a:tabLst>
            </a:pP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If n is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greater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then the 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size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of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packet,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send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packet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and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decrement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counter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by </a:t>
            </a:r>
            <a:r>
              <a:rPr sz="2400" spc="-5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packet</a:t>
            </a:r>
            <a:r>
              <a:rPr sz="24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size.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Repeat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this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step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until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is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smaller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than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packet</a:t>
            </a:r>
            <a:r>
              <a:rPr sz="24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size.</a:t>
            </a:r>
            <a:endParaRPr sz="2400">
              <a:latin typeface="Calibri"/>
              <a:cs typeface="Calibri"/>
            </a:endParaRPr>
          </a:p>
          <a:p>
            <a:pPr marL="756285" lvl="1" indent="-287020">
              <a:lnSpc>
                <a:spcPct val="100000"/>
              </a:lnSpc>
              <a:buFont typeface="Arial MT"/>
              <a:buChar char="•"/>
              <a:tabLst>
                <a:tab pos="756285" algn="l"/>
                <a:tab pos="756920" algn="l"/>
              </a:tabLst>
            </a:pP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Reset</a:t>
            </a:r>
            <a:r>
              <a:rPr sz="24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counter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and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go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to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step(i).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63011" y="2417062"/>
            <a:ext cx="6665976" cy="4329682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412616" y="6228613"/>
            <a:ext cx="5351780" cy="584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85"/>
              </a:lnSpc>
            </a:pPr>
            <a:r>
              <a:rPr sz="4400" u="heavy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3"/>
              </a:rPr>
              <a:t>www.knowledgegate.in</a:t>
            </a:r>
            <a:endParaRPr sz="4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25316" y="6241313"/>
            <a:ext cx="5326380" cy="559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185"/>
              </a:lnSpc>
            </a:pPr>
            <a:r>
              <a:rPr sz="4400" dirty="0">
                <a:solidFill>
                  <a:srgbClr val="0462C1"/>
                </a:solidFill>
                <a:latin typeface="Calibri"/>
                <a:cs typeface="Calibri"/>
                <a:hlinkClick r:id="rId2"/>
              </a:rPr>
              <a:t>w</a:t>
            </a:r>
            <a:r>
              <a:rPr sz="4400" spc="5" dirty="0">
                <a:solidFill>
                  <a:srgbClr val="0462C1"/>
                </a:solidFill>
                <a:latin typeface="Calibri"/>
                <a:cs typeface="Calibri"/>
                <a:hlinkClick r:id="rId2"/>
              </a:rPr>
              <a:t>w</a:t>
            </a:r>
            <a:r>
              <a:rPr sz="4400" spc="-285" dirty="0">
                <a:solidFill>
                  <a:srgbClr val="0462C1"/>
                </a:solidFill>
                <a:latin typeface="Calibri"/>
                <a:cs typeface="Calibri"/>
                <a:hlinkClick r:id="rId2"/>
              </a:rPr>
              <a:t>w</a:t>
            </a:r>
            <a:r>
              <a:rPr sz="4400" spc="-5" dirty="0">
                <a:solidFill>
                  <a:srgbClr val="0462C1"/>
                </a:solidFill>
                <a:latin typeface="Calibri"/>
                <a:cs typeface="Calibri"/>
                <a:hlinkClick r:id="rId2"/>
              </a:rPr>
              <a:t>.knowled</a:t>
            </a:r>
            <a:r>
              <a:rPr sz="4400" spc="-35" dirty="0">
                <a:solidFill>
                  <a:srgbClr val="0462C1"/>
                </a:solidFill>
                <a:latin typeface="Calibri"/>
                <a:cs typeface="Calibri"/>
                <a:hlinkClick r:id="rId2"/>
              </a:rPr>
              <a:t>g</a:t>
            </a:r>
            <a:r>
              <a:rPr sz="4400" dirty="0">
                <a:solidFill>
                  <a:srgbClr val="0462C1"/>
                </a:solidFill>
                <a:latin typeface="Calibri"/>
                <a:cs typeface="Calibri"/>
                <a:hlinkClick r:id="rId2"/>
              </a:rPr>
              <a:t>e</a:t>
            </a:r>
            <a:r>
              <a:rPr sz="4400" spc="-80" dirty="0">
                <a:solidFill>
                  <a:srgbClr val="0462C1"/>
                </a:solidFill>
                <a:latin typeface="Calibri"/>
                <a:cs typeface="Calibri"/>
                <a:hlinkClick r:id="rId2"/>
              </a:rPr>
              <a:t>g</a:t>
            </a:r>
            <a:r>
              <a:rPr sz="4400" spc="-40" dirty="0">
                <a:solidFill>
                  <a:srgbClr val="0462C1"/>
                </a:solidFill>
                <a:latin typeface="Calibri"/>
                <a:cs typeface="Calibri"/>
                <a:hlinkClick r:id="rId2"/>
              </a:rPr>
              <a:t>a</a:t>
            </a:r>
            <a:r>
              <a:rPr sz="4400" spc="-50" dirty="0">
                <a:solidFill>
                  <a:srgbClr val="0462C1"/>
                </a:solidFill>
                <a:latin typeface="Calibri"/>
                <a:cs typeface="Calibri"/>
                <a:hlinkClick r:id="rId2"/>
              </a:rPr>
              <a:t>t</a:t>
            </a:r>
            <a:r>
              <a:rPr sz="4400" dirty="0">
                <a:solidFill>
                  <a:srgbClr val="0462C1"/>
                </a:solidFill>
                <a:latin typeface="Calibri"/>
                <a:cs typeface="Calibri"/>
                <a:hlinkClick r:id="rId2"/>
              </a:rPr>
              <a:t>e.in</a:t>
            </a:r>
            <a:endParaRPr sz="44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2670048" y="3308602"/>
            <a:ext cx="6852284" cy="3549650"/>
            <a:chOff x="2670048" y="3308602"/>
            <a:chExt cx="6852284" cy="3549650"/>
          </a:xfrm>
        </p:grpSpPr>
        <p:sp>
          <p:nvSpPr>
            <p:cNvPr id="4" name="object 4"/>
            <p:cNvSpPr/>
            <p:nvPr/>
          </p:nvSpPr>
          <p:spPr>
            <a:xfrm>
              <a:off x="3424936" y="6723303"/>
              <a:ext cx="5329555" cy="36830"/>
            </a:xfrm>
            <a:custGeom>
              <a:avLst/>
              <a:gdLst/>
              <a:ahLst/>
              <a:cxnLst/>
              <a:rect l="l" t="t" r="r" b="b"/>
              <a:pathLst>
                <a:path w="5329555" h="36829">
                  <a:moveTo>
                    <a:pt x="5329428" y="0"/>
                  </a:moveTo>
                  <a:lnTo>
                    <a:pt x="0" y="0"/>
                  </a:lnTo>
                  <a:lnTo>
                    <a:pt x="0" y="36575"/>
                  </a:lnTo>
                  <a:lnTo>
                    <a:pt x="5329428" y="36575"/>
                  </a:lnTo>
                  <a:lnTo>
                    <a:pt x="5329428" y="0"/>
                  </a:lnTo>
                  <a:close/>
                </a:path>
              </a:pathLst>
            </a:custGeom>
            <a:solidFill>
              <a:srgbClr val="0462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70048" y="3308602"/>
              <a:ext cx="6851904" cy="3549395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78739" y="17779"/>
            <a:ext cx="11827510" cy="32111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b="1" spc="-50" dirty="0">
                <a:solidFill>
                  <a:srgbClr val="FFFFFF"/>
                </a:solidFill>
                <a:latin typeface="Calibri"/>
                <a:cs typeface="Calibri"/>
              </a:rPr>
              <a:t>Token</a:t>
            </a:r>
            <a:r>
              <a:rPr sz="1900" b="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b="1" spc="-15" dirty="0">
                <a:solidFill>
                  <a:srgbClr val="FFFFFF"/>
                </a:solidFill>
                <a:latin typeface="Calibri"/>
                <a:cs typeface="Calibri"/>
              </a:rPr>
              <a:t>Bucket </a:t>
            </a:r>
            <a:r>
              <a:rPr sz="1900" b="1" spc="-5" dirty="0">
                <a:solidFill>
                  <a:srgbClr val="FFFFFF"/>
                </a:solidFill>
                <a:latin typeface="Calibri"/>
                <a:cs typeface="Calibri"/>
              </a:rPr>
              <a:t>Algorithm:</a:t>
            </a:r>
            <a:endParaRPr sz="1900">
              <a:latin typeface="Calibri"/>
              <a:cs typeface="Calibri"/>
            </a:endParaRPr>
          </a:p>
          <a:p>
            <a:pPr marL="200025" indent="-187960">
              <a:lnSpc>
                <a:spcPct val="100000"/>
              </a:lnSpc>
              <a:buSzPct val="94736"/>
              <a:buAutoNum type="arabicPeriod"/>
              <a:tabLst>
                <a:tab pos="200660" algn="l"/>
              </a:tabLst>
            </a:pPr>
            <a:r>
              <a:rPr sz="1900" b="1" spc="-5" dirty="0">
                <a:solidFill>
                  <a:srgbClr val="FFFFFF"/>
                </a:solidFill>
                <a:latin typeface="Calibri"/>
                <a:cs typeface="Calibri"/>
              </a:rPr>
              <a:t>Concept</a:t>
            </a:r>
            <a:r>
              <a:rPr sz="1900" spc="-5" dirty="0">
                <a:solidFill>
                  <a:srgbClr val="FFFFFF"/>
                </a:solidFill>
                <a:latin typeface="Calibri"/>
                <a:cs typeface="Calibri"/>
              </a:rPr>
              <a:t>:</a:t>
            </a:r>
            <a:r>
              <a:rPr sz="19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Calibri"/>
                <a:cs typeface="Calibri"/>
              </a:rPr>
              <a:t>It is</a:t>
            </a:r>
            <a:r>
              <a:rPr sz="19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Calibri"/>
                <a:cs typeface="Calibri"/>
              </a:rPr>
              <a:t>another</a:t>
            </a:r>
            <a:r>
              <a:rPr sz="19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spc="-10" dirty="0">
                <a:solidFill>
                  <a:srgbClr val="FFFFFF"/>
                </a:solidFill>
                <a:latin typeface="Calibri"/>
                <a:cs typeface="Calibri"/>
              </a:rPr>
              <a:t>algorithm</a:t>
            </a:r>
            <a:r>
              <a:rPr sz="19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Calibri"/>
                <a:cs typeface="Calibri"/>
              </a:rPr>
              <a:t>used</a:t>
            </a:r>
            <a:r>
              <a:rPr sz="19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spc="-1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9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spc="-15" dirty="0">
                <a:solidFill>
                  <a:srgbClr val="FFFFFF"/>
                </a:solidFill>
                <a:latin typeface="Calibri"/>
                <a:cs typeface="Calibri"/>
              </a:rPr>
              <a:t>control</a:t>
            </a:r>
            <a:r>
              <a:rPr sz="19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spc="-15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19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spc="-25" dirty="0">
                <a:solidFill>
                  <a:srgbClr val="FFFFFF"/>
                </a:solidFill>
                <a:latin typeface="Calibri"/>
                <a:cs typeface="Calibri"/>
              </a:rPr>
              <a:t>rate</a:t>
            </a:r>
            <a:r>
              <a:rPr sz="19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19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spc="-10" dirty="0">
                <a:solidFill>
                  <a:srgbClr val="FFFFFF"/>
                </a:solidFill>
                <a:latin typeface="Calibri"/>
                <a:cs typeface="Calibri"/>
              </a:rPr>
              <a:t>networks.</a:t>
            </a:r>
            <a:endParaRPr sz="1900">
              <a:latin typeface="Calibri"/>
              <a:cs typeface="Calibri"/>
            </a:endParaRPr>
          </a:p>
          <a:p>
            <a:pPr marL="12700" marR="713740">
              <a:lnSpc>
                <a:spcPct val="100000"/>
              </a:lnSpc>
              <a:buSzPct val="94736"/>
              <a:buAutoNum type="arabicPeriod"/>
              <a:tabLst>
                <a:tab pos="200660" algn="l"/>
              </a:tabLst>
            </a:pPr>
            <a:r>
              <a:rPr sz="1900" b="1" spc="-15" dirty="0">
                <a:solidFill>
                  <a:srgbClr val="FFFFFF"/>
                </a:solidFill>
                <a:latin typeface="Calibri"/>
                <a:cs typeface="Calibri"/>
              </a:rPr>
              <a:t>Working</a:t>
            </a:r>
            <a:r>
              <a:rPr sz="1900" spc="-15" dirty="0">
                <a:solidFill>
                  <a:srgbClr val="FFFFFF"/>
                </a:solidFill>
                <a:latin typeface="Calibri"/>
                <a:cs typeface="Calibri"/>
              </a:rPr>
              <a:t>:</a:t>
            </a:r>
            <a:r>
              <a:rPr sz="19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spc="-45" dirty="0">
                <a:solidFill>
                  <a:srgbClr val="FFFFFF"/>
                </a:solidFill>
                <a:latin typeface="Calibri"/>
                <a:cs typeface="Calibri"/>
              </a:rPr>
              <a:t>Tokens</a:t>
            </a:r>
            <a:r>
              <a:rPr sz="19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spc="-15" dirty="0">
                <a:solidFill>
                  <a:srgbClr val="FFFFFF"/>
                </a:solidFill>
                <a:latin typeface="Calibri"/>
                <a:cs typeface="Calibri"/>
              </a:rPr>
              <a:t>are</a:t>
            </a:r>
            <a:r>
              <a:rPr sz="19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Calibri"/>
                <a:cs typeface="Calibri"/>
              </a:rPr>
              <a:t>added</a:t>
            </a:r>
            <a:r>
              <a:rPr sz="19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spc="-1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9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9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spc="-15" dirty="0">
                <a:solidFill>
                  <a:srgbClr val="FFFFFF"/>
                </a:solidFill>
                <a:latin typeface="Calibri"/>
                <a:cs typeface="Calibri"/>
              </a:rPr>
              <a:t>bucket</a:t>
            </a:r>
            <a:r>
              <a:rPr sz="19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Calibri"/>
                <a:cs typeface="Calibri"/>
              </a:rPr>
              <a:t>at a</a:t>
            </a:r>
            <a:r>
              <a:rPr sz="19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spc="-20" dirty="0">
                <a:solidFill>
                  <a:srgbClr val="FFFFFF"/>
                </a:solidFill>
                <a:latin typeface="Calibri"/>
                <a:cs typeface="Calibri"/>
              </a:rPr>
              <a:t>fixed</a:t>
            </a:r>
            <a:r>
              <a:rPr sz="19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spc="-20" dirty="0">
                <a:solidFill>
                  <a:srgbClr val="FFFFFF"/>
                </a:solidFill>
                <a:latin typeface="Calibri"/>
                <a:cs typeface="Calibri"/>
              </a:rPr>
              <a:t>rate.</a:t>
            </a:r>
            <a:r>
              <a:rPr sz="19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spc="-15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19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spc="-15" dirty="0">
                <a:solidFill>
                  <a:srgbClr val="FFFFFF"/>
                </a:solidFill>
                <a:latin typeface="Calibri"/>
                <a:cs typeface="Calibri"/>
              </a:rPr>
              <a:t>packets</a:t>
            </a:r>
            <a:r>
              <a:rPr sz="19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Calibri"/>
                <a:cs typeface="Calibri"/>
              </a:rPr>
              <a:t>can</a:t>
            </a:r>
            <a:r>
              <a:rPr sz="19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Calibri"/>
                <a:cs typeface="Calibri"/>
              </a:rPr>
              <a:t>be</a:t>
            </a:r>
            <a:r>
              <a:rPr sz="19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spc="-15" dirty="0">
                <a:solidFill>
                  <a:srgbClr val="FFFFFF"/>
                </a:solidFill>
                <a:latin typeface="Calibri"/>
                <a:cs typeface="Calibri"/>
              </a:rPr>
              <a:t>transmitted</a:t>
            </a:r>
            <a:r>
              <a:rPr sz="19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Calibri"/>
                <a:cs typeface="Calibri"/>
              </a:rPr>
              <a:t>if</a:t>
            </a:r>
            <a:r>
              <a:rPr sz="19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spc="-10" dirty="0">
                <a:solidFill>
                  <a:srgbClr val="FFFFFF"/>
                </a:solidFill>
                <a:latin typeface="Calibri"/>
                <a:cs typeface="Calibri"/>
              </a:rPr>
              <a:t>sufficient</a:t>
            </a:r>
            <a:r>
              <a:rPr sz="19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spc="-20" dirty="0">
                <a:solidFill>
                  <a:srgbClr val="FFFFFF"/>
                </a:solidFill>
                <a:latin typeface="Calibri"/>
                <a:cs typeface="Calibri"/>
              </a:rPr>
              <a:t>tokens</a:t>
            </a:r>
            <a:r>
              <a:rPr sz="19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spc="-15" dirty="0">
                <a:solidFill>
                  <a:srgbClr val="FFFFFF"/>
                </a:solidFill>
                <a:latin typeface="Calibri"/>
                <a:cs typeface="Calibri"/>
              </a:rPr>
              <a:t>are </a:t>
            </a:r>
            <a:r>
              <a:rPr sz="1900" spc="-4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spc="-10" dirty="0">
                <a:solidFill>
                  <a:srgbClr val="FFFFFF"/>
                </a:solidFill>
                <a:latin typeface="Calibri"/>
                <a:cs typeface="Calibri"/>
              </a:rPr>
              <a:t>available.</a:t>
            </a:r>
            <a:endParaRPr sz="1900">
              <a:latin typeface="Calibri"/>
              <a:cs typeface="Calibri"/>
            </a:endParaRPr>
          </a:p>
          <a:p>
            <a:pPr marL="200025" indent="-187960">
              <a:lnSpc>
                <a:spcPct val="100000"/>
              </a:lnSpc>
              <a:buSzPct val="94736"/>
              <a:buAutoNum type="arabicPeriod"/>
              <a:tabLst>
                <a:tab pos="200660" algn="l"/>
              </a:tabLst>
            </a:pPr>
            <a:r>
              <a:rPr sz="1900" b="1" spc="-5" dirty="0">
                <a:solidFill>
                  <a:srgbClr val="FFFFFF"/>
                </a:solidFill>
                <a:latin typeface="Calibri"/>
                <a:cs typeface="Calibri"/>
              </a:rPr>
              <a:t>Solution</a:t>
            </a:r>
            <a:r>
              <a:rPr sz="1900" spc="-5" dirty="0">
                <a:solidFill>
                  <a:srgbClr val="FFFFFF"/>
                </a:solidFill>
                <a:latin typeface="Calibri"/>
                <a:cs typeface="Calibri"/>
              </a:rPr>
              <a:t>:</a:t>
            </a:r>
            <a:r>
              <a:rPr sz="19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Calibri"/>
                <a:cs typeface="Calibri"/>
              </a:rPr>
              <a:t>It</a:t>
            </a:r>
            <a:r>
              <a:rPr sz="19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spc="-10" dirty="0">
                <a:solidFill>
                  <a:srgbClr val="FFFFFF"/>
                </a:solidFill>
                <a:latin typeface="Calibri"/>
                <a:cs typeface="Calibri"/>
              </a:rPr>
              <a:t>allows</a:t>
            </a:r>
            <a:r>
              <a:rPr sz="19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spc="-15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19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spc="-1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9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Calibri"/>
                <a:cs typeface="Calibri"/>
              </a:rPr>
              <a:t>be</a:t>
            </a:r>
            <a:r>
              <a:rPr sz="19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Calibri"/>
                <a:cs typeface="Calibri"/>
              </a:rPr>
              <a:t>sent </a:t>
            </a:r>
            <a:r>
              <a:rPr sz="1900" spc="-10" dirty="0">
                <a:solidFill>
                  <a:srgbClr val="FFFFFF"/>
                </a:solidFill>
                <a:latin typeface="Calibri"/>
                <a:cs typeface="Calibri"/>
              </a:rPr>
              <a:t>at </a:t>
            </a:r>
            <a:r>
              <a:rPr sz="1900" spc="-5" dirty="0">
                <a:solidFill>
                  <a:srgbClr val="FFFFFF"/>
                </a:solidFill>
                <a:latin typeface="Calibri"/>
                <a:cs typeface="Calibri"/>
              </a:rPr>
              <a:t>varying</a:t>
            </a:r>
            <a:r>
              <a:rPr sz="19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Calibri"/>
                <a:cs typeface="Calibri"/>
              </a:rPr>
              <a:t>speeds, permitting</a:t>
            </a:r>
            <a:r>
              <a:rPr sz="19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spc="-15" dirty="0">
                <a:solidFill>
                  <a:srgbClr val="FFFFFF"/>
                </a:solidFill>
                <a:latin typeface="Calibri"/>
                <a:cs typeface="Calibri"/>
              </a:rPr>
              <a:t>bursts</a:t>
            </a:r>
            <a:r>
              <a:rPr sz="19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Calibri"/>
                <a:cs typeface="Calibri"/>
              </a:rPr>
              <a:t>of </a:t>
            </a:r>
            <a:r>
              <a:rPr sz="1900" spc="-15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19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Calibri"/>
                <a:cs typeface="Calibri"/>
              </a:rPr>
              <a:t>until</a:t>
            </a:r>
            <a:r>
              <a:rPr sz="19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9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spc="-15" dirty="0">
                <a:solidFill>
                  <a:srgbClr val="FFFFFF"/>
                </a:solidFill>
                <a:latin typeface="Calibri"/>
                <a:cs typeface="Calibri"/>
              </a:rPr>
              <a:t>bucket</a:t>
            </a:r>
            <a:r>
              <a:rPr sz="19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19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Calibri"/>
                <a:cs typeface="Calibri"/>
              </a:rPr>
              <a:t>empty</a:t>
            </a:r>
            <a:r>
              <a:rPr sz="19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19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spc="-15" dirty="0">
                <a:solidFill>
                  <a:srgbClr val="FFFFFF"/>
                </a:solidFill>
                <a:latin typeface="Calibri"/>
                <a:cs typeface="Calibri"/>
              </a:rPr>
              <a:t>tokens.</a:t>
            </a:r>
            <a:endParaRPr sz="19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8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900" b="1" spc="-10" dirty="0">
                <a:solidFill>
                  <a:srgbClr val="FFFFFF"/>
                </a:solidFill>
                <a:latin typeface="Calibri"/>
                <a:cs typeface="Calibri"/>
              </a:rPr>
              <a:t>Advantage</a:t>
            </a:r>
            <a:r>
              <a:rPr sz="1900" spc="-10" dirty="0">
                <a:solidFill>
                  <a:srgbClr val="FFFFFF"/>
                </a:solidFill>
                <a:latin typeface="Calibri"/>
                <a:cs typeface="Calibri"/>
              </a:rPr>
              <a:t>:</a:t>
            </a:r>
            <a:r>
              <a:rPr sz="19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spc="-25" dirty="0">
                <a:solidFill>
                  <a:srgbClr val="FFFFFF"/>
                </a:solidFill>
                <a:latin typeface="Calibri"/>
                <a:cs typeface="Calibri"/>
              </a:rPr>
              <a:t>Offers</a:t>
            </a:r>
            <a:r>
              <a:rPr sz="19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spc="-10" dirty="0">
                <a:solidFill>
                  <a:srgbClr val="FFFFFF"/>
                </a:solidFill>
                <a:latin typeface="Calibri"/>
                <a:cs typeface="Calibri"/>
              </a:rPr>
              <a:t>more</a:t>
            </a:r>
            <a:r>
              <a:rPr sz="19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spc="-10" dirty="0">
                <a:solidFill>
                  <a:srgbClr val="FFFFFF"/>
                </a:solidFill>
                <a:latin typeface="Calibri"/>
                <a:cs typeface="Calibri"/>
              </a:rPr>
              <a:t>flexibility</a:t>
            </a:r>
            <a:r>
              <a:rPr sz="1900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FFFFFF"/>
                </a:solidFill>
                <a:latin typeface="Calibri"/>
                <a:cs typeface="Calibri"/>
              </a:rPr>
              <a:t>than</a:t>
            </a:r>
            <a:r>
              <a:rPr sz="19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9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FFFFFF"/>
                </a:solidFill>
                <a:latin typeface="Calibri"/>
                <a:cs typeface="Calibri"/>
              </a:rPr>
              <a:t>leaky</a:t>
            </a:r>
            <a:r>
              <a:rPr sz="19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spc="-15" dirty="0">
                <a:solidFill>
                  <a:srgbClr val="FFFFFF"/>
                </a:solidFill>
                <a:latin typeface="Calibri"/>
                <a:cs typeface="Calibri"/>
              </a:rPr>
              <a:t>bucket</a:t>
            </a:r>
            <a:r>
              <a:rPr sz="19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FFFFFF"/>
                </a:solidFill>
                <a:latin typeface="Calibri"/>
                <a:cs typeface="Calibri"/>
              </a:rPr>
              <a:t>as</a:t>
            </a:r>
            <a:r>
              <a:rPr sz="19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spc="-10" dirty="0">
                <a:solidFill>
                  <a:srgbClr val="FFFFFF"/>
                </a:solidFill>
                <a:latin typeface="Calibri"/>
                <a:cs typeface="Calibri"/>
              </a:rPr>
              <a:t>it</a:t>
            </a:r>
            <a:r>
              <a:rPr sz="19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spc="-10" dirty="0">
                <a:solidFill>
                  <a:srgbClr val="FFFFFF"/>
                </a:solidFill>
                <a:latin typeface="Calibri"/>
                <a:cs typeface="Calibri"/>
              </a:rPr>
              <a:t>accommodates</a:t>
            </a:r>
            <a:r>
              <a:rPr sz="19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spc="-15" dirty="0">
                <a:solidFill>
                  <a:srgbClr val="FFFFFF"/>
                </a:solidFill>
                <a:latin typeface="Calibri"/>
                <a:cs typeface="Calibri"/>
              </a:rPr>
              <a:t>bursts</a:t>
            </a:r>
            <a:r>
              <a:rPr sz="19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19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spc="-15" dirty="0">
                <a:solidFill>
                  <a:srgbClr val="FFFFFF"/>
                </a:solidFill>
                <a:latin typeface="Calibri"/>
                <a:cs typeface="Calibri"/>
              </a:rPr>
              <a:t>high-speed</a:t>
            </a:r>
            <a:r>
              <a:rPr sz="1900" spc="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spc="-15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19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Calibri"/>
                <a:cs typeface="Calibri"/>
              </a:rPr>
              <a:t>without</a:t>
            </a:r>
            <a:r>
              <a:rPr sz="190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spc="-15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19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Calibri"/>
                <a:cs typeface="Calibri"/>
              </a:rPr>
              <a:t>loss.</a:t>
            </a:r>
            <a:endParaRPr sz="19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900" b="1" spc="-5" dirty="0">
                <a:solidFill>
                  <a:srgbClr val="FFFFFF"/>
                </a:solidFill>
                <a:latin typeface="Calibri"/>
                <a:cs typeface="Calibri"/>
              </a:rPr>
              <a:t>How</a:t>
            </a:r>
            <a:r>
              <a:rPr sz="1900" b="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b="1" spc="-50" dirty="0">
                <a:solidFill>
                  <a:srgbClr val="FFFFFF"/>
                </a:solidFill>
                <a:latin typeface="Calibri"/>
                <a:cs typeface="Calibri"/>
              </a:rPr>
              <a:t>Token</a:t>
            </a:r>
            <a:r>
              <a:rPr sz="1900" b="1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b="1" spc="-15" dirty="0">
                <a:solidFill>
                  <a:srgbClr val="FFFFFF"/>
                </a:solidFill>
                <a:latin typeface="Calibri"/>
                <a:cs typeface="Calibri"/>
              </a:rPr>
              <a:t>Bucket</a:t>
            </a:r>
            <a:r>
              <a:rPr sz="1900" b="1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b="1" spc="-5" dirty="0">
                <a:solidFill>
                  <a:srgbClr val="FFFFFF"/>
                </a:solidFill>
                <a:latin typeface="Calibri"/>
                <a:cs typeface="Calibri"/>
              </a:rPr>
              <a:t>Solves</a:t>
            </a:r>
            <a:r>
              <a:rPr sz="1900" b="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b="1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900" b="1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b="1" spc="-10" dirty="0">
                <a:solidFill>
                  <a:srgbClr val="FFFFFF"/>
                </a:solidFill>
                <a:latin typeface="Calibri"/>
                <a:cs typeface="Calibri"/>
              </a:rPr>
              <a:t>Problem</a:t>
            </a:r>
            <a:r>
              <a:rPr sz="1900" b="1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b="1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1900" b="1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b="1" spc="-5" dirty="0">
                <a:solidFill>
                  <a:srgbClr val="FFFFFF"/>
                </a:solidFill>
                <a:latin typeface="Calibri"/>
                <a:cs typeface="Calibri"/>
              </a:rPr>
              <a:t>Leaky </a:t>
            </a:r>
            <a:r>
              <a:rPr sz="1900" b="1" spc="-15" dirty="0">
                <a:solidFill>
                  <a:srgbClr val="FFFFFF"/>
                </a:solidFill>
                <a:latin typeface="Calibri"/>
                <a:cs typeface="Calibri"/>
              </a:rPr>
              <a:t>Bucket:</a:t>
            </a:r>
            <a:endParaRPr sz="1900">
              <a:latin typeface="Calibri"/>
              <a:cs typeface="Calibri"/>
            </a:endParaRPr>
          </a:p>
          <a:p>
            <a:pPr marL="200025" indent="-187960">
              <a:lnSpc>
                <a:spcPct val="100000"/>
              </a:lnSpc>
              <a:buSzPct val="94736"/>
              <a:buAutoNum type="arabicPeriod"/>
              <a:tabLst>
                <a:tab pos="200660" algn="l"/>
              </a:tabLst>
            </a:pPr>
            <a:r>
              <a:rPr sz="1900" b="1" spc="-5" dirty="0">
                <a:solidFill>
                  <a:srgbClr val="FFFFFF"/>
                </a:solidFill>
                <a:latin typeface="Calibri"/>
                <a:cs typeface="Calibri"/>
              </a:rPr>
              <a:t>Flexibility</a:t>
            </a:r>
            <a:r>
              <a:rPr sz="1900" spc="-5" dirty="0">
                <a:solidFill>
                  <a:srgbClr val="FFFFFF"/>
                </a:solidFill>
                <a:latin typeface="Calibri"/>
                <a:cs typeface="Calibri"/>
              </a:rPr>
              <a:t>:</a:t>
            </a:r>
            <a:r>
              <a:rPr sz="19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Calibri"/>
                <a:cs typeface="Calibri"/>
              </a:rPr>
              <a:t>It</a:t>
            </a:r>
            <a:r>
              <a:rPr sz="19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spc="-10" dirty="0">
                <a:solidFill>
                  <a:srgbClr val="FFFFFF"/>
                </a:solidFill>
                <a:latin typeface="Calibri"/>
                <a:cs typeface="Calibri"/>
              </a:rPr>
              <a:t>allows</a:t>
            </a:r>
            <a:r>
              <a:rPr sz="19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spc="-20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1900" spc="-15" dirty="0">
                <a:solidFill>
                  <a:srgbClr val="FFFFFF"/>
                </a:solidFill>
                <a:latin typeface="Calibri"/>
                <a:cs typeface="Calibri"/>
              </a:rPr>
              <a:t> bursts</a:t>
            </a:r>
            <a:r>
              <a:rPr sz="19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19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spc="-15" dirty="0">
                <a:solidFill>
                  <a:srgbClr val="FFFFFF"/>
                </a:solidFill>
                <a:latin typeface="Calibri"/>
                <a:cs typeface="Calibri"/>
              </a:rPr>
              <a:t>data,</a:t>
            </a:r>
            <a:r>
              <a:rPr sz="19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Calibri"/>
                <a:cs typeface="Calibri"/>
              </a:rPr>
              <a:t>adapting</a:t>
            </a:r>
            <a:r>
              <a:rPr sz="19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spc="-15" dirty="0">
                <a:solidFill>
                  <a:srgbClr val="FFFFFF"/>
                </a:solidFill>
                <a:latin typeface="Calibri"/>
                <a:cs typeface="Calibri"/>
              </a:rPr>
              <a:t>better</a:t>
            </a:r>
            <a:r>
              <a:rPr sz="19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spc="-1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9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Calibri"/>
                <a:cs typeface="Calibri"/>
              </a:rPr>
              <a:t>varying</a:t>
            </a:r>
            <a:r>
              <a:rPr sz="19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spc="-10" dirty="0">
                <a:solidFill>
                  <a:srgbClr val="FFFFFF"/>
                </a:solidFill>
                <a:latin typeface="Calibri"/>
                <a:cs typeface="Calibri"/>
              </a:rPr>
              <a:t>network</a:t>
            </a:r>
            <a:r>
              <a:rPr sz="19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Calibri"/>
                <a:cs typeface="Calibri"/>
              </a:rPr>
              <a:t>speeds.</a:t>
            </a:r>
            <a:endParaRPr sz="1900">
              <a:latin typeface="Calibri"/>
              <a:cs typeface="Calibri"/>
            </a:endParaRPr>
          </a:p>
          <a:p>
            <a:pPr marL="200025" indent="-187960">
              <a:lnSpc>
                <a:spcPct val="100000"/>
              </a:lnSpc>
              <a:buSzPct val="94736"/>
              <a:buAutoNum type="arabicPeriod"/>
              <a:tabLst>
                <a:tab pos="200660" algn="l"/>
              </a:tabLst>
            </a:pPr>
            <a:r>
              <a:rPr sz="1900" b="1" spc="-10" dirty="0">
                <a:solidFill>
                  <a:srgbClr val="FFFFFF"/>
                </a:solidFill>
                <a:latin typeface="Calibri"/>
                <a:cs typeface="Calibri"/>
              </a:rPr>
              <a:t>Prevents</a:t>
            </a:r>
            <a:r>
              <a:rPr sz="1900" b="1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b="1" spc="-15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1900" b="1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b="1" dirty="0">
                <a:solidFill>
                  <a:srgbClr val="FFFFFF"/>
                </a:solidFill>
                <a:latin typeface="Calibri"/>
                <a:cs typeface="Calibri"/>
              </a:rPr>
              <a:t>Loss</a:t>
            </a:r>
            <a:r>
              <a:rPr sz="1900" dirty="0">
                <a:solidFill>
                  <a:srgbClr val="FFFFFF"/>
                </a:solidFill>
                <a:latin typeface="Calibri"/>
                <a:cs typeface="Calibri"/>
              </a:rPr>
              <a:t>:</a:t>
            </a:r>
            <a:r>
              <a:rPr sz="19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spc="-15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19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19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spc="-10" dirty="0">
                <a:solidFill>
                  <a:srgbClr val="FFFFFF"/>
                </a:solidFill>
                <a:latin typeface="Calibri"/>
                <a:cs typeface="Calibri"/>
              </a:rPr>
              <a:t>not</a:t>
            </a:r>
            <a:r>
              <a:rPr sz="19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spc="-10" dirty="0">
                <a:solidFill>
                  <a:srgbClr val="FFFFFF"/>
                </a:solidFill>
                <a:latin typeface="Calibri"/>
                <a:cs typeface="Calibri"/>
              </a:rPr>
              <a:t>discarded</a:t>
            </a:r>
            <a:r>
              <a:rPr sz="19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Calibri"/>
                <a:cs typeface="Calibri"/>
              </a:rPr>
              <a:t>suddenly</a:t>
            </a:r>
            <a:r>
              <a:rPr sz="19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Calibri"/>
                <a:cs typeface="Calibri"/>
              </a:rPr>
              <a:t>as</a:t>
            </a:r>
            <a:r>
              <a:rPr sz="19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19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9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Calibri"/>
                <a:cs typeface="Calibri"/>
              </a:rPr>
              <a:t>leaky</a:t>
            </a:r>
            <a:r>
              <a:rPr sz="19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spc="-20" dirty="0">
                <a:solidFill>
                  <a:srgbClr val="FFFFFF"/>
                </a:solidFill>
                <a:latin typeface="Calibri"/>
                <a:cs typeface="Calibri"/>
              </a:rPr>
              <a:t>bucket</a:t>
            </a:r>
            <a:r>
              <a:rPr sz="19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spc="-10" dirty="0">
                <a:solidFill>
                  <a:srgbClr val="FFFFFF"/>
                </a:solidFill>
                <a:latin typeface="Calibri"/>
                <a:cs typeface="Calibri"/>
              </a:rPr>
              <a:t>algorithm,</a:t>
            </a:r>
            <a:r>
              <a:rPr sz="19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Calibri"/>
                <a:cs typeface="Calibri"/>
              </a:rPr>
              <a:t>reducing</a:t>
            </a:r>
            <a:r>
              <a:rPr sz="19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9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Calibri"/>
                <a:cs typeface="Calibri"/>
              </a:rPr>
              <a:t>chances</a:t>
            </a:r>
            <a:r>
              <a:rPr sz="19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1900" spc="-15" dirty="0">
                <a:solidFill>
                  <a:srgbClr val="FFFFFF"/>
                </a:solidFill>
                <a:latin typeface="Calibri"/>
                <a:cs typeface="Calibri"/>
              </a:rPr>
              <a:t> data</a:t>
            </a:r>
            <a:r>
              <a:rPr sz="19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spc="-10" dirty="0">
                <a:solidFill>
                  <a:srgbClr val="FFFFFF"/>
                </a:solidFill>
                <a:latin typeface="Calibri"/>
                <a:cs typeface="Calibri"/>
              </a:rPr>
              <a:t>loss.</a:t>
            </a:r>
            <a:endParaRPr sz="1900">
              <a:latin typeface="Calibri"/>
              <a:cs typeface="Calibri"/>
            </a:endParaRPr>
          </a:p>
          <a:p>
            <a:pPr marL="200025" indent="-187960">
              <a:lnSpc>
                <a:spcPct val="100000"/>
              </a:lnSpc>
              <a:buSzPct val="94736"/>
              <a:buAutoNum type="arabicPeriod"/>
              <a:tabLst>
                <a:tab pos="200660" algn="l"/>
              </a:tabLst>
            </a:pPr>
            <a:r>
              <a:rPr sz="1900" b="1" spc="-15" dirty="0">
                <a:solidFill>
                  <a:srgbClr val="FFFFFF"/>
                </a:solidFill>
                <a:latin typeface="Calibri"/>
                <a:cs typeface="Calibri"/>
              </a:rPr>
              <a:t>Better</a:t>
            </a:r>
            <a:r>
              <a:rPr sz="1900" b="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b="1" spc="-5" dirty="0">
                <a:solidFill>
                  <a:srgbClr val="FFFFFF"/>
                </a:solidFill>
                <a:latin typeface="Calibri"/>
                <a:cs typeface="Calibri"/>
              </a:rPr>
              <a:t>Utilization of</a:t>
            </a:r>
            <a:r>
              <a:rPr sz="1900" b="1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b="1" spc="-5" dirty="0">
                <a:solidFill>
                  <a:srgbClr val="FFFFFF"/>
                </a:solidFill>
                <a:latin typeface="Calibri"/>
                <a:cs typeface="Calibri"/>
              </a:rPr>
              <a:t>Bandwidth</a:t>
            </a:r>
            <a:r>
              <a:rPr sz="1900" spc="-5" dirty="0">
                <a:solidFill>
                  <a:srgbClr val="FFFFFF"/>
                </a:solidFill>
                <a:latin typeface="Calibri"/>
                <a:cs typeface="Calibri"/>
              </a:rPr>
              <a:t>:</a:t>
            </a:r>
            <a:r>
              <a:rPr sz="19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spc="-15" dirty="0">
                <a:solidFill>
                  <a:srgbClr val="FFFFFF"/>
                </a:solidFill>
                <a:latin typeface="Calibri"/>
                <a:cs typeface="Calibri"/>
              </a:rPr>
              <a:t>By</a:t>
            </a:r>
            <a:r>
              <a:rPr sz="19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Calibri"/>
                <a:cs typeface="Calibri"/>
              </a:rPr>
              <a:t>allowing</a:t>
            </a:r>
            <a:r>
              <a:rPr sz="1900" spc="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spc="-15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19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spc="-15" dirty="0">
                <a:solidFill>
                  <a:srgbClr val="FFFFFF"/>
                </a:solidFill>
                <a:latin typeface="Calibri"/>
                <a:cs typeface="Calibri"/>
              </a:rPr>
              <a:t>bursts,</a:t>
            </a:r>
            <a:r>
              <a:rPr sz="19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Calibri"/>
                <a:cs typeface="Calibri"/>
              </a:rPr>
              <a:t>it</a:t>
            </a:r>
            <a:r>
              <a:rPr sz="19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spc="-15" dirty="0">
                <a:solidFill>
                  <a:srgbClr val="FFFFFF"/>
                </a:solidFill>
                <a:latin typeface="Calibri"/>
                <a:cs typeface="Calibri"/>
              </a:rPr>
              <a:t>utilizes</a:t>
            </a:r>
            <a:r>
              <a:rPr sz="1900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spc="-10" dirty="0">
                <a:solidFill>
                  <a:srgbClr val="FFFFFF"/>
                </a:solidFill>
                <a:latin typeface="Calibri"/>
                <a:cs typeface="Calibri"/>
              </a:rPr>
              <a:t>available</a:t>
            </a:r>
            <a:r>
              <a:rPr sz="19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Calibri"/>
                <a:cs typeface="Calibri"/>
              </a:rPr>
              <a:t>bandwidth</a:t>
            </a:r>
            <a:r>
              <a:rPr sz="19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spc="-15" dirty="0">
                <a:solidFill>
                  <a:srgbClr val="FFFFFF"/>
                </a:solidFill>
                <a:latin typeface="Calibri"/>
                <a:cs typeface="Calibri"/>
              </a:rPr>
              <a:t>more</a:t>
            </a:r>
            <a:r>
              <a:rPr sz="19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spc="-20" dirty="0">
                <a:solidFill>
                  <a:srgbClr val="FFFFFF"/>
                </a:solidFill>
                <a:latin typeface="Calibri"/>
                <a:cs typeface="Calibri"/>
              </a:rPr>
              <a:t>efficiently.</a:t>
            </a:r>
            <a:endParaRPr sz="19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34839" y="6807"/>
            <a:ext cx="2321560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u="heavy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Star</a:t>
            </a:r>
            <a:r>
              <a:rPr sz="3200" b="1" u="heavy" spc="-6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3200" b="1" u="heavy" spc="-3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Topology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8739" y="775461"/>
            <a:ext cx="11740515" cy="1854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marR="5080" indent="-28702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In a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star 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topology,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each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device has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dedicated point-to-point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link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only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to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central </a:t>
            </a:r>
            <a:r>
              <a:rPr sz="2400" spc="-30" dirty="0">
                <a:solidFill>
                  <a:srgbClr val="FFFFFF"/>
                </a:solidFill>
                <a:latin typeface="Calibri"/>
                <a:cs typeface="Calibri"/>
              </a:rPr>
              <a:t>controller, </a:t>
            </a:r>
            <a:r>
              <a:rPr sz="2400" spc="-5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usually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called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hub. The</a:t>
            </a:r>
            <a:r>
              <a:rPr sz="24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devices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are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not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directly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linked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one </a:t>
            </a:r>
            <a:r>
              <a:rPr sz="2400" spc="-30" dirty="0">
                <a:solidFill>
                  <a:srgbClr val="FFFFFF"/>
                </a:solidFill>
                <a:latin typeface="Calibri"/>
                <a:cs typeface="Calibri"/>
              </a:rPr>
              <a:t>another.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Clr>
                <a:srgbClr val="FFFFFF"/>
              </a:buClr>
              <a:buFont typeface="Arial MT"/>
              <a:buChar char="•"/>
            </a:pPr>
            <a:endParaRPr sz="2350">
              <a:latin typeface="Calibri"/>
              <a:cs typeface="Calibri"/>
            </a:endParaRPr>
          </a:p>
          <a:p>
            <a:pPr marL="299085" marR="127000" indent="-287020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controller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acts as an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exchange: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If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one device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wants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to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send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data to 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another,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it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sends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400" spc="-5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data to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30" dirty="0">
                <a:solidFill>
                  <a:srgbClr val="FFFFFF"/>
                </a:solidFill>
                <a:latin typeface="Calibri"/>
                <a:cs typeface="Calibri"/>
              </a:rPr>
              <a:t>controller,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which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then 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relays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data to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other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connected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device.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71900" y="2877311"/>
            <a:ext cx="4308348" cy="3633216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412616" y="6228613"/>
            <a:ext cx="5351780" cy="584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85"/>
              </a:lnSpc>
            </a:pPr>
            <a:r>
              <a:rPr sz="4400" u="heavy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3"/>
              </a:rPr>
              <a:t>www.knowledgegate.in</a:t>
            </a:r>
            <a:endParaRPr sz="4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677283" y="6807"/>
            <a:ext cx="2835910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u="heavy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IPV4</a:t>
            </a:r>
            <a:r>
              <a:rPr sz="3200" b="1" u="heavy" spc="-114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3200" b="1" u="heavy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ADDRESSES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640" y="818133"/>
            <a:ext cx="12044680" cy="27698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93700" marR="66040" indent="-342900" algn="just">
              <a:lnSpc>
                <a:spcPct val="100000"/>
              </a:lnSpc>
              <a:spcBef>
                <a:spcPts val="105"/>
              </a:spcBef>
              <a:buChar char="•"/>
              <a:tabLst>
                <a:tab pos="393700" algn="l"/>
              </a:tabLst>
            </a:pP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0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Internet</a:t>
            </a:r>
            <a:r>
              <a:rPr sz="20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Protocol</a:t>
            </a:r>
            <a:r>
              <a:rPr sz="20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addresses</a:t>
            </a:r>
            <a:r>
              <a:rPr sz="20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are</a:t>
            </a:r>
            <a:r>
              <a:rPr sz="20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32</a:t>
            </a:r>
            <a:r>
              <a:rPr sz="20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bits</a:t>
            </a:r>
            <a:r>
              <a:rPr sz="20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sz="20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length;</a:t>
            </a:r>
            <a:r>
              <a:rPr sz="20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this</a:t>
            </a:r>
            <a:r>
              <a:rPr sz="20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 MT"/>
                <a:cs typeface="Arial MT"/>
              </a:rPr>
              <a:t>gives</a:t>
            </a:r>
            <a:r>
              <a:rPr sz="20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us</a:t>
            </a:r>
            <a:r>
              <a:rPr sz="20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20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maximum</a:t>
            </a:r>
            <a:r>
              <a:rPr sz="20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20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20" dirty="0">
                <a:solidFill>
                  <a:srgbClr val="FFFFFF"/>
                </a:solidFill>
                <a:latin typeface="Arial MT"/>
                <a:cs typeface="Arial MT"/>
              </a:rPr>
              <a:t>2</a:t>
            </a:r>
            <a:r>
              <a:rPr sz="1950" spc="30" baseline="25641" dirty="0">
                <a:solidFill>
                  <a:srgbClr val="FFFFFF"/>
                </a:solidFill>
                <a:latin typeface="Arial MT"/>
                <a:cs typeface="Arial MT"/>
              </a:rPr>
              <a:t>32</a:t>
            </a:r>
            <a:r>
              <a:rPr sz="1950" spc="262" baseline="25641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addresses.</a:t>
            </a:r>
            <a:r>
              <a:rPr sz="2000" spc="-9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These </a:t>
            </a:r>
            <a:r>
              <a:rPr sz="2000" spc="-5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addresses</a:t>
            </a:r>
            <a:r>
              <a:rPr sz="20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are</a:t>
            </a:r>
            <a:r>
              <a:rPr sz="20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referred</a:t>
            </a:r>
            <a:r>
              <a:rPr sz="2000" spc="-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20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as</a:t>
            </a:r>
            <a:r>
              <a:rPr sz="20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 MT"/>
                <a:cs typeface="Arial MT"/>
              </a:rPr>
              <a:t>IPv4.</a:t>
            </a:r>
            <a:endParaRPr sz="20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lr>
                <a:srgbClr val="FFFFFF"/>
              </a:buClr>
              <a:buFont typeface="Arial MT"/>
              <a:buChar char="•"/>
            </a:pPr>
            <a:endParaRPr sz="2050">
              <a:latin typeface="Arial MT"/>
              <a:cs typeface="Arial MT"/>
            </a:endParaRPr>
          </a:p>
          <a:p>
            <a:pPr marL="393700" marR="30480" indent="-342900" algn="just">
              <a:lnSpc>
                <a:spcPct val="100000"/>
              </a:lnSpc>
              <a:buChar char="•"/>
              <a:tabLst>
                <a:tab pos="393700" algn="l"/>
              </a:tabLst>
            </a:pP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This means that, </a:t>
            </a:r>
            <a:r>
              <a:rPr sz="2000" spc="-10" dirty="0">
                <a:solidFill>
                  <a:srgbClr val="FFFFFF"/>
                </a:solidFill>
                <a:latin typeface="Arial MT"/>
                <a:cs typeface="Arial MT"/>
              </a:rPr>
              <a:t>theoretically,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if </a:t>
            </a:r>
            <a:r>
              <a:rPr sz="2000" spc="-5" dirty="0">
                <a:solidFill>
                  <a:srgbClr val="FFFFFF"/>
                </a:solidFill>
                <a:latin typeface="Arial MT"/>
                <a:cs typeface="Arial MT"/>
              </a:rPr>
              <a:t>there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were no restrictions, more than 4 billion </a:t>
            </a:r>
            <a:r>
              <a:rPr sz="2000" spc="-5" dirty="0">
                <a:solidFill>
                  <a:srgbClr val="FFFFFF"/>
                </a:solidFill>
                <a:latin typeface="Arial MT"/>
                <a:cs typeface="Arial MT"/>
              </a:rPr>
              <a:t>(4,29,49,67,296)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devices </a:t>
            </a:r>
            <a:r>
              <a:rPr sz="2000" spc="-5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could</a:t>
            </a:r>
            <a:r>
              <a:rPr sz="20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be</a:t>
            </a:r>
            <a:r>
              <a:rPr sz="20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connected</a:t>
            </a:r>
            <a:r>
              <a:rPr sz="20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20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0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Internet.</a:t>
            </a:r>
            <a:r>
              <a:rPr sz="2000" spc="-8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0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actual</a:t>
            </a:r>
            <a:r>
              <a:rPr sz="20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number</a:t>
            </a:r>
            <a:r>
              <a:rPr sz="20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is</a:t>
            </a:r>
            <a:r>
              <a:rPr sz="20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much</a:t>
            </a:r>
            <a:r>
              <a:rPr sz="20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less</a:t>
            </a:r>
            <a:r>
              <a:rPr sz="20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because</a:t>
            </a:r>
            <a:r>
              <a:rPr sz="20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20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0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restrictions</a:t>
            </a:r>
            <a:r>
              <a:rPr sz="20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imposed </a:t>
            </a:r>
            <a:r>
              <a:rPr sz="2000" spc="-5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on</a:t>
            </a:r>
            <a:r>
              <a:rPr sz="20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0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addresses.</a:t>
            </a:r>
            <a:endParaRPr sz="20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Clr>
                <a:srgbClr val="FFFFFF"/>
              </a:buClr>
              <a:buFont typeface="Arial MT"/>
              <a:buChar char="•"/>
            </a:pPr>
            <a:endParaRPr sz="2050">
              <a:latin typeface="Arial MT"/>
              <a:cs typeface="Arial MT"/>
            </a:endParaRPr>
          </a:p>
          <a:p>
            <a:pPr marL="393700" indent="-342900">
              <a:lnSpc>
                <a:spcPct val="100000"/>
              </a:lnSpc>
              <a:buFont typeface="Arial MT"/>
              <a:buChar char="•"/>
              <a:tabLst>
                <a:tab pos="393065" algn="l"/>
                <a:tab pos="393700" algn="l"/>
              </a:tabLst>
            </a:pP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World</a:t>
            </a:r>
            <a:r>
              <a:rPr sz="2000" b="1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population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is</a:t>
            </a:r>
            <a:r>
              <a:rPr sz="20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 MT"/>
                <a:cs typeface="Arial MT"/>
              </a:rPr>
              <a:t>often</a:t>
            </a:r>
            <a:r>
              <a:rPr sz="20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used</a:t>
            </a:r>
            <a:r>
              <a:rPr sz="20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20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refer</a:t>
            </a:r>
            <a:r>
              <a:rPr sz="20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20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the </a:t>
            </a:r>
            <a:r>
              <a:rPr sz="2000" spc="-5" dirty="0">
                <a:solidFill>
                  <a:srgbClr val="FFFFFF"/>
                </a:solidFill>
                <a:latin typeface="Arial MT"/>
                <a:cs typeface="Arial MT"/>
              </a:rPr>
              <a:t>total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number</a:t>
            </a:r>
            <a:r>
              <a:rPr sz="20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20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humans</a:t>
            </a:r>
            <a:r>
              <a:rPr sz="20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currently</a:t>
            </a:r>
            <a:r>
              <a:rPr sz="20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 MT"/>
                <a:cs typeface="Arial MT"/>
              </a:rPr>
              <a:t>living,</a:t>
            </a:r>
            <a:r>
              <a:rPr sz="20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20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was</a:t>
            </a:r>
            <a:endParaRPr sz="2000">
              <a:latin typeface="Arial MT"/>
              <a:cs typeface="Arial MT"/>
            </a:endParaRPr>
          </a:p>
          <a:p>
            <a:pPr marL="393700">
              <a:lnSpc>
                <a:spcPct val="100000"/>
              </a:lnSpc>
            </a:pP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estimated</a:t>
            </a:r>
            <a:r>
              <a:rPr sz="20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20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have</a:t>
            </a:r>
            <a:r>
              <a:rPr sz="20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exceeded</a:t>
            </a:r>
            <a:r>
              <a:rPr sz="20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8.0</a:t>
            </a:r>
            <a:r>
              <a:rPr sz="20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billion as</a:t>
            </a:r>
            <a:r>
              <a:rPr sz="20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20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Sept</a:t>
            </a:r>
            <a:r>
              <a:rPr sz="20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2023</a:t>
            </a:r>
            <a:endParaRPr sz="20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171688" y="3406140"/>
            <a:ext cx="3284220" cy="3282696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412616" y="6228613"/>
            <a:ext cx="5351780" cy="584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85"/>
              </a:lnSpc>
            </a:pPr>
            <a:r>
              <a:rPr sz="4400" u="heavy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3"/>
              </a:rPr>
              <a:t>www.knowledgegate.in</a:t>
            </a:r>
            <a:endParaRPr sz="4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339" y="13207"/>
            <a:ext cx="12063730" cy="1489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0" marR="43180" indent="-342900">
              <a:lnSpc>
                <a:spcPct val="100000"/>
              </a:lnSpc>
              <a:spcBef>
                <a:spcPts val="100"/>
              </a:spcBef>
              <a:buClr>
                <a:srgbClr val="FFFFFF"/>
              </a:buClr>
              <a:buFont typeface="Arial MT"/>
              <a:buChar char="•"/>
              <a:tabLst>
                <a:tab pos="380365" algn="l"/>
                <a:tab pos="381000" algn="l"/>
              </a:tabLst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need 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more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addresses,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in addition 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other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concerns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about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IP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45" dirty="0">
                <a:solidFill>
                  <a:srgbClr val="FFFFFF"/>
                </a:solidFill>
                <a:latin typeface="Calibri"/>
                <a:cs typeface="Calibri"/>
              </a:rPr>
              <a:t>layer,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motivated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 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new design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of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the IP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layer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called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new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generation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of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IP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or IPv6 </a:t>
            </a:r>
            <a:r>
              <a:rPr sz="2400" spc="10" dirty="0">
                <a:solidFill>
                  <a:srgbClr val="FFFFFF"/>
                </a:solidFill>
                <a:latin typeface="Calibri"/>
                <a:cs typeface="Calibri"/>
              </a:rPr>
              <a:t>(lP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version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6). In this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version, </a:t>
            </a:r>
            <a:r>
              <a:rPr sz="2400" spc="-5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Internet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uses 128-bit addresses</a:t>
            </a:r>
            <a:r>
              <a:rPr sz="24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that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give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much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greater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flexibility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in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address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allocation</a:t>
            </a:r>
            <a:endParaRPr sz="2400">
              <a:latin typeface="Calibri"/>
              <a:cs typeface="Calibri"/>
            </a:endParaRPr>
          </a:p>
          <a:p>
            <a:pPr marL="381000">
              <a:lnSpc>
                <a:spcPct val="100000"/>
              </a:lnSpc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(3.4</a:t>
            </a:r>
            <a:r>
              <a:rPr sz="24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*10</a:t>
            </a:r>
            <a:r>
              <a:rPr sz="2400" spc="-7" baseline="24305" dirty="0">
                <a:solidFill>
                  <a:srgbClr val="FFFFFF"/>
                </a:solidFill>
                <a:latin typeface="Calibri"/>
                <a:cs typeface="Calibri"/>
              </a:rPr>
              <a:t>38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).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These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addresses</a:t>
            </a:r>
            <a:r>
              <a:rPr sz="24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are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referred</a:t>
            </a:r>
            <a:r>
              <a:rPr sz="24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as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IPv6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(IP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version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6)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addresses.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11679" y="1969007"/>
            <a:ext cx="7767828" cy="4369308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412616" y="6228613"/>
            <a:ext cx="5351780" cy="584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85"/>
              </a:lnSpc>
            </a:pPr>
            <a:r>
              <a:rPr sz="4400" u="heavy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3"/>
              </a:rPr>
              <a:t>www.knowledgegate.in</a:t>
            </a:r>
            <a:endParaRPr sz="4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236" y="922477"/>
            <a:ext cx="11951970" cy="38830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5"/>
              </a:spcBef>
              <a:buClr>
                <a:srgbClr val="FFFFFF"/>
              </a:buClr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An</a:t>
            </a:r>
            <a:r>
              <a:rPr sz="23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IP</a:t>
            </a:r>
            <a:r>
              <a:rPr sz="2300" spc="-5" dirty="0">
                <a:solidFill>
                  <a:srgbClr val="FFFFFF"/>
                </a:solidFill>
                <a:latin typeface="Calibri"/>
                <a:cs typeface="Calibri"/>
              </a:rPr>
              <a:t> address</a:t>
            </a:r>
            <a:r>
              <a:rPr sz="23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5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3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uniquely and</a:t>
            </a:r>
            <a:r>
              <a:rPr sz="23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10" dirty="0">
                <a:solidFill>
                  <a:srgbClr val="FFFFFF"/>
                </a:solidFill>
                <a:latin typeface="Calibri"/>
                <a:cs typeface="Calibri"/>
              </a:rPr>
              <a:t>universally</a:t>
            </a:r>
            <a:r>
              <a:rPr sz="23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5" dirty="0">
                <a:solidFill>
                  <a:srgbClr val="FFFFFF"/>
                </a:solidFill>
                <a:latin typeface="Calibri"/>
                <a:cs typeface="Calibri"/>
              </a:rPr>
              <a:t>defining</a:t>
            </a:r>
            <a:r>
              <a:rPr sz="23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3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5" dirty="0">
                <a:solidFill>
                  <a:srgbClr val="FFFFFF"/>
                </a:solidFill>
                <a:latin typeface="Calibri"/>
                <a:cs typeface="Calibri"/>
              </a:rPr>
              <a:t>connection</a:t>
            </a:r>
            <a:r>
              <a:rPr sz="23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of a</a:t>
            </a:r>
            <a:r>
              <a:rPr sz="23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10" dirty="0">
                <a:solidFill>
                  <a:srgbClr val="FFFFFF"/>
                </a:solidFill>
                <a:latin typeface="Calibri"/>
                <a:cs typeface="Calibri"/>
              </a:rPr>
              <a:t>host</a:t>
            </a:r>
            <a:r>
              <a:rPr sz="23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or</a:t>
            </a:r>
            <a:r>
              <a:rPr sz="23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3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15" dirty="0">
                <a:solidFill>
                  <a:srgbClr val="FFFFFF"/>
                </a:solidFill>
                <a:latin typeface="Calibri"/>
                <a:cs typeface="Calibri"/>
              </a:rPr>
              <a:t>router</a:t>
            </a:r>
            <a:r>
              <a:rPr sz="23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1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 the</a:t>
            </a:r>
            <a:endParaRPr sz="2300">
              <a:latin typeface="Calibri"/>
              <a:cs typeface="Calibri"/>
            </a:endParaRPr>
          </a:p>
          <a:p>
            <a:pPr marL="299085">
              <a:lnSpc>
                <a:spcPct val="100000"/>
              </a:lnSpc>
            </a:pPr>
            <a:r>
              <a:rPr sz="2300" spc="-10" dirty="0">
                <a:solidFill>
                  <a:srgbClr val="FFFFFF"/>
                </a:solidFill>
                <a:latin typeface="Calibri"/>
                <a:cs typeface="Calibri"/>
              </a:rPr>
              <a:t>Internet.</a:t>
            </a:r>
            <a:endParaRPr sz="23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250">
              <a:latin typeface="Calibri"/>
              <a:cs typeface="Calibri"/>
            </a:endParaRPr>
          </a:p>
          <a:p>
            <a:pPr marL="299085" marR="684530" indent="-287020">
              <a:lnSpc>
                <a:spcPct val="100000"/>
              </a:lnSpc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2300" spc="-5" dirty="0">
                <a:solidFill>
                  <a:srgbClr val="FFFFFF"/>
                </a:solidFill>
                <a:latin typeface="Calibri"/>
                <a:cs typeface="Calibri"/>
              </a:rPr>
              <a:t>They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15" dirty="0">
                <a:solidFill>
                  <a:srgbClr val="FFFFFF"/>
                </a:solidFill>
                <a:latin typeface="Calibri"/>
                <a:cs typeface="Calibri"/>
              </a:rPr>
              <a:t>are</a:t>
            </a:r>
            <a:r>
              <a:rPr sz="23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5" dirty="0">
                <a:solidFill>
                  <a:srgbClr val="FFFFFF"/>
                </a:solidFill>
                <a:latin typeface="Calibri"/>
                <a:cs typeface="Calibri"/>
              </a:rPr>
              <a:t>unique</a:t>
            </a:r>
            <a:r>
              <a:rPr sz="23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23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3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5" dirty="0">
                <a:solidFill>
                  <a:srgbClr val="FFFFFF"/>
                </a:solidFill>
                <a:latin typeface="Calibri"/>
                <a:cs typeface="Calibri"/>
              </a:rPr>
              <a:t>sense</a:t>
            </a:r>
            <a:r>
              <a:rPr sz="23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10" dirty="0">
                <a:solidFill>
                  <a:srgbClr val="FFFFFF"/>
                </a:solidFill>
                <a:latin typeface="Calibri"/>
                <a:cs typeface="Calibri"/>
              </a:rPr>
              <a:t>that</a:t>
            </a:r>
            <a:r>
              <a:rPr sz="23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each</a:t>
            </a:r>
            <a:r>
              <a:rPr sz="23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5" dirty="0">
                <a:solidFill>
                  <a:srgbClr val="FFFFFF"/>
                </a:solidFill>
                <a:latin typeface="Calibri"/>
                <a:cs typeface="Calibri"/>
              </a:rPr>
              <a:t>address</a:t>
            </a:r>
            <a:r>
              <a:rPr sz="23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5" dirty="0">
                <a:solidFill>
                  <a:srgbClr val="FFFFFF"/>
                </a:solidFill>
                <a:latin typeface="Calibri"/>
                <a:cs typeface="Calibri"/>
              </a:rPr>
              <a:t>defines</a:t>
            </a:r>
            <a:r>
              <a:rPr sz="23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5" dirty="0">
                <a:solidFill>
                  <a:srgbClr val="FFFFFF"/>
                </a:solidFill>
                <a:latin typeface="Calibri"/>
                <a:cs typeface="Calibri"/>
              </a:rPr>
              <a:t>one,</a:t>
            </a:r>
            <a:r>
              <a:rPr sz="23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23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5" dirty="0">
                <a:solidFill>
                  <a:srgbClr val="FFFFFF"/>
                </a:solidFill>
                <a:latin typeface="Calibri"/>
                <a:cs typeface="Calibri"/>
              </a:rPr>
              <a:t>only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5" dirty="0">
                <a:solidFill>
                  <a:srgbClr val="FFFFFF"/>
                </a:solidFill>
                <a:latin typeface="Calibri"/>
                <a:cs typeface="Calibri"/>
              </a:rPr>
              <a:t>one,</a:t>
            </a:r>
            <a:r>
              <a:rPr sz="23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5" dirty="0">
                <a:solidFill>
                  <a:srgbClr val="FFFFFF"/>
                </a:solidFill>
                <a:latin typeface="Calibri"/>
                <a:cs typeface="Calibri"/>
              </a:rPr>
              <a:t>connection</a:t>
            </a:r>
            <a:r>
              <a:rPr sz="23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1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3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300" spc="-5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10" dirty="0">
                <a:solidFill>
                  <a:srgbClr val="FFFFFF"/>
                </a:solidFill>
                <a:latin typeface="Calibri"/>
                <a:cs typeface="Calibri"/>
              </a:rPr>
              <a:t>Internet.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40" dirty="0">
                <a:solidFill>
                  <a:srgbClr val="FFFFFF"/>
                </a:solidFill>
                <a:latin typeface="Calibri"/>
                <a:cs typeface="Calibri"/>
              </a:rPr>
              <a:t>Two</a:t>
            </a:r>
            <a:r>
              <a:rPr sz="23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5" dirty="0">
                <a:solidFill>
                  <a:srgbClr val="FFFFFF"/>
                </a:solidFill>
                <a:latin typeface="Calibri"/>
                <a:cs typeface="Calibri"/>
              </a:rPr>
              <a:t>devices</a:t>
            </a:r>
            <a:r>
              <a:rPr sz="23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5" dirty="0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3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10" dirty="0">
                <a:solidFill>
                  <a:srgbClr val="FFFFFF"/>
                </a:solidFill>
                <a:latin typeface="Calibri"/>
                <a:cs typeface="Calibri"/>
              </a:rPr>
              <a:t>Internet</a:t>
            </a:r>
            <a:r>
              <a:rPr sz="23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10" dirty="0">
                <a:solidFill>
                  <a:srgbClr val="FFFFFF"/>
                </a:solidFill>
                <a:latin typeface="Calibri"/>
                <a:cs typeface="Calibri"/>
              </a:rPr>
              <a:t>can</a:t>
            </a:r>
            <a:r>
              <a:rPr sz="23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10" dirty="0">
                <a:solidFill>
                  <a:srgbClr val="FFFFFF"/>
                </a:solidFill>
                <a:latin typeface="Calibri"/>
                <a:cs typeface="Calibri"/>
              </a:rPr>
              <a:t>never</a:t>
            </a:r>
            <a:r>
              <a:rPr sz="23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15" dirty="0">
                <a:solidFill>
                  <a:srgbClr val="FFFFFF"/>
                </a:solidFill>
                <a:latin typeface="Calibri"/>
                <a:cs typeface="Calibri"/>
              </a:rPr>
              <a:t>have</a:t>
            </a:r>
            <a:r>
              <a:rPr sz="23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3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5" dirty="0">
                <a:solidFill>
                  <a:srgbClr val="FFFFFF"/>
                </a:solidFill>
                <a:latin typeface="Calibri"/>
                <a:cs typeface="Calibri"/>
              </a:rPr>
              <a:t>same</a:t>
            </a:r>
            <a:r>
              <a:rPr sz="23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5" dirty="0">
                <a:solidFill>
                  <a:srgbClr val="FFFFFF"/>
                </a:solidFill>
                <a:latin typeface="Calibri"/>
                <a:cs typeface="Calibri"/>
              </a:rPr>
              <a:t>address</a:t>
            </a:r>
            <a:r>
              <a:rPr sz="23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15" dirty="0">
                <a:solidFill>
                  <a:srgbClr val="FFFFFF"/>
                </a:solidFill>
                <a:latin typeface="Calibri"/>
                <a:cs typeface="Calibri"/>
              </a:rPr>
              <a:t>at</a:t>
            </a:r>
            <a:r>
              <a:rPr sz="23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3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5" dirty="0">
                <a:solidFill>
                  <a:srgbClr val="FFFFFF"/>
                </a:solidFill>
                <a:latin typeface="Calibri"/>
                <a:cs typeface="Calibri"/>
              </a:rPr>
              <a:t>same</a:t>
            </a:r>
            <a:r>
              <a:rPr sz="23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5" dirty="0">
                <a:solidFill>
                  <a:srgbClr val="FFFFFF"/>
                </a:solidFill>
                <a:latin typeface="Calibri"/>
                <a:cs typeface="Calibri"/>
              </a:rPr>
              <a:t>time.</a:t>
            </a:r>
            <a:endParaRPr sz="23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FFFFFF"/>
              </a:buClr>
              <a:buFont typeface="Arial MT"/>
              <a:buChar char="•"/>
            </a:pPr>
            <a:endParaRPr sz="2250">
              <a:latin typeface="Calibri"/>
              <a:cs typeface="Calibri"/>
            </a:endParaRPr>
          </a:p>
          <a:p>
            <a:pPr marL="299085" marR="36195" indent="-287020">
              <a:lnSpc>
                <a:spcPct val="100000"/>
              </a:lnSpc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3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5" dirty="0">
                <a:solidFill>
                  <a:srgbClr val="FFFFFF"/>
                </a:solidFill>
                <a:latin typeface="Calibri"/>
                <a:cs typeface="Calibri"/>
              </a:rPr>
              <a:t>IPv4</a:t>
            </a:r>
            <a:r>
              <a:rPr sz="23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5" dirty="0">
                <a:solidFill>
                  <a:srgbClr val="FFFFFF"/>
                </a:solidFill>
                <a:latin typeface="Calibri"/>
                <a:cs typeface="Calibri"/>
              </a:rPr>
              <a:t>addresses</a:t>
            </a:r>
            <a:r>
              <a:rPr sz="23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10" dirty="0">
                <a:solidFill>
                  <a:srgbClr val="FFFFFF"/>
                </a:solidFill>
                <a:latin typeface="Calibri"/>
                <a:cs typeface="Calibri"/>
              </a:rPr>
              <a:t>are</a:t>
            </a:r>
            <a:r>
              <a:rPr sz="23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10" dirty="0">
                <a:solidFill>
                  <a:srgbClr val="FFFFFF"/>
                </a:solidFill>
                <a:latin typeface="Calibri"/>
                <a:cs typeface="Calibri"/>
              </a:rPr>
              <a:t>universal</a:t>
            </a:r>
            <a:r>
              <a:rPr sz="23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23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3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5" dirty="0">
                <a:solidFill>
                  <a:srgbClr val="FFFFFF"/>
                </a:solidFill>
                <a:latin typeface="Calibri"/>
                <a:cs typeface="Calibri"/>
              </a:rPr>
              <a:t>sense</a:t>
            </a:r>
            <a:r>
              <a:rPr sz="23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10" dirty="0">
                <a:solidFill>
                  <a:srgbClr val="FFFFFF"/>
                </a:solidFill>
                <a:latin typeface="Calibri"/>
                <a:cs typeface="Calibri"/>
              </a:rPr>
              <a:t>that</a:t>
            </a:r>
            <a:r>
              <a:rPr sz="23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3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5" dirty="0">
                <a:solidFill>
                  <a:srgbClr val="FFFFFF"/>
                </a:solidFill>
                <a:latin typeface="Calibri"/>
                <a:cs typeface="Calibri"/>
              </a:rPr>
              <a:t>addressing</a:t>
            </a:r>
            <a:r>
              <a:rPr sz="23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20" dirty="0">
                <a:solidFill>
                  <a:srgbClr val="FFFFFF"/>
                </a:solidFill>
                <a:latin typeface="Calibri"/>
                <a:cs typeface="Calibri"/>
              </a:rPr>
              <a:t>system</a:t>
            </a:r>
            <a:r>
              <a:rPr sz="23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10" dirty="0">
                <a:solidFill>
                  <a:srgbClr val="FFFFFF"/>
                </a:solidFill>
                <a:latin typeface="Calibri"/>
                <a:cs typeface="Calibri"/>
              </a:rPr>
              <a:t>must</a:t>
            </a:r>
            <a:r>
              <a:rPr sz="23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5" dirty="0">
                <a:solidFill>
                  <a:srgbClr val="FFFFFF"/>
                </a:solidFill>
                <a:latin typeface="Calibri"/>
                <a:cs typeface="Calibri"/>
              </a:rPr>
              <a:t>be</a:t>
            </a:r>
            <a:r>
              <a:rPr sz="23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5" dirty="0">
                <a:solidFill>
                  <a:srgbClr val="FFFFFF"/>
                </a:solidFill>
                <a:latin typeface="Calibri"/>
                <a:cs typeface="Calibri"/>
              </a:rPr>
              <a:t>accepted</a:t>
            </a:r>
            <a:r>
              <a:rPr sz="23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10" dirty="0">
                <a:solidFill>
                  <a:srgbClr val="FFFFFF"/>
                </a:solidFill>
                <a:latin typeface="Calibri"/>
                <a:cs typeface="Calibri"/>
              </a:rPr>
              <a:t>by</a:t>
            </a:r>
            <a:r>
              <a:rPr sz="23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20" dirty="0">
                <a:solidFill>
                  <a:srgbClr val="FFFFFF"/>
                </a:solidFill>
                <a:latin typeface="Calibri"/>
                <a:cs typeface="Calibri"/>
              </a:rPr>
              <a:t>any </a:t>
            </a:r>
            <a:r>
              <a:rPr sz="2300" spc="-5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10" dirty="0">
                <a:solidFill>
                  <a:srgbClr val="FFFFFF"/>
                </a:solidFill>
                <a:latin typeface="Calibri"/>
                <a:cs typeface="Calibri"/>
              </a:rPr>
              <a:t>host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5" dirty="0">
                <a:solidFill>
                  <a:srgbClr val="FFFFFF"/>
                </a:solidFill>
                <a:latin typeface="Calibri"/>
                <a:cs typeface="Calibri"/>
              </a:rPr>
              <a:t>that</a:t>
            </a:r>
            <a:r>
              <a:rPr sz="23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10" dirty="0">
                <a:solidFill>
                  <a:srgbClr val="FFFFFF"/>
                </a:solidFill>
                <a:latin typeface="Calibri"/>
                <a:cs typeface="Calibri"/>
              </a:rPr>
              <a:t>wants</a:t>
            </a:r>
            <a:r>
              <a:rPr sz="23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1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3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be</a:t>
            </a:r>
            <a:r>
              <a:rPr sz="23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10" dirty="0">
                <a:solidFill>
                  <a:srgbClr val="FFFFFF"/>
                </a:solidFill>
                <a:latin typeface="Calibri"/>
                <a:cs typeface="Calibri"/>
              </a:rPr>
              <a:t>connected</a:t>
            </a:r>
            <a:r>
              <a:rPr sz="23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1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3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3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10" dirty="0">
                <a:solidFill>
                  <a:srgbClr val="FFFFFF"/>
                </a:solidFill>
                <a:latin typeface="Calibri"/>
                <a:cs typeface="Calibri"/>
              </a:rPr>
              <a:t>Internet.</a:t>
            </a:r>
            <a:endParaRPr sz="23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FFFFFF"/>
              </a:buClr>
              <a:buFont typeface="Arial MT"/>
              <a:buChar char="•"/>
            </a:pPr>
            <a:endParaRPr sz="2250">
              <a:latin typeface="Calibri"/>
              <a:cs typeface="Calibri"/>
            </a:endParaRPr>
          </a:p>
          <a:p>
            <a:pPr marL="299085" marR="5080" indent="-287020">
              <a:lnSpc>
                <a:spcPct val="100000"/>
              </a:lnSpc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The IP </a:t>
            </a:r>
            <a:r>
              <a:rPr sz="2300" spc="-5" dirty="0">
                <a:solidFill>
                  <a:srgbClr val="FFFFFF"/>
                </a:solidFill>
                <a:latin typeface="Calibri"/>
                <a:cs typeface="Calibri"/>
              </a:rPr>
              <a:t>address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 is</a:t>
            </a:r>
            <a:r>
              <a:rPr sz="23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3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5" dirty="0">
                <a:solidFill>
                  <a:srgbClr val="FFFFFF"/>
                </a:solidFill>
                <a:latin typeface="Calibri"/>
                <a:cs typeface="Calibri"/>
              </a:rPr>
              <a:t>address</a:t>
            </a:r>
            <a:r>
              <a:rPr sz="23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 the</a:t>
            </a:r>
            <a:r>
              <a:rPr sz="23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5" dirty="0">
                <a:solidFill>
                  <a:srgbClr val="FFFFFF"/>
                </a:solidFill>
                <a:latin typeface="Calibri"/>
                <a:cs typeface="Calibri"/>
              </a:rPr>
              <a:t>connection,</a:t>
            </a:r>
            <a:r>
              <a:rPr sz="23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5" dirty="0">
                <a:solidFill>
                  <a:srgbClr val="FFFFFF"/>
                </a:solidFill>
                <a:latin typeface="Calibri"/>
                <a:cs typeface="Calibri"/>
              </a:rPr>
              <a:t>not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 the</a:t>
            </a:r>
            <a:r>
              <a:rPr sz="23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10" dirty="0">
                <a:solidFill>
                  <a:srgbClr val="FFFFFF"/>
                </a:solidFill>
                <a:latin typeface="Calibri"/>
                <a:cs typeface="Calibri"/>
              </a:rPr>
              <a:t>host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5" dirty="0">
                <a:solidFill>
                  <a:srgbClr val="FFFFFF"/>
                </a:solidFill>
                <a:latin typeface="Calibri"/>
                <a:cs typeface="Calibri"/>
              </a:rPr>
              <a:t>or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3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40" dirty="0">
                <a:solidFill>
                  <a:srgbClr val="FFFFFF"/>
                </a:solidFill>
                <a:latin typeface="Calibri"/>
                <a:cs typeface="Calibri"/>
              </a:rPr>
              <a:t>router,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5" dirty="0">
                <a:solidFill>
                  <a:srgbClr val="FFFFFF"/>
                </a:solidFill>
                <a:latin typeface="Calibri"/>
                <a:cs typeface="Calibri"/>
              </a:rPr>
              <a:t>because</a:t>
            </a:r>
            <a:r>
              <a:rPr sz="23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if the</a:t>
            </a:r>
            <a:r>
              <a:rPr sz="23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5" dirty="0">
                <a:solidFill>
                  <a:srgbClr val="FFFFFF"/>
                </a:solidFill>
                <a:latin typeface="Calibri"/>
                <a:cs typeface="Calibri"/>
              </a:rPr>
              <a:t>device</a:t>
            </a:r>
            <a:r>
              <a:rPr sz="23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is </a:t>
            </a:r>
            <a:r>
              <a:rPr sz="2300" spc="-5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10" dirty="0">
                <a:solidFill>
                  <a:srgbClr val="FFFFFF"/>
                </a:solidFill>
                <a:latin typeface="Calibri"/>
                <a:cs typeface="Calibri"/>
              </a:rPr>
              <a:t>moved</a:t>
            </a:r>
            <a:r>
              <a:rPr sz="23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1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300" spc="-5" dirty="0">
                <a:solidFill>
                  <a:srgbClr val="FFFFFF"/>
                </a:solidFill>
                <a:latin typeface="Calibri"/>
                <a:cs typeface="Calibri"/>
              </a:rPr>
              <a:t> another</a:t>
            </a:r>
            <a:r>
              <a:rPr sz="23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10" dirty="0">
                <a:solidFill>
                  <a:srgbClr val="FFFFFF"/>
                </a:solidFill>
                <a:latin typeface="Calibri"/>
                <a:cs typeface="Calibri"/>
              </a:rPr>
              <a:t>network,</a:t>
            </a:r>
            <a:r>
              <a:rPr sz="23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3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IP</a:t>
            </a:r>
            <a:r>
              <a:rPr sz="2300" spc="-5" dirty="0">
                <a:solidFill>
                  <a:srgbClr val="FFFFFF"/>
                </a:solidFill>
                <a:latin typeface="Calibri"/>
                <a:cs typeface="Calibri"/>
              </a:rPr>
              <a:t> address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20" dirty="0">
                <a:solidFill>
                  <a:srgbClr val="FFFFFF"/>
                </a:solidFill>
                <a:latin typeface="Calibri"/>
                <a:cs typeface="Calibri"/>
              </a:rPr>
              <a:t>may</a:t>
            </a:r>
            <a:r>
              <a:rPr sz="23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5" dirty="0">
                <a:solidFill>
                  <a:srgbClr val="FFFFFF"/>
                </a:solidFill>
                <a:latin typeface="Calibri"/>
                <a:cs typeface="Calibri"/>
              </a:rPr>
              <a:t>be</a:t>
            </a:r>
            <a:r>
              <a:rPr sz="23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5" dirty="0">
                <a:solidFill>
                  <a:srgbClr val="FFFFFF"/>
                </a:solidFill>
                <a:latin typeface="Calibri"/>
                <a:cs typeface="Calibri"/>
              </a:rPr>
              <a:t>changed.</a:t>
            </a:r>
            <a:endParaRPr sz="23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412616" y="6228613"/>
            <a:ext cx="5351780" cy="584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85"/>
              </a:lnSpc>
            </a:pPr>
            <a:r>
              <a:rPr sz="4400" u="heavy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www.knowledgegate.in</a:t>
            </a:r>
            <a:endParaRPr sz="44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755516" y="711"/>
            <a:ext cx="455549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 u="heavy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Unique</a:t>
            </a:r>
            <a:r>
              <a:rPr sz="4000" b="1" u="heavy" spc="-1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4000" b="1" u="heavy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and </a:t>
            </a:r>
            <a:r>
              <a:rPr sz="4000" b="1" u="heavy" spc="-1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Universal</a:t>
            </a:r>
            <a:endParaRPr sz="4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623050" y="0"/>
            <a:ext cx="5575300" cy="3949700"/>
            <a:chOff x="6623050" y="0"/>
            <a:chExt cx="5575300" cy="3949700"/>
          </a:xfrm>
        </p:grpSpPr>
        <p:sp>
          <p:nvSpPr>
            <p:cNvPr id="3" name="object 3"/>
            <p:cNvSpPr/>
            <p:nvPr/>
          </p:nvSpPr>
          <p:spPr>
            <a:xfrm>
              <a:off x="6629400" y="0"/>
              <a:ext cx="5562600" cy="3937000"/>
            </a:xfrm>
            <a:custGeom>
              <a:avLst/>
              <a:gdLst/>
              <a:ahLst/>
              <a:cxnLst/>
              <a:rect l="l" t="t" r="r" b="b"/>
              <a:pathLst>
                <a:path w="5562600" h="3937000">
                  <a:moveTo>
                    <a:pt x="5562600" y="0"/>
                  </a:moveTo>
                  <a:lnTo>
                    <a:pt x="0" y="0"/>
                  </a:lnTo>
                  <a:lnTo>
                    <a:pt x="0" y="3936492"/>
                  </a:lnTo>
                  <a:lnTo>
                    <a:pt x="5562600" y="3936492"/>
                  </a:lnTo>
                  <a:lnTo>
                    <a:pt x="55626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629400" y="0"/>
              <a:ext cx="5562600" cy="3937000"/>
            </a:xfrm>
            <a:custGeom>
              <a:avLst/>
              <a:gdLst/>
              <a:ahLst/>
              <a:cxnLst/>
              <a:rect l="l" t="t" r="r" b="b"/>
              <a:pathLst>
                <a:path w="5562600" h="3937000">
                  <a:moveTo>
                    <a:pt x="0" y="3936492"/>
                  </a:moveTo>
                  <a:lnTo>
                    <a:pt x="5562600" y="3936492"/>
                  </a:lnTo>
                  <a:lnTo>
                    <a:pt x="5562600" y="0"/>
                  </a:lnTo>
                  <a:lnTo>
                    <a:pt x="0" y="0"/>
                  </a:lnTo>
                  <a:lnTo>
                    <a:pt x="0" y="3936492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29400" y="521208"/>
              <a:ext cx="5562600" cy="3415284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160777" y="711"/>
            <a:ext cx="209804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 u="heavy" spc="-1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Notations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412616" y="6228613"/>
            <a:ext cx="5351780" cy="584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85"/>
              </a:lnSpc>
            </a:pPr>
            <a:r>
              <a:rPr sz="4400" u="heavy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3"/>
              </a:rPr>
              <a:t>www.knowledgegate.in</a:t>
            </a:r>
            <a:endParaRPr sz="4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8739" y="946150"/>
            <a:ext cx="6162040" cy="51473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marR="5080" indent="-28702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2100" spc="-10" dirty="0">
                <a:solidFill>
                  <a:srgbClr val="FFFFFF"/>
                </a:solidFill>
                <a:latin typeface="Calibri"/>
                <a:cs typeface="Calibri"/>
              </a:rPr>
              <a:t>There</a:t>
            </a:r>
            <a:r>
              <a:rPr sz="21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-10" dirty="0">
                <a:solidFill>
                  <a:srgbClr val="FFFFFF"/>
                </a:solidFill>
                <a:latin typeface="Calibri"/>
                <a:cs typeface="Calibri"/>
              </a:rPr>
              <a:t>are two</a:t>
            </a:r>
            <a:r>
              <a:rPr sz="21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-15" dirty="0">
                <a:solidFill>
                  <a:srgbClr val="FFFFFF"/>
                </a:solidFill>
                <a:latin typeface="Calibri"/>
                <a:cs typeface="Calibri"/>
              </a:rPr>
              <a:t>prevalent</a:t>
            </a:r>
            <a:r>
              <a:rPr sz="21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-10" dirty="0">
                <a:solidFill>
                  <a:srgbClr val="FFFFFF"/>
                </a:solidFill>
                <a:latin typeface="Calibri"/>
                <a:cs typeface="Calibri"/>
              </a:rPr>
              <a:t>notations</a:t>
            </a:r>
            <a:r>
              <a:rPr sz="2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-1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1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-10" dirty="0">
                <a:solidFill>
                  <a:srgbClr val="FFFFFF"/>
                </a:solidFill>
                <a:latin typeface="Calibri"/>
                <a:cs typeface="Calibri"/>
              </a:rPr>
              <a:t>show</a:t>
            </a:r>
            <a:r>
              <a:rPr sz="21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FFFFFF"/>
                </a:solidFill>
                <a:latin typeface="Calibri"/>
                <a:cs typeface="Calibri"/>
              </a:rPr>
              <a:t>an</a:t>
            </a:r>
            <a:r>
              <a:rPr sz="21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Calibri"/>
                <a:cs typeface="Calibri"/>
              </a:rPr>
              <a:t>IPv4 </a:t>
            </a:r>
            <a:r>
              <a:rPr sz="2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Calibri"/>
                <a:cs typeface="Calibri"/>
              </a:rPr>
              <a:t>address:</a:t>
            </a:r>
            <a:r>
              <a:rPr sz="21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Calibri"/>
                <a:cs typeface="Calibri"/>
              </a:rPr>
              <a:t>binary</a:t>
            </a:r>
            <a:r>
              <a:rPr sz="2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-10" dirty="0">
                <a:solidFill>
                  <a:srgbClr val="FFFFFF"/>
                </a:solidFill>
                <a:latin typeface="Calibri"/>
                <a:cs typeface="Calibri"/>
              </a:rPr>
              <a:t>notation</a:t>
            </a:r>
            <a:r>
              <a:rPr sz="2100" dirty="0">
                <a:solidFill>
                  <a:srgbClr val="FFFFFF"/>
                </a:solidFill>
                <a:latin typeface="Calibri"/>
                <a:cs typeface="Calibri"/>
              </a:rPr>
              <a:t> and</a:t>
            </a:r>
            <a:r>
              <a:rPr sz="21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-10" dirty="0">
                <a:solidFill>
                  <a:srgbClr val="FFFFFF"/>
                </a:solidFill>
                <a:latin typeface="Calibri"/>
                <a:cs typeface="Calibri"/>
              </a:rPr>
              <a:t>dotted</a:t>
            </a:r>
            <a:r>
              <a:rPr sz="2100" spc="-5" dirty="0">
                <a:solidFill>
                  <a:srgbClr val="FFFFFF"/>
                </a:solidFill>
                <a:latin typeface="Calibri"/>
                <a:cs typeface="Calibri"/>
              </a:rPr>
              <a:t> decimal</a:t>
            </a:r>
            <a:r>
              <a:rPr sz="21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-10" dirty="0">
                <a:solidFill>
                  <a:srgbClr val="FFFFFF"/>
                </a:solidFill>
                <a:latin typeface="Calibri"/>
                <a:cs typeface="Calibri"/>
              </a:rPr>
              <a:t>notation.</a:t>
            </a:r>
            <a:endParaRPr sz="2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Clr>
                <a:srgbClr val="FFFFFF"/>
              </a:buClr>
              <a:buFont typeface="Arial MT"/>
              <a:buChar char="•"/>
            </a:pPr>
            <a:endParaRPr sz="2050">
              <a:latin typeface="Calibri"/>
              <a:cs typeface="Calibri"/>
            </a:endParaRPr>
          </a:p>
          <a:p>
            <a:pPr marL="299085" marR="39370" indent="-287020">
              <a:lnSpc>
                <a:spcPct val="100000"/>
              </a:lnSpc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2100" b="1" spc="-5" dirty="0">
                <a:solidFill>
                  <a:srgbClr val="FFFFFF"/>
                </a:solidFill>
                <a:latin typeface="Calibri"/>
                <a:cs typeface="Calibri"/>
              </a:rPr>
              <a:t>Binary</a:t>
            </a:r>
            <a:r>
              <a:rPr sz="2100" b="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b="1" spc="-10" dirty="0">
                <a:solidFill>
                  <a:srgbClr val="FFFFFF"/>
                </a:solidFill>
                <a:latin typeface="Calibri"/>
                <a:cs typeface="Calibri"/>
              </a:rPr>
              <a:t>Notation</a:t>
            </a:r>
            <a:r>
              <a:rPr sz="2100" b="1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r>
              <a:rPr sz="21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FFFFFF"/>
                </a:solidFill>
                <a:latin typeface="Calibri"/>
                <a:cs typeface="Calibri"/>
              </a:rPr>
              <a:t>In </a:t>
            </a:r>
            <a:r>
              <a:rPr sz="2100" spc="-5" dirty="0">
                <a:solidFill>
                  <a:srgbClr val="FFFFFF"/>
                </a:solidFill>
                <a:latin typeface="Calibri"/>
                <a:cs typeface="Calibri"/>
              </a:rPr>
              <a:t>binary</a:t>
            </a:r>
            <a:r>
              <a:rPr sz="2100" spc="-10" dirty="0">
                <a:solidFill>
                  <a:srgbClr val="FFFFFF"/>
                </a:solidFill>
                <a:latin typeface="Calibri"/>
                <a:cs typeface="Calibri"/>
              </a:rPr>
              <a:t> notation,</a:t>
            </a:r>
            <a:r>
              <a:rPr sz="2100" dirty="0">
                <a:solidFill>
                  <a:srgbClr val="FFFFFF"/>
                </a:solidFill>
                <a:latin typeface="Calibri"/>
                <a:cs typeface="Calibri"/>
              </a:rPr>
              <a:t> the </a:t>
            </a:r>
            <a:r>
              <a:rPr sz="2100" spc="-5" dirty="0">
                <a:solidFill>
                  <a:srgbClr val="FFFFFF"/>
                </a:solidFill>
                <a:latin typeface="Calibri"/>
                <a:cs typeface="Calibri"/>
              </a:rPr>
              <a:t>IPv4</a:t>
            </a:r>
            <a:r>
              <a:rPr sz="21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Calibri"/>
                <a:cs typeface="Calibri"/>
              </a:rPr>
              <a:t>address </a:t>
            </a:r>
            <a:r>
              <a:rPr sz="2100" spc="-459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1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-15" dirty="0">
                <a:solidFill>
                  <a:srgbClr val="FFFFFF"/>
                </a:solidFill>
                <a:latin typeface="Calibri"/>
                <a:cs typeface="Calibri"/>
              </a:rPr>
              <a:t>displayed</a:t>
            </a:r>
            <a:r>
              <a:rPr sz="2100" dirty="0">
                <a:solidFill>
                  <a:srgbClr val="FFFFFF"/>
                </a:solidFill>
                <a:latin typeface="Calibri"/>
                <a:cs typeface="Calibri"/>
              </a:rPr>
              <a:t> as</a:t>
            </a:r>
            <a:r>
              <a:rPr sz="21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FFFFFF"/>
                </a:solidFill>
                <a:latin typeface="Calibri"/>
                <a:cs typeface="Calibri"/>
              </a:rPr>
              <a:t>32</a:t>
            </a:r>
            <a:r>
              <a:rPr sz="2100" spc="-5" dirty="0">
                <a:solidFill>
                  <a:srgbClr val="FFFFFF"/>
                </a:solidFill>
                <a:latin typeface="Calibri"/>
                <a:cs typeface="Calibri"/>
              </a:rPr>
              <a:t> bits.</a:t>
            </a:r>
            <a:r>
              <a:rPr sz="2100" spc="-15" dirty="0">
                <a:solidFill>
                  <a:srgbClr val="FFFFFF"/>
                </a:solidFill>
                <a:latin typeface="Calibri"/>
                <a:cs typeface="Calibri"/>
              </a:rPr>
              <a:t> Each</a:t>
            </a:r>
            <a:r>
              <a:rPr sz="21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-10" dirty="0">
                <a:solidFill>
                  <a:srgbClr val="FFFFFF"/>
                </a:solidFill>
                <a:latin typeface="Calibri"/>
                <a:cs typeface="Calibri"/>
              </a:rPr>
              <a:t>octet</a:t>
            </a:r>
            <a:r>
              <a:rPr sz="21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1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-10" dirty="0">
                <a:solidFill>
                  <a:srgbClr val="FFFFFF"/>
                </a:solidFill>
                <a:latin typeface="Calibri"/>
                <a:cs typeface="Calibri"/>
              </a:rPr>
              <a:t>often</a:t>
            </a:r>
            <a:r>
              <a:rPr sz="2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-20" dirty="0">
                <a:solidFill>
                  <a:srgbClr val="FFFFFF"/>
                </a:solidFill>
                <a:latin typeface="Calibri"/>
                <a:cs typeface="Calibri"/>
              </a:rPr>
              <a:t>referred</a:t>
            </a:r>
            <a:r>
              <a:rPr sz="21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-10" dirty="0">
                <a:solidFill>
                  <a:srgbClr val="FFFFFF"/>
                </a:solidFill>
                <a:latin typeface="Calibri"/>
                <a:cs typeface="Calibri"/>
              </a:rPr>
              <a:t>to </a:t>
            </a:r>
            <a:r>
              <a:rPr sz="21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FFFFFF"/>
                </a:solidFill>
                <a:latin typeface="Calibri"/>
                <a:cs typeface="Calibri"/>
              </a:rPr>
              <a:t>as</a:t>
            </a:r>
            <a:r>
              <a:rPr sz="21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1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-10" dirty="0">
                <a:solidFill>
                  <a:srgbClr val="FFFFFF"/>
                </a:solidFill>
                <a:latin typeface="Calibri"/>
                <a:cs typeface="Calibri"/>
              </a:rPr>
              <a:t>byte.</a:t>
            </a:r>
            <a:r>
              <a:rPr sz="21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-20" dirty="0">
                <a:solidFill>
                  <a:srgbClr val="FFFFFF"/>
                </a:solidFill>
                <a:latin typeface="Calibri"/>
                <a:cs typeface="Calibri"/>
              </a:rPr>
              <a:t>So,</a:t>
            </a:r>
            <a:r>
              <a:rPr sz="21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FFFFFF"/>
                </a:solidFill>
                <a:latin typeface="Calibri"/>
                <a:cs typeface="Calibri"/>
              </a:rPr>
              <a:t>it</a:t>
            </a:r>
            <a:r>
              <a:rPr sz="2100" spc="-5" dirty="0">
                <a:solidFill>
                  <a:srgbClr val="FFFFFF"/>
                </a:solidFill>
                <a:latin typeface="Calibri"/>
                <a:cs typeface="Calibri"/>
              </a:rPr>
              <a:t> is</a:t>
            </a:r>
            <a:r>
              <a:rPr sz="21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-10" dirty="0">
                <a:solidFill>
                  <a:srgbClr val="FFFFFF"/>
                </a:solidFill>
                <a:latin typeface="Calibri"/>
                <a:cs typeface="Calibri"/>
              </a:rPr>
              <a:t>common</a:t>
            </a:r>
            <a:r>
              <a:rPr sz="21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-10" dirty="0">
                <a:solidFill>
                  <a:srgbClr val="FFFFFF"/>
                </a:solidFill>
                <a:latin typeface="Calibri"/>
                <a:cs typeface="Calibri"/>
              </a:rPr>
              <a:t>to </a:t>
            </a:r>
            <a:r>
              <a:rPr sz="2100" spc="-5" dirty="0">
                <a:solidFill>
                  <a:srgbClr val="FFFFFF"/>
                </a:solidFill>
                <a:latin typeface="Calibri"/>
                <a:cs typeface="Calibri"/>
              </a:rPr>
              <a:t>hear </a:t>
            </a:r>
            <a:r>
              <a:rPr sz="2100" dirty="0">
                <a:solidFill>
                  <a:srgbClr val="FFFFFF"/>
                </a:solidFill>
                <a:latin typeface="Calibri"/>
                <a:cs typeface="Calibri"/>
              </a:rPr>
              <a:t>an</a:t>
            </a:r>
            <a:r>
              <a:rPr sz="21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Calibri"/>
                <a:cs typeface="Calibri"/>
              </a:rPr>
              <a:t>IPv4</a:t>
            </a:r>
            <a:r>
              <a:rPr sz="2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Calibri"/>
                <a:cs typeface="Calibri"/>
              </a:rPr>
              <a:t>address </a:t>
            </a:r>
            <a:r>
              <a:rPr sz="2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-20" dirty="0">
                <a:solidFill>
                  <a:srgbClr val="FFFFFF"/>
                </a:solidFill>
                <a:latin typeface="Calibri"/>
                <a:cs typeface="Calibri"/>
              </a:rPr>
              <a:t>referred </a:t>
            </a:r>
            <a:r>
              <a:rPr sz="2100" spc="-10" dirty="0">
                <a:solidFill>
                  <a:srgbClr val="FFFFFF"/>
                </a:solidFill>
                <a:latin typeface="Calibri"/>
                <a:cs typeface="Calibri"/>
              </a:rPr>
              <a:t>to </a:t>
            </a:r>
            <a:r>
              <a:rPr sz="2100" dirty="0">
                <a:solidFill>
                  <a:srgbClr val="FFFFFF"/>
                </a:solidFill>
                <a:latin typeface="Calibri"/>
                <a:cs typeface="Calibri"/>
              </a:rPr>
              <a:t>as a </a:t>
            </a:r>
            <a:r>
              <a:rPr sz="2100" spc="-5" dirty="0">
                <a:solidFill>
                  <a:srgbClr val="FFFFFF"/>
                </a:solidFill>
                <a:latin typeface="Calibri"/>
                <a:cs typeface="Calibri"/>
              </a:rPr>
              <a:t>32-bit address or </a:t>
            </a:r>
            <a:r>
              <a:rPr sz="2100" dirty="0">
                <a:solidFill>
                  <a:srgbClr val="FFFFFF"/>
                </a:solidFill>
                <a:latin typeface="Calibri"/>
                <a:cs typeface="Calibri"/>
              </a:rPr>
              <a:t>a </a:t>
            </a:r>
            <a:r>
              <a:rPr sz="2100" spc="-5" dirty="0">
                <a:solidFill>
                  <a:srgbClr val="FFFFFF"/>
                </a:solidFill>
                <a:latin typeface="Calibri"/>
                <a:cs typeface="Calibri"/>
              </a:rPr>
              <a:t>4-byte address. </a:t>
            </a:r>
            <a:r>
              <a:rPr sz="2100" dirty="0">
                <a:solidFill>
                  <a:srgbClr val="FFFFFF"/>
                </a:solidFill>
                <a:latin typeface="Calibri"/>
                <a:cs typeface="Calibri"/>
              </a:rPr>
              <a:t>An </a:t>
            </a:r>
            <a:r>
              <a:rPr sz="2100" spc="-459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-10" dirty="0">
                <a:solidFill>
                  <a:srgbClr val="FFFFFF"/>
                </a:solidFill>
                <a:latin typeface="Calibri"/>
                <a:cs typeface="Calibri"/>
              </a:rPr>
              <a:t>example </a:t>
            </a:r>
            <a:r>
              <a:rPr sz="2100" spc="-5" dirty="0">
                <a:solidFill>
                  <a:srgbClr val="FFFFFF"/>
                </a:solidFill>
                <a:latin typeface="Calibri"/>
                <a:cs typeface="Calibri"/>
              </a:rPr>
              <a:t>of </a:t>
            </a:r>
            <a:r>
              <a:rPr sz="2100" dirty="0">
                <a:solidFill>
                  <a:srgbClr val="FFFFFF"/>
                </a:solidFill>
                <a:latin typeface="Calibri"/>
                <a:cs typeface="Calibri"/>
              </a:rPr>
              <a:t>an </a:t>
            </a:r>
            <a:r>
              <a:rPr sz="2100" spc="-5" dirty="0">
                <a:solidFill>
                  <a:srgbClr val="FFFFFF"/>
                </a:solidFill>
                <a:latin typeface="Calibri"/>
                <a:cs typeface="Calibri"/>
              </a:rPr>
              <a:t>IPv4 address </a:t>
            </a:r>
            <a:r>
              <a:rPr sz="2100" dirty="0">
                <a:solidFill>
                  <a:srgbClr val="FFFFFF"/>
                </a:solidFill>
                <a:latin typeface="Calibri"/>
                <a:cs typeface="Calibri"/>
              </a:rPr>
              <a:t>in </a:t>
            </a:r>
            <a:r>
              <a:rPr sz="2100" spc="-5" dirty="0">
                <a:solidFill>
                  <a:srgbClr val="FFFFFF"/>
                </a:solidFill>
                <a:latin typeface="Calibri"/>
                <a:cs typeface="Calibri"/>
              </a:rPr>
              <a:t>binary </a:t>
            </a:r>
            <a:r>
              <a:rPr sz="2100" spc="-10" dirty="0">
                <a:solidFill>
                  <a:srgbClr val="FFFFFF"/>
                </a:solidFill>
                <a:latin typeface="Calibri"/>
                <a:cs typeface="Calibri"/>
              </a:rPr>
              <a:t>notation: </a:t>
            </a:r>
            <a:r>
              <a:rPr sz="21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b="1" dirty="0">
                <a:solidFill>
                  <a:srgbClr val="FFFFFF"/>
                </a:solidFill>
                <a:latin typeface="Calibri"/>
                <a:cs typeface="Calibri"/>
              </a:rPr>
              <a:t>01110101</a:t>
            </a:r>
            <a:r>
              <a:rPr sz="2100" b="1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b="1" dirty="0">
                <a:solidFill>
                  <a:srgbClr val="FFFFFF"/>
                </a:solidFill>
                <a:latin typeface="Calibri"/>
                <a:cs typeface="Calibri"/>
              </a:rPr>
              <a:t>10010101</a:t>
            </a:r>
            <a:r>
              <a:rPr sz="2100" b="1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b="1" dirty="0">
                <a:solidFill>
                  <a:srgbClr val="FFFFFF"/>
                </a:solidFill>
                <a:latin typeface="Calibri"/>
                <a:cs typeface="Calibri"/>
              </a:rPr>
              <a:t>00011101</a:t>
            </a:r>
            <a:r>
              <a:rPr sz="2100" b="1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b="1" dirty="0">
                <a:solidFill>
                  <a:srgbClr val="FFFFFF"/>
                </a:solidFill>
                <a:latin typeface="Calibri"/>
                <a:cs typeface="Calibri"/>
              </a:rPr>
              <a:t>00000010</a:t>
            </a:r>
            <a:endParaRPr sz="2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Clr>
                <a:srgbClr val="FFFFFF"/>
              </a:buClr>
              <a:buFont typeface="Arial MT"/>
              <a:buChar char="•"/>
            </a:pPr>
            <a:endParaRPr sz="2050">
              <a:latin typeface="Calibri"/>
              <a:cs typeface="Calibri"/>
            </a:endParaRPr>
          </a:p>
          <a:p>
            <a:pPr marL="299085" marR="123825" indent="-287020">
              <a:lnSpc>
                <a:spcPct val="100000"/>
              </a:lnSpc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2100" b="1" spc="-10" dirty="0">
                <a:solidFill>
                  <a:srgbClr val="FFFFFF"/>
                </a:solidFill>
                <a:latin typeface="Calibri"/>
                <a:cs typeface="Calibri"/>
              </a:rPr>
              <a:t>Dotted-Decimal</a:t>
            </a:r>
            <a:r>
              <a:rPr sz="2100" b="1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b="1" spc="-10" dirty="0">
                <a:solidFill>
                  <a:srgbClr val="FFFFFF"/>
                </a:solidFill>
                <a:latin typeface="Calibri"/>
                <a:cs typeface="Calibri"/>
              </a:rPr>
              <a:t>Notation</a:t>
            </a:r>
            <a:r>
              <a:rPr sz="2100" b="1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r>
              <a:rPr sz="21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-10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1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-20" dirty="0">
                <a:solidFill>
                  <a:srgbClr val="FFFFFF"/>
                </a:solidFill>
                <a:latin typeface="Calibri"/>
                <a:cs typeface="Calibri"/>
              </a:rPr>
              <a:t>make</a:t>
            </a:r>
            <a:r>
              <a:rPr sz="21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100" spc="-5" dirty="0">
                <a:solidFill>
                  <a:srgbClr val="FFFFFF"/>
                </a:solidFill>
                <a:latin typeface="Calibri"/>
                <a:cs typeface="Calibri"/>
              </a:rPr>
              <a:t>IPv4</a:t>
            </a:r>
            <a:r>
              <a:rPr sz="21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Calibri"/>
                <a:cs typeface="Calibri"/>
              </a:rPr>
              <a:t>address </a:t>
            </a:r>
            <a:r>
              <a:rPr sz="2100" spc="-459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-10" dirty="0">
                <a:solidFill>
                  <a:srgbClr val="FFFFFF"/>
                </a:solidFill>
                <a:latin typeface="Calibri"/>
                <a:cs typeface="Calibri"/>
              </a:rPr>
              <a:t>more </a:t>
            </a:r>
            <a:r>
              <a:rPr sz="2100" spc="-5" dirty="0">
                <a:solidFill>
                  <a:srgbClr val="FFFFFF"/>
                </a:solidFill>
                <a:latin typeface="Calibri"/>
                <a:cs typeface="Calibri"/>
              </a:rPr>
              <a:t>compact </a:t>
            </a:r>
            <a:r>
              <a:rPr sz="2100" dirty="0">
                <a:solidFill>
                  <a:srgbClr val="FFFFFF"/>
                </a:solidFill>
                <a:latin typeface="Calibri"/>
                <a:cs typeface="Calibri"/>
              </a:rPr>
              <a:t>and </a:t>
            </a:r>
            <a:r>
              <a:rPr sz="2100" spc="-5" dirty="0">
                <a:solidFill>
                  <a:srgbClr val="FFFFFF"/>
                </a:solidFill>
                <a:latin typeface="Calibri"/>
                <a:cs typeface="Calibri"/>
              </a:rPr>
              <a:t>easier </a:t>
            </a:r>
            <a:r>
              <a:rPr sz="2100" spc="-15" dirty="0">
                <a:solidFill>
                  <a:srgbClr val="FFFFFF"/>
                </a:solidFill>
                <a:latin typeface="Calibri"/>
                <a:cs typeface="Calibri"/>
              </a:rPr>
              <a:t>to </a:t>
            </a:r>
            <a:r>
              <a:rPr sz="2100" spc="-5" dirty="0">
                <a:solidFill>
                  <a:srgbClr val="FFFFFF"/>
                </a:solidFill>
                <a:latin typeface="Calibri"/>
                <a:cs typeface="Calibri"/>
              </a:rPr>
              <a:t>read, </a:t>
            </a:r>
            <a:r>
              <a:rPr sz="2100" spc="-10" dirty="0">
                <a:solidFill>
                  <a:srgbClr val="FFFFFF"/>
                </a:solidFill>
                <a:latin typeface="Calibri"/>
                <a:cs typeface="Calibri"/>
              </a:rPr>
              <a:t>Internet </a:t>
            </a:r>
            <a:r>
              <a:rPr sz="2100" spc="-5" dirty="0">
                <a:solidFill>
                  <a:srgbClr val="FFFFFF"/>
                </a:solidFill>
                <a:latin typeface="Calibri"/>
                <a:cs typeface="Calibri"/>
              </a:rPr>
              <a:t>addresses </a:t>
            </a:r>
            <a:r>
              <a:rPr sz="2100" spc="-459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-10" dirty="0">
                <a:solidFill>
                  <a:srgbClr val="FFFFFF"/>
                </a:solidFill>
                <a:latin typeface="Calibri"/>
                <a:cs typeface="Calibri"/>
              </a:rPr>
              <a:t>are</a:t>
            </a:r>
            <a:r>
              <a:rPr sz="2100" spc="-5" dirty="0">
                <a:solidFill>
                  <a:srgbClr val="FFFFFF"/>
                </a:solidFill>
                <a:latin typeface="Calibri"/>
                <a:cs typeface="Calibri"/>
              </a:rPr>
              <a:t> usually</a:t>
            </a:r>
            <a:r>
              <a:rPr sz="2100" spc="-10" dirty="0">
                <a:solidFill>
                  <a:srgbClr val="FFFFFF"/>
                </a:solidFill>
                <a:latin typeface="Calibri"/>
                <a:cs typeface="Calibri"/>
              </a:rPr>
              <a:t> written</a:t>
            </a:r>
            <a:r>
              <a:rPr sz="21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2100" spc="-5" dirty="0">
                <a:solidFill>
                  <a:srgbClr val="FFFFFF"/>
                </a:solidFill>
                <a:latin typeface="Calibri"/>
                <a:cs typeface="Calibri"/>
              </a:rPr>
              <a:t> decimal </a:t>
            </a:r>
            <a:r>
              <a:rPr sz="2100" spc="-20" dirty="0">
                <a:solidFill>
                  <a:srgbClr val="FFFFFF"/>
                </a:solidFill>
                <a:latin typeface="Calibri"/>
                <a:cs typeface="Calibri"/>
              </a:rPr>
              <a:t>form</a:t>
            </a:r>
            <a:r>
              <a:rPr sz="21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FFFFFF"/>
                </a:solidFill>
                <a:latin typeface="Calibri"/>
                <a:cs typeface="Calibri"/>
              </a:rPr>
              <a:t>with</a:t>
            </a:r>
            <a:r>
              <a:rPr sz="21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1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Calibri"/>
                <a:cs typeface="Calibri"/>
              </a:rPr>
              <a:t>decimal </a:t>
            </a:r>
            <a:r>
              <a:rPr sz="2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-10" dirty="0">
                <a:solidFill>
                  <a:srgbClr val="FFFFFF"/>
                </a:solidFill>
                <a:latin typeface="Calibri"/>
                <a:cs typeface="Calibri"/>
              </a:rPr>
              <a:t>point</a:t>
            </a:r>
            <a:r>
              <a:rPr sz="2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Calibri"/>
                <a:cs typeface="Calibri"/>
              </a:rPr>
              <a:t>(dot) </a:t>
            </a:r>
            <a:r>
              <a:rPr sz="2100" spc="-10" dirty="0">
                <a:solidFill>
                  <a:srgbClr val="FFFFFF"/>
                </a:solidFill>
                <a:latin typeface="Calibri"/>
                <a:cs typeface="Calibri"/>
              </a:rPr>
              <a:t>separating</a:t>
            </a:r>
            <a:r>
              <a:rPr sz="21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100" spc="-10" dirty="0">
                <a:solidFill>
                  <a:srgbClr val="FFFFFF"/>
                </a:solidFill>
                <a:latin typeface="Calibri"/>
                <a:cs typeface="Calibri"/>
              </a:rPr>
              <a:t>bytes. </a:t>
            </a:r>
            <a:r>
              <a:rPr sz="21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-15" dirty="0">
                <a:solidFill>
                  <a:srgbClr val="FFFFFF"/>
                </a:solidFill>
                <a:latin typeface="Calibri"/>
                <a:cs typeface="Calibri"/>
              </a:rPr>
              <a:t>following</a:t>
            </a:r>
            <a:r>
              <a:rPr sz="2100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1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1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-10" dirty="0">
                <a:solidFill>
                  <a:srgbClr val="FFFFFF"/>
                </a:solidFill>
                <a:latin typeface="Calibri"/>
                <a:cs typeface="Calibri"/>
              </a:rPr>
              <a:t>dotted </a:t>
            </a:r>
            <a:r>
              <a:rPr sz="2100" spc="-5" dirty="0">
                <a:solidFill>
                  <a:srgbClr val="FFFFFF"/>
                </a:solidFill>
                <a:latin typeface="Calibri"/>
                <a:cs typeface="Calibri"/>
              </a:rPr>
              <a:t>decimal </a:t>
            </a:r>
            <a:r>
              <a:rPr sz="2100" spc="-10" dirty="0">
                <a:solidFill>
                  <a:srgbClr val="FFFFFF"/>
                </a:solidFill>
                <a:latin typeface="Calibri"/>
                <a:cs typeface="Calibri"/>
              </a:rPr>
              <a:t>notation </a:t>
            </a:r>
            <a:r>
              <a:rPr sz="2100" spc="-5" dirty="0">
                <a:solidFill>
                  <a:srgbClr val="FFFFFF"/>
                </a:solidFill>
                <a:latin typeface="Calibri"/>
                <a:cs typeface="Calibri"/>
              </a:rPr>
              <a:t>of </a:t>
            </a:r>
            <a:r>
              <a:rPr sz="21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100" spc="-10" dirty="0">
                <a:solidFill>
                  <a:srgbClr val="FFFFFF"/>
                </a:solidFill>
                <a:latin typeface="Calibri"/>
                <a:cs typeface="Calibri"/>
              </a:rPr>
              <a:t>above </a:t>
            </a:r>
            <a:r>
              <a:rPr sz="2100" spc="-5" dirty="0">
                <a:solidFill>
                  <a:srgbClr val="FFFFFF"/>
                </a:solidFill>
                <a:latin typeface="Calibri"/>
                <a:cs typeface="Calibri"/>
              </a:rPr>
              <a:t>address: </a:t>
            </a:r>
            <a:r>
              <a:rPr sz="2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b="1" spc="-5" dirty="0">
                <a:solidFill>
                  <a:srgbClr val="FFFFFF"/>
                </a:solidFill>
                <a:latin typeface="Calibri"/>
                <a:cs typeface="Calibri"/>
              </a:rPr>
              <a:t>117.149.29.2</a:t>
            </a:r>
            <a:endParaRPr sz="21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7160" y="2939795"/>
            <a:ext cx="6272784" cy="299466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668139" y="9855"/>
            <a:ext cx="285369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u="heavy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Classful</a:t>
            </a:r>
            <a:r>
              <a:rPr sz="2800" b="1" u="heavy" spc="-4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2800" b="1" u="heavy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Addressing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8739" y="565149"/>
            <a:ext cx="11210925" cy="2037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9085" marR="219075" indent="-28702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IPv4 addressing,</a:t>
            </a:r>
            <a:r>
              <a:rPr sz="22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at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its</a:t>
            </a:r>
            <a:r>
              <a:rPr sz="22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inception,</a:t>
            </a:r>
            <a:r>
              <a:rPr sz="22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used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concept</a:t>
            </a:r>
            <a:r>
              <a:rPr sz="22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22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classes.</a:t>
            </a:r>
            <a:r>
              <a:rPr sz="22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This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architecture</a:t>
            </a:r>
            <a:r>
              <a:rPr sz="22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2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called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classful </a:t>
            </a:r>
            <a:r>
              <a:rPr sz="2200" spc="-4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addressing.</a:t>
            </a:r>
            <a:endParaRPr sz="220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32-bit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IPv4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address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hierarchical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and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divided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only 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into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two</a:t>
            </a:r>
            <a:r>
              <a:rPr sz="22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parts:</a:t>
            </a:r>
            <a:endParaRPr sz="220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first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part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address,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called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200" spc="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i="1" spc="-10" dirty="0">
                <a:solidFill>
                  <a:srgbClr val="FFFFFF"/>
                </a:solidFill>
                <a:latin typeface="Calibri"/>
                <a:cs typeface="Calibri"/>
              </a:rPr>
              <a:t>prefix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,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defines</a:t>
            </a:r>
            <a:r>
              <a:rPr sz="22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network</a:t>
            </a:r>
            <a:r>
              <a:rPr sz="22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(NetworkID).</a:t>
            </a:r>
            <a:endParaRPr sz="2200">
              <a:latin typeface="Calibri"/>
              <a:cs typeface="Calibri"/>
            </a:endParaRPr>
          </a:p>
          <a:p>
            <a:pPr marL="299085" marR="5080" indent="-287020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2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second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part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address,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called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200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i="1" spc="-10" dirty="0">
                <a:solidFill>
                  <a:srgbClr val="FFFFFF"/>
                </a:solidFill>
                <a:latin typeface="Calibri"/>
                <a:cs typeface="Calibri"/>
              </a:rPr>
              <a:t>suffix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,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defines</a:t>
            </a:r>
            <a:r>
              <a:rPr sz="22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node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(connection</a:t>
            </a:r>
            <a:r>
              <a:rPr sz="22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device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200" spc="-48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Internet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(HostID)).</a:t>
            </a:r>
            <a:endParaRPr sz="22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946392" y="2939795"/>
            <a:ext cx="4704588" cy="2761488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3412616" y="6228613"/>
            <a:ext cx="5351780" cy="584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85"/>
              </a:lnSpc>
            </a:pPr>
            <a:r>
              <a:rPr sz="4400" u="heavy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4"/>
              </a:rPr>
              <a:t>www.knowledgegate.in</a:t>
            </a:r>
            <a:endParaRPr sz="4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739" y="0"/>
            <a:ext cx="11967845" cy="2297430"/>
          </a:xfrm>
          <a:prstGeom prst="rect">
            <a:avLst/>
          </a:prstGeom>
        </p:spPr>
        <p:txBody>
          <a:bodyPr vert="horz" wrap="square" lIns="0" tIns="135255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65"/>
              </a:spcBef>
              <a:buClr>
                <a:srgbClr val="FFFFFF"/>
              </a:buClr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2500" spc="-5" dirty="0">
                <a:solidFill>
                  <a:srgbClr val="FFFFFF"/>
                </a:solidFill>
                <a:latin typeface="Calibri"/>
                <a:cs typeface="Calibri"/>
              </a:rPr>
              <a:t>IPv4 </a:t>
            </a:r>
            <a:r>
              <a:rPr sz="2500" spc="-10" dirty="0">
                <a:solidFill>
                  <a:srgbClr val="FFFFFF"/>
                </a:solidFill>
                <a:latin typeface="Calibri"/>
                <a:cs typeface="Calibri"/>
              </a:rPr>
              <a:t>was</a:t>
            </a:r>
            <a:r>
              <a:rPr sz="25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00" spc="-20" dirty="0">
                <a:solidFill>
                  <a:srgbClr val="FFFFFF"/>
                </a:solidFill>
                <a:latin typeface="Calibri"/>
                <a:cs typeface="Calibri"/>
              </a:rPr>
              <a:t>first</a:t>
            </a:r>
            <a:r>
              <a:rPr sz="25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00" spc="-10" dirty="0">
                <a:solidFill>
                  <a:srgbClr val="FFFFFF"/>
                </a:solidFill>
                <a:latin typeface="Calibri"/>
                <a:cs typeface="Calibri"/>
              </a:rPr>
              <a:t>designed</a:t>
            </a:r>
            <a:r>
              <a:rPr sz="25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00" spc="-5" dirty="0">
                <a:solidFill>
                  <a:srgbClr val="FFFFFF"/>
                </a:solidFill>
                <a:latin typeface="Calibri"/>
                <a:cs typeface="Calibri"/>
              </a:rPr>
              <a:t>as</a:t>
            </a:r>
            <a:r>
              <a:rPr sz="25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00" spc="-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5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00" spc="-10" dirty="0">
                <a:solidFill>
                  <a:srgbClr val="FFFFFF"/>
                </a:solidFill>
                <a:latin typeface="Calibri"/>
                <a:cs typeface="Calibri"/>
              </a:rPr>
              <a:t>fixed-length</a:t>
            </a:r>
            <a:r>
              <a:rPr sz="25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00" spc="-15" dirty="0">
                <a:solidFill>
                  <a:srgbClr val="FFFFFF"/>
                </a:solidFill>
                <a:latin typeface="Calibri"/>
                <a:cs typeface="Calibri"/>
              </a:rPr>
              <a:t>prefix</a:t>
            </a:r>
            <a:r>
              <a:rPr sz="25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00" spc="-5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25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00" spc="-5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5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00" spc="-20" dirty="0">
                <a:solidFill>
                  <a:srgbClr val="FFFFFF"/>
                </a:solidFill>
                <a:latin typeface="Calibri"/>
                <a:cs typeface="Calibri"/>
              </a:rPr>
              <a:t>referred</a:t>
            </a:r>
            <a:r>
              <a:rPr sz="25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00" spc="-1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500" spc="-5" dirty="0">
                <a:solidFill>
                  <a:srgbClr val="FFFFFF"/>
                </a:solidFill>
                <a:latin typeface="Calibri"/>
                <a:cs typeface="Calibri"/>
              </a:rPr>
              <a:t> as</a:t>
            </a:r>
            <a:r>
              <a:rPr sz="25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00" spc="-10" dirty="0">
                <a:solidFill>
                  <a:srgbClr val="FFFFFF"/>
                </a:solidFill>
                <a:latin typeface="Calibri"/>
                <a:cs typeface="Calibri"/>
              </a:rPr>
              <a:t>classful</a:t>
            </a:r>
            <a:r>
              <a:rPr sz="25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00" spc="-10" dirty="0">
                <a:solidFill>
                  <a:srgbClr val="FFFFFF"/>
                </a:solidFill>
                <a:latin typeface="Calibri"/>
                <a:cs typeface="Calibri"/>
              </a:rPr>
              <a:t>addressing</a:t>
            </a:r>
            <a:endParaRPr sz="2500">
              <a:latin typeface="Calibri"/>
              <a:cs typeface="Calibri"/>
            </a:endParaRPr>
          </a:p>
          <a:p>
            <a:pPr marL="299085" marR="173355" indent="-287020">
              <a:lnSpc>
                <a:spcPct val="100000"/>
              </a:lnSpc>
              <a:spcBef>
                <a:spcPts val="960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2500" spc="-5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25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00" spc="-10" dirty="0">
                <a:solidFill>
                  <a:srgbClr val="FFFFFF"/>
                </a:solidFill>
                <a:latin typeface="Calibri"/>
                <a:cs typeface="Calibri"/>
              </a:rPr>
              <a:t>classful</a:t>
            </a:r>
            <a:r>
              <a:rPr sz="25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00" spc="-5" dirty="0">
                <a:solidFill>
                  <a:srgbClr val="FFFFFF"/>
                </a:solidFill>
                <a:latin typeface="Calibri"/>
                <a:cs typeface="Calibri"/>
              </a:rPr>
              <a:t>addressing,</a:t>
            </a:r>
            <a:r>
              <a:rPr sz="25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5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00" spc="-10" dirty="0">
                <a:solidFill>
                  <a:srgbClr val="FFFFFF"/>
                </a:solidFill>
                <a:latin typeface="Calibri"/>
                <a:cs typeface="Calibri"/>
              </a:rPr>
              <a:t>address</a:t>
            </a:r>
            <a:r>
              <a:rPr sz="25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00" spc="-10" dirty="0">
                <a:solidFill>
                  <a:srgbClr val="FFFFFF"/>
                </a:solidFill>
                <a:latin typeface="Calibri"/>
                <a:cs typeface="Calibri"/>
              </a:rPr>
              <a:t>space</a:t>
            </a:r>
            <a:r>
              <a:rPr sz="25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00" spc="-5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5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00" spc="-10" dirty="0">
                <a:solidFill>
                  <a:srgbClr val="FFFFFF"/>
                </a:solidFill>
                <a:latin typeface="Calibri"/>
                <a:cs typeface="Calibri"/>
              </a:rPr>
              <a:t>divided</a:t>
            </a:r>
            <a:r>
              <a:rPr sz="25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00" spc="-15" dirty="0">
                <a:solidFill>
                  <a:srgbClr val="FFFFFF"/>
                </a:solidFill>
                <a:latin typeface="Calibri"/>
                <a:cs typeface="Calibri"/>
              </a:rPr>
              <a:t>into</a:t>
            </a:r>
            <a:r>
              <a:rPr sz="25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00" spc="-15" dirty="0">
                <a:solidFill>
                  <a:srgbClr val="FFFFFF"/>
                </a:solidFill>
                <a:latin typeface="Calibri"/>
                <a:cs typeface="Calibri"/>
              </a:rPr>
              <a:t>five</a:t>
            </a:r>
            <a:r>
              <a:rPr sz="25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00" spc="-5" dirty="0">
                <a:solidFill>
                  <a:srgbClr val="FFFFFF"/>
                </a:solidFill>
                <a:latin typeface="Calibri"/>
                <a:cs typeface="Calibri"/>
              </a:rPr>
              <a:t>classes:</a:t>
            </a:r>
            <a:r>
              <a:rPr sz="25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00" spc="5" dirty="0">
                <a:solidFill>
                  <a:srgbClr val="FFFFFF"/>
                </a:solidFill>
                <a:latin typeface="Calibri"/>
                <a:cs typeface="Calibri"/>
              </a:rPr>
              <a:t>A, </a:t>
            </a:r>
            <a:r>
              <a:rPr sz="2500" spc="-25" dirty="0">
                <a:solidFill>
                  <a:srgbClr val="FFFFFF"/>
                </a:solidFill>
                <a:latin typeface="Calibri"/>
                <a:cs typeface="Calibri"/>
              </a:rPr>
              <a:t>B,</a:t>
            </a:r>
            <a:r>
              <a:rPr sz="25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00" spc="-10" dirty="0">
                <a:solidFill>
                  <a:srgbClr val="FFFFFF"/>
                </a:solidFill>
                <a:latin typeface="Calibri"/>
                <a:cs typeface="Calibri"/>
              </a:rPr>
              <a:t>C,</a:t>
            </a:r>
            <a:r>
              <a:rPr sz="25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00" spc="-40" dirty="0">
                <a:solidFill>
                  <a:srgbClr val="FFFFFF"/>
                </a:solidFill>
                <a:latin typeface="Calibri"/>
                <a:cs typeface="Calibri"/>
              </a:rPr>
              <a:t>D,</a:t>
            </a:r>
            <a:r>
              <a:rPr sz="25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00" spc="-5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25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00" spc="-5" dirty="0">
                <a:solidFill>
                  <a:srgbClr val="FFFFFF"/>
                </a:solidFill>
                <a:latin typeface="Calibri"/>
                <a:cs typeface="Calibri"/>
              </a:rPr>
              <a:t>E.</a:t>
            </a:r>
            <a:r>
              <a:rPr sz="25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00" spc="-15" dirty="0">
                <a:solidFill>
                  <a:srgbClr val="FFFFFF"/>
                </a:solidFill>
                <a:latin typeface="Calibri"/>
                <a:cs typeface="Calibri"/>
              </a:rPr>
              <a:t>Each </a:t>
            </a:r>
            <a:r>
              <a:rPr sz="2500" spc="-5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00" spc="-5" dirty="0">
                <a:solidFill>
                  <a:srgbClr val="FFFFFF"/>
                </a:solidFill>
                <a:latin typeface="Calibri"/>
                <a:cs typeface="Calibri"/>
              </a:rPr>
              <a:t>class</a:t>
            </a:r>
            <a:r>
              <a:rPr sz="25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00" spc="-10" dirty="0">
                <a:solidFill>
                  <a:srgbClr val="FFFFFF"/>
                </a:solidFill>
                <a:latin typeface="Calibri"/>
                <a:cs typeface="Calibri"/>
              </a:rPr>
              <a:t>occupies</a:t>
            </a:r>
            <a:r>
              <a:rPr sz="25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00" spc="-10" dirty="0">
                <a:solidFill>
                  <a:srgbClr val="FFFFFF"/>
                </a:solidFill>
                <a:latin typeface="Calibri"/>
                <a:cs typeface="Calibri"/>
              </a:rPr>
              <a:t>some</a:t>
            </a:r>
            <a:r>
              <a:rPr sz="25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00" spc="-10" dirty="0">
                <a:solidFill>
                  <a:srgbClr val="FFFFFF"/>
                </a:solidFill>
                <a:latin typeface="Calibri"/>
                <a:cs typeface="Calibri"/>
              </a:rPr>
              <a:t>part</a:t>
            </a:r>
            <a:r>
              <a:rPr sz="25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25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5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00" spc="-10" dirty="0">
                <a:solidFill>
                  <a:srgbClr val="FFFFFF"/>
                </a:solidFill>
                <a:latin typeface="Calibri"/>
                <a:cs typeface="Calibri"/>
              </a:rPr>
              <a:t>address</a:t>
            </a:r>
            <a:r>
              <a:rPr sz="25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00" spc="-10" dirty="0">
                <a:solidFill>
                  <a:srgbClr val="FFFFFF"/>
                </a:solidFill>
                <a:latin typeface="Calibri"/>
                <a:cs typeface="Calibri"/>
              </a:rPr>
              <a:t>space.</a:t>
            </a:r>
            <a:endParaRPr sz="2500">
              <a:latin typeface="Calibri"/>
              <a:cs typeface="Calibri"/>
            </a:endParaRPr>
          </a:p>
          <a:p>
            <a:pPr marL="299085" marR="5080" indent="-287020">
              <a:lnSpc>
                <a:spcPct val="100000"/>
              </a:lnSpc>
              <a:spcBef>
                <a:spcPts val="960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2500" spc="-114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5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00" spc="-15" dirty="0">
                <a:solidFill>
                  <a:srgbClr val="FFFFFF"/>
                </a:solidFill>
                <a:latin typeface="Calibri"/>
                <a:cs typeface="Calibri"/>
              </a:rPr>
              <a:t>accommodate</a:t>
            </a:r>
            <a:r>
              <a:rPr sz="25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00" spc="-10" dirty="0">
                <a:solidFill>
                  <a:srgbClr val="FFFFFF"/>
                </a:solidFill>
                <a:latin typeface="Calibri"/>
                <a:cs typeface="Calibri"/>
              </a:rPr>
              <a:t>both</a:t>
            </a:r>
            <a:r>
              <a:rPr sz="25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00" spc="-10" dirty="0">
                <a:solidFill>
                  <a:srgbClr val="FFFFFF"/>
                </a:solidFill>
                <a:latin typeface="Calibri"/>
                <a:cs typeface="Calibri"/>
              </a:rPr>
              <a:t>small</a:t>
            </a:r>
            <a:r>
              <a:rPr sz="25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00" spc="-5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25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00" spc="-15" dirty="0">
                <a:solidFill>
                  <a:srgbClr val="FFFFFF"/>
                </a:solidFill>
                <a:latin typeface="Calibri"/>
                <a:cs typeface="Calibri"/>
              </a:rPr>
              <a:t>large</a:t>
            </a:r>
            <a:r>
              <a:rPr sz="25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00" spc="-10" dirty="0">
                <a:solidFill>
                  <a:srgbClr val="FFFFFF"/>
                </a:solidFill>
                <a:latin typeface="Calibri"/>
                <a:cs typeface="Calibri"/>
              </a:rPr>
              <a:t>networks,</a:t>
            </a:r>
            <a:r>
              <a:rPr sz="25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00" spc="-10" dirty="0">
                <a:solidFill>
                  <a:srgbClr val="FFFFFF"/>
                </a:solidFill>
                <a:latin typeface="Calibri"/>
                <a:cs typeface="Calibri"/>
              </a:rPr>
              <a:t>three</a:t>
            </a:r>
            <a:r>
              <a:rPr sz="25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00" spc="-10" dirty="0">
                <a:solidFill>
                  <a:srgbClr val="FFFFFF"/>
                </a:solidFill>
                <a:latin typeface="Calibri"/>
                <a:cs typeface="Calibri"/>
              </a:rPr>
              <a:t>fixed-length</a:t>
            </a:r>
            <a:r>
              <a:rPr sz="25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00" spc="-20" dirty="0">
                <a:solidFill>
                  <a:srgbClr val="FFFFFF"/>
                </a:solidFill>
                <a:latin typeface="Calibri"/>
                <a:cs typeface="Calibri"/>
              </a:rPr>
              <a:t>prefixes</a:t>
            </a:r>
            <a:r>
              <a:rPr sz="25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00" spc="-15" dirty="0">
                <a:solidFill>
                  <a:srgbClr val="FFFFFF"/>
                </a:solidFill>
                <a:latin typeface="Calibri"/>
                <a:cs typeface="Calibri"/>
              </a:rPr>
              <a:t>were</a:t>
            </a:r>
            <a:r>
              <a:rPr sz="25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00" spc="-10" dirty="0">
                <a:solidFill>
                  <a:srgbClr val="FFFFFF"/>
                </a:solidFill>
                <a:latin typeface="Calibri"/>
                <a:cs typeface="Calibri"/>
              </a:rPr>
              <a:t>designed </a:t>
            </a:r>
            <a:r>
              <a:rPr sz="2500" spc="-5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00" spc="-5" dirty="0">
                <a:solidFill>
                  <a:srgbClr val="FFFFFF"/>
                </a:solidFill>
                <a:latin typeface="Calibri"/>
                <a:cs typeface="Calibri"/>
              </a:rPr>
              <a:t>(</a:t>
            </a:r>
            <a:r>
              <a:rPr sz="2500" i="1" spc="-5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2500" i="1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00" spc="-5" dirty="0">
                <a:solidFill>
                  <a:srgbClr val="FFFFFF"/>
                </a:solidFill>
                <a:latin typeface="Calibri"/>
                <a:cs typeface="Calibri"/>
              </a:rPr>
              <a:t>= 8, </a:t>
            </a:r>
            <a:r>
              <a:rPr sz="2500" i="1" spc="-5" dirty="0">
                <a:solidFill>
                  <a:srgbClr val="FFFFFF"/>
                </a:solidFill>
                <a:latin typeface="Calibri"/>
                <a:cs typeface="Calibri"/>
              </a:rPr>
              <a:t>n </a:t>
            </a:r>
            <a:r>
              <a:rPr sz="2500" spc="-5" dirty="0">
                <a:solidFill>
                  <a:srgbClr val="FFFFFF"/>
                </a:solidFill>
                <a:latin typeface="Calibri"/>
                <a:cs typeface="Calibri"/>
              </a:rPr>
              <a:t>= 16,</a:t>
            </a:r>
            <a:r>
              <a:rPr sz="25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00" spc="-5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25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00" i="1" spc="-5" dirty="0">
                <a:solidFill>
                  <a:srgbClr val="FFFFFF"/>
                </a:solidFill>
                <a:latin typeface="Calibri"/>
                <a:cs typeface="Calibri"/>
              </a:rPr>
              <a:t>n </a:t>
            </a:r>
            <a:r>
              <a:rPr sz="2500" spc="-5" dirty="0">
                <a:solidFill>
                  <a:srgbClr val="FFFFFF"/>
                </a:solidFill>
                <a:latin typeface="Calibri"/>
                <a:cs typeface="Calibri"/>
              </a:rPr>
              <a:t>= </a:t>
            </a:r>
            <a:r>
              <a:rPr sz="2500" spc="-10" dirty="0">
                <a:solidFill>
                  <a:srgbClr val="FFFFFF"/>
                </a:solidFill>
                <a:latin typeface="Calibri"/>
                <a:cs typeface="Calibri"/>
              </a:rPr>
              <a:t>24).</a:t>
            </a:r>
            <a:endParaRPr sz="25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29283" y="2631948"/>
            <a:ext cx="9625584" cy="3797807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412616" y="6228613"/>
            <a:ext cx="5351780" cy="584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85"/>
              </a:lnSpc>
            </a:pPr>
            <a:r>
              <a:rPr sz="4400" u="heavy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3"/>
              </a:rPr>
              <a:t>www.knowledgegate.in</a:t>
            </a:r>
            <a:endParaRPr sz="4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3412616" y="6228613"/>
            <a:ext cx="5351780" cy="584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85"/>
              </a:lnSpc>
            </a:pPr>
            <a:r>
              <a:rPr sz="4400" u="heavy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3"/>
              </a:rPr>
              <a:t>www.knowledgegate.in</a:t>
            </a:r>
            <a:endParaRPr sz="4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494146" y="6807"/>
            <a:ext cx="1202055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u="heavy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Class</a:t>
            </a:r>
            <a:r>
              <a:rPr sz="3200" b="1" u="heavy" spc="-10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3200" b="1" u="heavy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A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339" y="501141"/>
            <a:ext cx="7613650" cy="1489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24485" indent="-28702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324485" algn="l"/>
                <a:tab pos="325120" algn="l"/>
              </a:tabLst>
            </a:pP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Class</a:t>
            </a:r>
            <a:r>
              <a:rPr sz="24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NetID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8</a:t>
            </a:r>
            <a:r>
              <a:rPr sz="24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bits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HostID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24.</a:t>
            </a:r>
            <a:endParaRPr sz="2400">
              <a:latin typeface="Calibri"/>
              <a:cs typeface="Calibri"/>
            </a:endParaRPr>
          </a:p>
          <a:p>
            <a:pPr marL="324485" indent="-287020">
              <a:lnSpc>
                <a:spcPct val="100000"/>
              </a:lnSpc>
              <a:buFont typeface="Arial MT"/>
              <a:buChar char="•"/>
              <a:tabLst>
                <a:tab pos="324485" algn="l"/>
                <a:tab pos="325120" algn="l"/>
              </a:tabLst>
            </a:pP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How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to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identify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class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address</a:t>
            </a:r>
            <a:endParaRPr sz="2400">
              <a:latin typeface="Calibri"/>
              <a:cs typeface="Calibri"/>
            </a:endParaRPr>
          </a:p>
          <a:p>
            <a:pPr marL="781685" lvl="1" indent="-287020">
              <a:lnSpc>
                <a:spcPct val="100000"/>
              </a:lnSpc>
              <a:buFont typeface="Arial MT"/>
              <a:buChar char="•"/>
              <a:tabLst>
                <a:tab pos="781685" algn="l"/>
                <a:tab pos="782320" algn="l"/>
              </a:tabLst>
            </a:pP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First</a:t>
            </a:r>
            <a:r>
              <a:rPr sz="24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bit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reserved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to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binary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notation</a:t>
            </a:r>
            <a:endParaRPr sz="2400">
              <a:latin typeface="Calibri"/>
              <a:cs typeface="Calibri"/>
            </a:endParaRPr>
          </a:p>
          <a:p>
            <a:pPr marL="781685" lvl="1" indent="-287020">
              <a:lnSpc>
                <a:spcPct val="100000"/>
              </a:lnSpc>
              <a:buFont typeface="Arial MT"/>
              <a:buChar char="•"/>
              <a:tabLst>
                <a:tab pos="781685" algn="l"/>
                <a:tab pos="782320" algn="l"/>
              </a:tabLst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Range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of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r>
              <a:rPr sz="2400" spc="-15" baseline="24305" dirty="0">
                <a:solidFill>
                  <a:srgbClr val="FFFFFF"/>
                </a:solidFill>
                <a:latin typeface="Calibri"/>
                <a:cs typeface="Calibri"/>
              </a:rPr>
              <a:t>st</a:t>
            </a:r>
            <a:r>
              <a:rPr sz="2400" spc="254" baseline="243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octet</a:t>
            </a:r>
            <a:r>
              <a:rPr sz="24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is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[0,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127]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in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dotted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decimal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notation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2816" y="3182111"/>
            <a:ext cx="11047476" cy="3409188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412616" y="6228613"/>
            <a:ext cx="5351780" cy="584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85"/>
              </a:lnSpc>
            </a:pPr>
            <a:r>
              <a:rPr sz="4400" u="heavy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3"/>
              </a:rPr>
              <a:t>www.knowledgegate.in</a:t>
            </a:r>
            <a:endParaRPr sz="4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" y="11379"/>
            <a:ext cx="11473815" cy="30219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37185" indent="-287020">
              <a:lnSpc>
                <a:spcPct val="100000"/>
              </a:lnSpc>
              <a:spcBef>
                <a:spcPts val="105"/>
              </a:spcBef>
              <a:buClr>
                <a:srgbClr val="FFFFFF"/>
              </a:buClr>
              <a:buFont typeface="Arial MT"/>
              <a:buChar char="•"/>
              <a:tabLst>
                <a:tab pos="337185" algn="l"/>
                <a:tab pos="337820" algn="l"/>
              </a:tabLst>
            </a:pPr>
            <a:r>
              <a:rPr sz="2600" spc="-55" dirty="0">
                <a:solidFill>
                  <a:srgbClr val="FFFFFF"/>
                </a:solidFill>
                <a:latin typeface="Calibri"/>
                <a:cs typeface="Calibri"/>
              </a:rPr>
              <a:t>Total</a:t>
            </a:r>
            <a:r>
              <a:rPr sz="26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FFFFFF"/>
                </a:solidFill>
                <a:latin typeface="Calibri"/>
                <a:cs typeface="Calibri"/>
              </a:rPr>
              <a:t>number</a:t>
            </a:r>
            <a:r>
              <a:rPr sz="26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2600" spc="-5" dirty="0">
                <a:solidFill>
                  <a:srgbClr val="FFFFFF"/>
                </a:solidFill>
                <a:latin typeface="Calibri"/>
                <a:cs typeface="Calibri"/>
              </a:rPr>
              <a:t> connections</a:t>
            </a:r>
            <a:r>
              <a:rPr sz="26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26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FFFFFF"/>
                </a:solidFill>
                <a:latin typeface="Calibri"/>
                <a:cs typeface="Calibri"/>
              </a:rPr>
              <a:t>class</a:t>
            </a:r>
            <a:r>
              <a:rPr sz="26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6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6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spc="5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r>
              <a:rPr sz="2550" spc="7" baseline="26143" dirty="0">
                <a:solidFill>
                  <a:srgbClr val="FFFFFF"/>
                </a:solidFill>
                <a:latin typeface="Calibri"/>
                <a:cs typeface="Calibri"/>
              </a:rPr>
              <a:t>31</a:t>
            </a:r>
            <a:r>
              <a:rPr sz="2550" baseline="26143" dirty="0">
                <a:solidFill>
                  <a:srgbClr val="FFFFFF"/>
                </a:solidFill>
                <a:latin typeface="Calibri"/>
                <a:cs typeface="Calibri"/>
              </a:rPr>
              <a:t> (</a:t>
            </a:r>
            <a:r>
              <a:rPr sz="2600" dirty="0">
                <a:solidFill>
                  <a:srgbClr val="FFFFFF"/>
                </a:solidFill>
                <a:latin typeface="Calibri"/>
                <a:cs typeface="Calibri"/>
              </a:rPr>
              <a:t>2,14,74,83,648)</a:t>
            </a:r>
            <a:endParaRPr sz="26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Clr>
                <a:srgbClr val="FFFFFF"/>
              </a:buClr>
              <a:buFont typeface="Arial MT"/>
              <a:buChar char="•"/>
            </a:pPr>
            <a:endParaRPr sz="2550">
              <a:latin typeface="Calibri"/>
              <a:cs typeface="Calibri"/>
            </a:endParaRPr>
          </a:p>
          <a:p>
            <a:pPr marL="337185" indent="-287020">
              <a:lnSpc>
                <a:spcPct val="100000"/>
              </a:lnSpc>
              <a:buFont typeface="Arial MT"/>
              <a:buChar char="•"/>
              <a:tabLst>
                <a:tab pos="337185" algn="l"/>
                <a:tab pos="337820" algn="l"/>
              </a:tabLst>
            </a:pPr>
            <a:r>
              <a:rPr sz="2600" spc="-10" dirty="0">
                <a:solidFill>
                  <a:srgbClr val="FFFFFF"/>
                </a:solidFill>
                <a:latin typeface="Calibri"/>
                <a:cs typeface="Calibri"/>
              </a:rPr>
              <a:t>There</a:t>
            </a:r>
            <a:r>
              <a:rPr sz="26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FFFFFF"/>
                </a:solidFill>
                <a:latin typeface="Calibri"/>
                <a:cs typeface="Calibri"/>
              </a:rPr>
              <a:t>are</a:t>
            </a:r>
            <a:r>
              <a:rPr sz="26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spc="5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r>
              <a:rPr sz="2550" spc="7" baseline="26143" dirty="0">
                <a:solidFill>
                  <a:srgbClr val="FFFFFF"/>
                </a:solidFill>
                <a:latin typeface="Calibri"/>
                <a:cs typeface="Calibri"/>
              </a:rPr>
              <a:t>7</a:t>
            </a:r>
            <a:r>
              <a:rPr sz="2550" spc="284" baseline="26143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FFFFFF"/>
                </a:solidFill>
                <a:latin typeface="Calibri"/>
                <a:cs typeface="Calibri"/>
              </a:rPr>
              <a:t>-2</a:t>
            </a:r>
            <a:r>
              <a:rPr sz="2600" dirty="0">
                <a:solidFill>
                  <a:srgbClr val="FFFFFF"/>
                </a:solidFill>
                <a:latin typeface="Calibri"/>
                <a:cs typeface="Calibri"/>
              </a:rPr>
              <a:t> =</a:t>
            </a:r>
            <a:r>
              <a:rPr sz="2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FFFFFF"/>
                </a:solidFill>
                <a:latin typeface="Calibri"/>
                <a:cs typeface="Calibri"/>
              </a:rPr>
              <a:t>126</a:t>
            </a:r>
            <a:r>
              <a:rPr sz="26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FFFFFF"/>
                </a:solidFill>
                <a:latin typeface="Calibri"/>
                <a:cs typeface="Calibri"/>
              </a:rPr>
              <a:t>networks</a:t>
            </a:r>
            <a:r>
              <a:rPr sz="26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FFFFFF"/>
                </a:solidFill>
                <a:latin typeface="Calibri"/>
                <a:cs typeface="Calibri"/>
              </a:rPr>
              <a:t>in </a:t>
            </a:r>
            <a:r>
              <a:rPr sz="2600" spc="-5" dirty="0">
                <a:solidFill>
                  <a:srgbClr val="FFFFFF"/>
                </a:solidFill>
                <a:latin typeface="Calibri"/>
                <a:cs typeface="Calibri"/>
              </a:rPr>
              <a:t>Class</a:t>
            </a:r>
            <a:r>
              <a:rPr sz="26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600" spc="-10" dirty="0">
                <a:solidFill>
                  <a:srgbClr val="FFFFFF"/>
                </a:solidFill>
                <a:latin typeface="Calibri"/>
                <a:cs typeface="Calibri"/>
              </a:rPr>
              <a:t> network.</a:t>
            </a:r>
            <a:endParaRPr sz="2600">
              <a:latin typeface="Calibri"/>
              <a:cs typeface="Calibri"/>
            </a:endParaRPr>
          </a:p>
          <a:p>
            <a:pPr marL="794385" lvl="1" indent="-287020">
              <a:lnSpc>
                <a:spcPct val="100000"/>
              </a:lnSpc>
              <a:buFont typeface="Arial MT"/>
              <a:buChar char="•"/>
              <a:tabLst>
                <a:tab pos="794385" algn="l"/>
                <a:tab pos="795020" algn="l"/>
              </a:tabLst>
            </a:pPr>
            <a:r>
              <a:rPr sz="2600" dirty="0">
                <a:solidFill>
                  <a:srgbClr val="FFFFFF"/>
                </a:solidFill>
                <a:latin typeface="Calibri"/>
                <a:cs typeface="Calibri"/>
              </a:rPr>
              <a:t>In </a:t>
            </a:r>
            <a:r>
              <a:rPr sz="2600" spc="-5" dirty="0">
                <a:solidFill>
                  <a:srgbClr val="FFFFFF"/>
                </a:solidFill>
                <a:latin typeface="Calibri"/>
                <a:cs typeface="Calibri"/>
              </a:rPr>
              <a:t>Class</a:t>
            </a:r>
            <a:r>
              <a:rPr sz="26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spc="10" dirty="0">
                <a:solidFill>
                  <a:srgbClr val="FFFFFF"/>
                </a:solidFill>
                <a:latin typeface="Calibri"/>
                <a:cs typeface="Calibri"/>
              </a:rPr>
              <a:t>A,</a:t>
            </a:r>
            <a:r>
              <a:rPr sz="26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spc="-15" dirty="0">
                <a:solidFill>
                  <a:srgbClr val="FFFFFF"/>
                </a:solidFill>
                <a:latin typeface="Calibri"/>
                <a:cs typeface="Calibri"/>
              </a:rPr>
              <a:t>total</a:t>
            </a:r>
            <a:r>
              <a:rPr sz="26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FFFFFF"/>
                </a:solidFill>
                <a:latin typeface="Calibri"/>
                <a:cs typeface="Calibri"/>
              </a:rPr>
              <a:t>network</a:t>
            </a:r>
            <a:r>
              <a:rPr sz="26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FFFFFF"/>
                </a:solidFill>
                <a:latin typeface="Calibri"/>
                <a:cs typeface="Calibri"/>
              </a:rPr>
              <a:t>available</a:t>
            </a:r>
            <a:r>
              <a:rPr sz="2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spc="-15" dirty="0">
                <a:solidFill>
                  <a:srgbClr val="FFFFFF"/>
                </a:solidFill>
                <a:latin typeface="Calibri"/>
                <a:cs typeface="Calibri"/>
              </a:rPr>
              <a:t>are</a:t>
            </a:r>
            <a:r>
              <a:rPr sz="2600" dirty="0">
                <a:solidFill>
                  <a:srgbClr val="FFFFFF"/>
                </a:solidFill>
                <a:latin typeface="Calibri"/>
                <a:cs typeface="Calibri"/>
              </a:rPr>
              <a:t> 2</a:t>
            </a:r>
            <a:r>
              <a:rPr sz="26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FFFFFF"/>
                </a:solidFill>
                <a:latin typeface="Calibri"/>
                <a:cs typeface="Calibri"/>
              </a:rPr>
              <a:t>less,</a:t>
            </a:r>
            <a:r>
              <a:rPr sz="2600" spc="-5" dirty="0">
                <a:solidFill>
                  <a:srgbClr val="FFFFFF"/>
                </a:solidFill>
                <a:latin typeface="Calibri"/>
                <a:cs typeface="Calibri"/>
              </a:rPr>
              <a:t> because:</a:t>
            </a:r>
            <a:endParaRPr sz="2600">
              <a:latin typeface="Calibri"/>
              <a:cs typeface="Calibri"/>
            </a:endParaRPr>
          </a:p>
          <a:p>
            <a:pPr marL="794385" lvl="1" indent="-287020">
              <a:lnSpc>
                <a:spcPct val="100000"/>
              </a:lnSpc>
              <a:buFont typeface="Arial MT"/>
              <a:buChar char="•"/>
              <a:tabLst>
                <a:tab pos="794385" algn="l"/>
                <a:tab pos="795020" algn="l"/>
              </a:tabLst>
            </a:pPr>
            <a:r>
              <a:rPr sz="2600" dirty="0">
                <a:solidFill>
                  <a:srgbClr val="FFFFFF"/>
                </a:solidFill>
                <a:latin typeface="Calibri"/>
                <a:cs typeface="Calibri"/>
              </a:rPr>
              <a:t>IP</a:t>
            </a:r>
            <a:r>
              <a:rPr sz="26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FFFFFF"/>
                </a:solidFill>
                <a:latin typeface="Calibri"/>
                <a:cs typeface="Calibri"/>
              </a:rPr>
              <a:t>Address</a:t>
            </a:r>
            <a:r>
              <a:rPr sz="26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FFFFFF"/>
                </a:solidFill>
                <a:latin typeface="Calibri"/>
                <a:cs typeface="Calibri"/>
              </a:rPr>
              <a:t>0.0.0.0</a:t>
            </a:r>
            <a:r>
              <a:rPr sz="26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600" spc="-5" dirty="0">
                <a:solidFill>
                  <a:srgbClr val="FFFFFF"/>
                </a:solidFill>
                <a:latin typeface="Calibri"/>
                <a:cs typeface="Calibri"/>
              </a:rPr>
              <a:t> reserved</a:t>
            </a:r>
            <a:r>
              <a:rPr sz="26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spc="-25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26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FFFFFF"/>
                </a:solidFill>
                <a:latin typeface="Calibri"/>
                <a:cs typeface="Calibri"/>
              </a:rPr>
              <a:t>broadcasting</a:t>
            </a:r>
            <a:r>
              <a:rPr sz="26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FFFFFF"/>
                </a:solidFill>
                <a:latin typeface="Calibri"/>
                <a:cs typeface="Calibri"/>
              </a:rPr>
              <a:t>requirements</a:t>
            </a:r>
            <a:endParaRPr sz="2600">
              <a:latin typeface="Calibri"/>
              <a:cs typeface="Calibri"/>
            </a:endParaRPr>
          </a:p>
          <a:p>
            <a:pPr marL="794385" lvl="1" indent="-287020">
              <a:lnSpc>
                <a:spcPct val="100000"/>
              </a:lnSpc>
              <a:spcBef>
                <a:spcPts val="270"/>
              </a:spcBef>
              <a:buFont typeface="Arial MT"/>
              <a:buChar char="•"/>
              <a:tabLst>
                <a:tab pos="794385" algn="l"/>
                <a:tab pos="795020" algn="l"/>
              </a:tabLst>
            </a:pPr>
            <a:r>
              <a:rPr sz="2600" dirty="0">
                <a:solidFill>
                  <a:srgbClr val="FFFFFF"/>
                </a:solidFill>
                <a:latin typeface="Calibri"/>
                <a:cs typeface="Calibri"/>
              </a:rPr>
              <a:t>IP</a:t>
            </a:r>
            <a:r>
              <a:rPr sz="2600" spc="-5" dirty="0">
                <a:solidFill>
                  <a:srgbClr val="FFFFFF"/>
                </a:solidFill>
                <a:latin typeface="Calibri"/>
                <a:cs typeface="Calibri"/>
              </a:rPr>
              <a:t> Address</a:t>
            </a:r>
            <a:r>
              <a:rPr sz="26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FFFFFF"/>
                </a:solidFill>
                <a:latin typeface="Calibri"/>
                <a:cs typeface="Calibri"/>
              </a:rPr>
              <a:t>127.0.0.1</a:t>
            </a:r>
            <a:r>
              <a:rPr sz="26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600" spc="-5" dirty="0">
                <a:solidFill>
                  <a:srgbClr val="FFFFFF"/>
                </a:solidFill>
                <a:latin typeface="Calibri"/>
                <a:cs typeface="Calibri"/>
              </a:rPr>
              <a:t> reserved</a:t>
            </a:r>
            <a:r>
              <a:rPr sz="26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spc="-25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26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FFFFFF"/>
                </a:solidFill>
                <a:latin typeface="Calibri"/>
                <a:cs typeface="Calibri"/>
              </a:rPr>
              <a:t>loopback</a:t>
            </a:r>
            <a:r>
              <a:rPr sz="2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FFFFFF"/>
                </a:solidFill>
                <a:latin typeface="Calibri"/>
                <a:cs typeface="Calibri"/>
              </a:rPr>
              <a:t>address</a:t>
            </a:r>
            <a:r>
              <a:rPr sz="26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FFFFFF"/>
                </a:solidFill>
                <a:latin typeface="Calibri"/>
                <a:cs typeface="Calibri"/>
              </a:rPr>
              <a:t>/</a:t>
            </a:r>
            <a:r>
              <a:rPr sz="26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self-connectivity</a:t>
            </a:r>
            <a:r>
              <a:rPr sz="2600" spc="-10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2600">
              <a:latin typeface="Calibri"/>
              <a:cs typeface="Calibri"/>
            </a:endParaRPr>
          </a:p>
          <a:p>
            <a:pPr marL="337185" indent="-287020">
              <a:lnSpc>
                <a:spcPct val="100000"/>
              </a:lnSpc>
              <a:spcBef>
                <a:spcPts val="1230"/>
              </a:spcBef>
              <a:buFont typeface="Arial MT"/>
              <a:buChar char="•"/>
              <a:tabLst>
                <a:tab pos="337185" algn="l"/>
                <a:tab pos="337820" algn="l"/>
              </a:tabLst>
            </a:pPr>
            <a:r>
              <a:rPr sz="26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6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spc="-15" dirty="0">
                <a:solidFill>
                  <a:srgbClr val="FFFFFF"/>
                </a:solidFill>
                <a:latin typeface="Calibri"/>
                <a:cs typeface="Calibri"/>
              </a:rPr>
              <a:t>range</a:t>
            </a:r>
            <a:r>
              <a:rPr sz="2600" spc="-5" dirty="0">
                <a:solidFill>
                  <a:srgbClr val="FFFFFF"/>
                </a:solidFill>
                <a:latin typeface="Calibri"/>
                <a:cs typeface="Calibri"/>
              </a:rPr>
              <a:t> of 1</a:t>
            </a:r>
            <a:r>
              <a:rPr sz="2550" spc="-7" baseline="26143" dirty="0">
                <a:solidFill>
                  <a:srgbClr val="FFFFFF"/>
                </a:solidFill>
                <a:latin typeface="Calibri"/>
                <a:cs typeface="Calibri"/>
              </a:rPr>
              <a:t>st</a:t>
            </a:r>
            <a:r>
              <a:rPr sz="2550" spc="307" baseline="26143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FFFFFF"/>
                </a:solidFill>
                <a:latin typeface="Calibri"/>
                <a:cs typeface="Calibri"/>
              </a:rPr>
              <a:t>octet </a:t>
            </a:r>
            <a:r>
              <a:rPr sz="2600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6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FFFFFF"/>
                </a:solidFill>
                <a:latin typeface="Calibri"/>
                <a:cs typeface="Calibri"/>
              </a:rPr>
              <a:t>[0,</a:t>
            </a:r>
            <a:r>
              <a:rPr sz="26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FFFFFF"/>
                </a:solidFill>
                <a:latin typeface="Calibri"/>
                <a:cs typeface="Calibri"/>
              </a:rPr>
              <a:t>127]</a:t>
            </a:r>
            <a:r>
              <a:rPr sz="26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FFFFFF"/>
                </a:solidFill>
                <a:latin typeface="Calibri"/>
                <a:cs typeface="Calibri"/>
              </a:rPr>
              <a:t>but</a:t>
            </a:r>
            <a:r>
              <a:rPr sz="26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FFFFFF"/>
                </a:solidFill>
                <a:latin typeface="Calibri"/>
                <a:cs typeface="Calibri"/>
              </a:rPr>
              <a:t>since</a:t>
            </a:r>
            <a:r>
              <a:rPr sz="26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FFFFFF"/>
                </a:solidFill>
                <a:latin typeface="Calibri"/>
                <a:cs typeface="Calibri"/>
              </a:rPr>
              <a:t>two</a:t>
            </a:r>
            <a:r>
              <a:rPr sz="26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FFFFFF"/>
                </a:solidFill>
                <a:latin typeface="Calibri"/>
                <a:cs typeface="Calibri"/>
              </a:rPr>
              <a:t>addresses</a:t>
            </a:r>
            <a:r>
              <a:rPr sz="26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FFFFFF"/>
                </a:solidFill>
                <a:latin typeface="Calibri"/>
                <a:cs typeface="Calibri"/>
              </a:rPr>
              <a:t>are</a:t>
            </a:r>
            <a:r>
              <a:rPr sz="2600" spc="-5" dirty="0">
                <a:solidFill>
                  <a:srgbClr val="FFFFFF"/>
                </a:solidFill>
                <a:latin typeface="Calibri"/>
                <a:cs typeface="Calibri"/>
              </a:rPr>
              <a:t> reserved</a:t>
            </a:r>
            <a:r>
              <a:rPr sz="26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FFFFFF"/>
                </a:solidFill>
                <a:latin typeface="Calibri"/>
                <a:cs typeface="Calibri"/>
              </a:rPr>
              <a:t>it is:</a:t>
            </a:r>
            <a:r>
              <a:rPr sz="2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FFFFFF"/>
                </a:solidFill>
                <a:latin typeface="Calibri"/>
                <a:cs typeface="Calibri"/>
              </a:rPr>
              <a:t>[1, 126].</a:t>
            </a:r>
            <a:endParaRPr sz="26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412616" y="6228613"/>
            <a:ext cx="5351780" cy="584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85"/>
              </a:lnSpc>
            </a:pPr>
            <a:r>
              <a:rPr sz="4400" u="heavy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www.knowledgegate.in</a:t>
            </a:r>
            <a:endParaRPr sz="4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7940" y="13207"/>
            <a:ext cx="11466195" cy="3317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9885" indent="-287020">
              <a:lnSpc>
                <a:spcPct val="100000"/>
              </a:lnSpc>
              <a:spcBef>
                <a:spcPts val="100"/>
              </a:spcBef>
              <a:buClr>
                <a:srgbClr val="FFFFFF"/>
              </a:buClr>
              <a:buFont typeface="Arial MT"/>
              <a:buChar char="•"/>
              <a:tabLst>
                <a:tab pos="349885" algn="l"/>
                <a:tab pos="350520" algn="l"/>
              </a:tabLst>
            </a:pP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There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are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2</a:t>
            </a:r>
            <a:r>
              <a:rPr sz="2400" spc="-7" baseline="24305" dirty="0">
                <a:solidFill>
                  <a:srgbClr val="FFFFFF"/>
                </a:solidFill>
                <a:latin typeface="Calibri"/>
                <a:cs typeface="Calibri"/>
              </a:rPr>
              <a:t>24</a:t>
            </a:r>
            <a:r>
              <a:rPr sz="2400" spc="270" baseline="243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(1,67,77,214)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HostID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Class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A.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Clr>
                <a:srgbClr val="FFFFFF"/>
              </a:buClr>
              <a:buFont typeface="Arial MT"/>
              <a:buChar char="•"/>
            </a:pPr>
            <a:endParaRPr sz="2350">
              <a:latin typeface="Calibri"/>
              <a:cs typeface="Calibri"/>
            </a:endParaRPr>
          </a:p>
          <a:p>
            <a:pPr marL="807085" lvl="1" indent="-287020">
              <a:lnSpc>
                <a:spcPct val="100000"/>
              </a:lnSpc>
              <a:buFont typeface="Arial MT"/>
              <a:buChar char="•"/>
              <a:tabLst>
                <a:tab pos="807085" algn="l"/>
                <a:tab pos="807720" algn="l"/>
              </a:tabLst>
            </a:pP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In all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the classes,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total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number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hosts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that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can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be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configured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are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2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less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because:</a:t>
            </a:r>
            <a:endParaRPr sz="2400">
              <a:latin typeface="Calibri"/>
              <a:cs typeface="Calibri"/>
            </a:endParaRPr>
          </a:p>
          <a:p>
            <a:pPr marL="807085" marR="30480" lvl="1" indent="-287020">
              <a:lnSpc>
                <a:spcPct val="100000"/>
              </a:lnSpc>
              <a:buFont typeface="Arial MT"/>
              <a:buChar char="•"/>
              <a:tabLst>
                <a:tab pos="807085" algn="l"/>
                <a:tab pos="807720" algn="l"/>
              </a:tabLst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This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is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to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account 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for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two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reserved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IP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addresses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in which all the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bits 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for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host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ID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are </a:t>
            </a:r>
            <a:r>
              <a:rPr sz="2400" spc="-5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either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zero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or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one.</a:t>
            </a:r>
            <a:endParaRPr sz="2400">
              <a:latin typeface="Calibri"/>
              <a:cs typeface="Calibri"/>
            </a:endParaRPr>
          </a:p>
          <a:p>
            <a:pPr marL="807085" lvl="1" indent="-287020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807085" algn="l"/>
                <a:tab pos="807720" algn="l"/>
              </a:tabLst>
            </a:pP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When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all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Host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ID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bits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are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0,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it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represents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the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Network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ID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network.</a:t>
            </a:r>
            <a:endParaRPr sz="2400">
              <a:latin typeface="Calibri"/>
              <a:cs typeface="Calibri"/>
            </a:endParaRPr>
          </a:p>
          <a:p>
            <a:pPr marL="807085" lvl="1" indent="-287020">
              <a:lnSpc>
                <a:spcPct val="100000"/>
              </a:lnSpc>
              <a:buFont typeface="Arial MT"/>
              <a:buChar char="•"/>
              <a:tabLst>
                <a:tab pos="807085" algn="l"/>
                <a:tab pos="807720" algn="l"/>
              </a:tabLst>
            </a:pP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When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all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Host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ID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bits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are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1,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it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represents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the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Broadcast</a:t>
            </a:r>
            <a:r>
              <a:rPr sz="24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Address.</a:t>
            </a:r>
            <a:endParaRPr sz="24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10"/>
              </a:spcBef>
              <a:buClr>
                <a:srgbClr val="FFFFFF"/>
              </a:buClr>
              <a:buFont typeface="Arial MT"/>
              <a:buChar char="•"/>
            </a:pPr>
            <a:endParaRPr sz="2350">
              <a:latin typeface="Calibri"/>
              <a:cs typeface="Calibri"/>
            </a:endParaRPr>
          </a:p>
          <a:p>
            <a:pPr marL="349885" indent="-287020">
              <a:lnSpc>
                <a:spcPct val="100000"/>
              </a:lnSpc>
              <a:buFont typeface="Arial MT"/>
              <a:buChar char="•"/>
              <a:tabLst>
                <a:tab pos="349885" algn="l"/>
                <a:tab pos="350520" algn="l"/>
              </a:tabLst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Class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used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by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organizations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requiring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very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large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size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networks 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like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Indian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Railways.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412616" y="6228613"/>
            <a:ext cx="5351780" cy="584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85"/>
              </a:lnSpc>
            </a:pPr>
            <a:r>
              <a:rPr sz="4400" u="heavy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www.knowledgegate.in</a:t>
            </a:r>
            <a:endParaRPr sz="4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739" y="6807"/>
            <a:ext cx="1985645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u="heavy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Ad</a:t>
            </a:r>
            <a:r>
              <a:rPr sz="3200" b="1" u="heavy" spc="-6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v</a:t>
            </a:r>
            <a:r>
              <a:rPr sz="3200" b="1" u="heavy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a</a:t>
            </a:r>
            <a:r>
              <a:rPr sz="3200" b="1" u="heavy" spc="-3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n</a:t>
            </a:r>
            <a:r>
              <a:rPr sz="3200" b="1" u="heavy" spc="-3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t</a:t>
            </a:r>
            <a:r>
              <a:rPr sz="3200" b="1" u="heavy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a</a:t>
            </a:r>
            <a:r>
              <a:rPr sz="3200" b="1" u="heavy" spc="-4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g</a:t>
            </a:r>
            <a:r>
              <a:rPr sz="3200" b="1" u="heavy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es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8739" y="498093"/>
            <a:ext cx="10609580" cy="38665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95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Less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FFFFFF"/>
                </a:solidFill>
                <a:latin typeface="Calibri"/>
                <a:cs typeface="Calibri"/>
              </a:rPr>
              <a:t>expensive</a:t>
            </a:r>
            <a:r>
              <a:rPr sz="28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than</a:t>
            </a:r>
            <a:r>
              <a:rPr sz="28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a mesh</a:t>
            </a:r>
            <a:r>
              <a:rPr sz="2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30" dirty="0">
                <a:solidFill>
                  <a:srgbClr val="FFFFFF"/>
                </a:solidFill>
                <a:latin typeface="Calibri"/>
                <a:cs typeface="Calibri"/>
              </a:rPr>
              <a:t>topology.</a:t>
            </a:r>
            <a:endParaRPr sz="2800">
              <a:latin typeface="Calibri"/>
              <a:cs typeface="Calibri"/>
            </a:endParaRPr>
          </a:p>
          <a:p>
            <a:pPr marL="469900" indent="-457200">
              <a:lnSpc>
                <a:spcPct val="100000"/>
              </a:lnSpc>
              <a:buAutoNum type="arabicPeriod"/>
              <a:tabLst>
                <a:tab pos="469265" algn="l"/>
                <a:tab pos="469900" algn="l"/>
              </a:tabLst>
            </a:pPr>
            <a:r>
              <a:rPr sz="2800" spc="-30" dirty="0">
                <a:solidFill>
                  <a:srgbClr val="FFFFFF"/>
                </a:solidFill>
                <a:latin typeface="Calibri"/>
                <a:cs typeface="Calibri"/>
              </a:rPr>
              <a:t>Easy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install</a:t>
            </a:r>
            <a:r>
              <a:rPr sz="2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2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reconfigure</a:t>
            </a:r>
            <a:r>
              <a:rPr sz="2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2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less</a:t>
            </a:r>
            <a:r>
              <a:rPr sz="2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40" dirty="0">
                <a:solidFill>
                  <a:srgbClr val="FFFFFF"/>
                </a:solidFill>
                <a:latin typeface="Calibri"/>
                <a:cs typeface="Calibri"/>
              </a:rPr>
              <a:t>costly.</a:t>
            </a:r>
            <a:endParaRPr sz="2800">
              <a:latin typeface="Calibri"/>
              <a:cs typeface="Calibri"/>
            </a:endParaRPr>
          </a:p>
          <a:p>
            <a:pPr marL="469900" indent="-457200">
              <a:lnSpc>
                <a:spcPct val="100000"/>
              </a:lnSpc>
              <a:buAutoNum type="arabicPeriod"/>
              <a:tabLst>
                <a:tab pos="469265" algn="l"/>
                <a:tab pos="469900" algn="l"/>
              </a:tabLst>
            </a:pP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It is</a:t>
            </a:r>
            <a:r>
              <a:rPr sz="2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FFFFFF"/>
                </a:solidFill>
                <a:latin typeface="Calibri"/>
                <a:cs typeface="Calibri"/>
              </a:rPr>
              <a:t>robust.</a:t>
            </a:r>
            <a:r>
              <a:rPr sz="2800" spc="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If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one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link</a:t>
            </a:r>
            <a:r>
              <a:rPr sz="2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fails,</a:t>
            </a:r>
            <a:r>
              <a:rPr sz="2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only</a:t>
            </a:r>
            <a:r>
              <a:rPr sz="2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that</a:t>
            </a:r>
            <a:r>
              <a:rPr sz="2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link</a:t>
            </a:r>
            <a:r>
              <a:rPr sz="2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FFFFFF"/>
                </a:solidFill>
                <a:latin typeface="Calibri"/>
                <a:cs typeface="Calibri"/>
              </a:rPr>
              <a:t>affected.</a:t>
            </a:r>
            <a:endParaRPr sz="2800">
              <a:latin typeface="Calibri"/>
              <a:cs typeface="Calibri"/>
            </a:endParaRPr>
          </a:p>
          <a:p>
            <a:pPr marL="469900" indent="-457200">
              <a:lnSpc>
                <a:spcPct val="100000"/>
              </a:lnSpc>
              <a:spcBef>
                <a:spcPts val="5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sz="2800" spc="-30" dirty="0">
                <a:solidFill>
                  <a:srgbClr val="FFFFFF"/>
                </a:solidFill>
                <a:latin typeface="Calibri"/>
                <a:cs typeface="Calibri"/>
              </a:rPr>
              <a:t>Easy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fault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identification</a:t>
            </a:r>
            <a:r>
              <a:rPr sz="2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28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fault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isolation.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7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800" b="1" u="heavy" spc="-1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Disadvantage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750">
              <a:latin typeface="Calibri"/>
              <a:cs typeface="Calibri"/>
            </a:endParaRPr>
          </a:p>
          <a:p>
            <a:pPr marL="469900" indent="-457200">
              <a:lnSpc>
                <a:spcPct val="100000"/>
              </a:lnSpc>
              <a:buAutoNum type="arabicPeriod"/>
              <a:tabLst>
                <a:tab pos="469265" algn="l"/>
                <a:tab pos="469900" algn="l"/>
              </a:tabLst>
            </a:pP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Dependency</a:t>
            </a:r>
            <a:r>
              <a:rPr sz="280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of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whole</a:t>
            </a:r>
            <a:r>
              <a:rPr sz="2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topology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 on</a:t>
            </a:r>
            <a:r>
              <a:rPr sz="2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one</a:t>
            </a:r>
            <a:r>
              <a:rPr sz="2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single</a:t>
            </a:r>
            <a:r>
              <a:rPr sz="2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point,</a:t>
            </a:r>
            <a:r>
              <a:rPr sz="28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hub.</a:t>
            </a:r>
            <a:endParaRPr sz="2800">
              <a:latin typeface="Calibri"/>
              <a:cs typeface="Calibri"/>
            </a:endParaRPr>
          </a:p>
          <a:p>
            <a:pPr marL="469900" indent="-457200">
              <a:lnSpc>
                <a:spcPct val="100000"/>
              </a:lnSpc>
              <a:buAutoNum type="arabicPeriod"/>
              <a:tabLst>
                <a:tab pos="469265" algn="l"/>
                <a:tab pos="469900" algn="l"/>
              </a:tabLst>
            </a:pP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Often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more</a:t>
            </a:r>
            <a:r>
              <a:rPr sz="28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cabling</a:t>
            </a:r>
            <a:r>
              <a:rPr sz="2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required</a:t>
            </a:r>
            <a:r>
              <a:rPr sz="28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25" dirty="0">
                <a:solidFill>
                  <a:srgbClr val="FFFFFF"/>
                </a:solidFill>
                <a:latin typeface="Calibri"/>
                <a:cs typeface="Calibri"/>
              </a:rPr>
              <a:t>star</a:t>
            </a:r>
            <a:r>
              <a:rPr sz="2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than</a:t>
            </a:r>
            <a:r>
              <a:rPr sz="28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2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some</a:t>
            </a:r>
            <a:r>
              <a:rPr sz="2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other</a:t>
            </a:r>
            <a:r>
              <a:rPr sz="2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topologies.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07323" y="0"/>
            <a:ext cx="3884676" cy="327660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412616" y="6228613"/>
            <a:ext cx="5351780" cy="584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85"/>
              </a:lnSpc>
            </a:pPr>
            <a:r>
              <a:rPr sz="4400" u="heavy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3"/>
              </a:rPr>
              <a:t>www.knowledgegate.in</a:t>
            </a:r>
            <a:endParaRPr sz="4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03290" y="6807"/>
            <a:ext cx="1183640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u="heavy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Class</a:t>
            </a:r>
            <a:r>
              <a:rPr sz="3200" b="1" u="heavy" spc="-10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3200" b="1" u="heavy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B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6039" y="498093"/>
            <a:ext cx="9189720" cy="1732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68300" indent="-3429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367665" algn="l"/>
                <a:tab pos="368300" algn="l"/>
              </a:tabLst>
            </a:pP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In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Class</a:t>
            </a:r>
            <a:r>
              <a:rPr sz="2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B</a:t>
            </a:r>
            <a:r>
              <a:rPr sz="28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NetID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 =</a:t>
            </a:r>
            <a:r>
              <a:rPr sz="28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16</a:t>
            </a:r>
            <a:r>
              <a:rPr sz="28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bits</a:t>
            </a:r>
            <a:r>
              <a:rPr sz="28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2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HostID</a:t>
            </a:r>
            <a:r>
              <a:rPr sz="28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2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16.</a:t>
            </a:r>
            <a:endParaRPr sz="2800">
              <a:latin typeface="Calibri"/>
              <a:cs typeface="Calibri"/>
            </a:endParaRPr>
          </a:p>
          <a:p>
            <a:pPr marL="368300" indent="-342900">
              <a:lnSpc>
                <a:spcPct val="100000"/>
              </a:lnSpc>
              <a:buFont typeface="Arial MT"/>
              <a:buChar char="•"/>
              <a:tabLst>
                <a:tab pos="367665" algn="l"/>
                <a:tab pos="368300" algn="l"/>
              </a:tabLst>
            </a:pP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How</a:t>
            </a:r>
            <a:r>
              <a:rPr sz="2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 identify</a:t>
            </a:r>
            <a:r>
              <a:rPr sz="2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class</a:t>
            </a:r>
            <a:r>
              <a:rPr sz="2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B</a:t>
            </a:r>
            <a:r>
              <a:rPr sz="2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address</a:t>
            </a:r>
            <a:endParaRPr sz="2800">
              <a:latin typeface="Calibri"/>
              <a:cs typeface="Calibri"/>
            </a:endParaRPr>
          </a:p>
          <a:p>
            <a:pPr marL="825500" lvl="1" indent="-342900">
              <a:lnSpc>
                <a:spcPct val="100000"/>
              </a:lnSpc>
              <a:buFont typeface="Arial MT"/>
              <a:buChar char="•"/>
              <a:tabLst>
                <a:tab pos="824865" algn="l"/>
                <a:tab pos="825500" algn="l"/>
              </a:tabLst>
            </a:pPr>
            <a:r>
              <a:rPr sz="2800" spc="-25" dirty="0">
                <a:solidFill>
                  <a:srgbClr val="FFFFFF"/>
                </a:solidFill>
                <a:latin typeface="Calibri"/>
                <a:cs typeface="Calibri"/>
              </a:rPr>
              <a:t>First</a:t>
            </a:r>
            <a:r>
              <a:rPr sz="28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two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bits</a:t>
            </a:r>
            <a:r>
              <a:rPr sz="2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FFFFFF"/>
                </a:solidFill>
                <a:latin typeface="Calibri"/>
                <a:cs typeface="Calibri"/>
              </a:rPr>
              <a:t>are</a:t>
            </a:r>
            <a:r>
              <a:rPr sz="2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reserved</a:t>
            </a:r>
            <a:r>
              <a:rPr sz="2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 10</a:t>
            </a:r>
            <a:r>
              <a:rPr sz="28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binary</a:t>
            </a:r>
            <a:r>
              <a:rPr sz="28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notation</a:t>
            </a:r>
            <a:endParaRPr sz="2800">
              <a:latin typeface="Calibri"/>
              <a:cs typeface="Calibri"/>
            </a:endParaRPr>
          </a:p>
          <a:p>
            <a:pPr marL="825500" lvl="1" indent="-342900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824865" algn="l"/>
                <a:tab pos="825500" algn="l"/>
              </a:tabLst>
            </a:pP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Range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2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r>
              <a:rPr sz="2775" spc="-7" baseline="25525" dirty="0">
                <a:solidFill>
                  <a:srgbClr val="FFFFFF"/>
                </a:solidFill>
                <a:latin typeface="Calibri"/>
                <a:cs typeface="Calibri"/>
              </a:rPr>
              <a:t>st</a:t>
            </a:r>
            <a:r>
              <a:rPr sz="2775" spc="330" baseline="255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octet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 is</a:t>
            </a:r>
            <a:r>
              <a:rPr sz="2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[128,</a:t>
            </a:r>
            <a:r>
              <a:rPr sz="2800" spc="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191]</a:t>
            </a:r>
            <a:r>
              <a:rPr sz="28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FFFFFF"/>
                </a:solidFill>
                <a:latin typeface="Calibri"/>
                <a:cs typeface="Calibri"/>
              </a:rPr>
              <a:t>dotted</a:t>
            </a:r>
            <a:r>
              <a:rPr sz="2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decimal</a:t>
            </a:r>
            <a:r>
              <a:rPr sz="2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notation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16508" y="3090672"/>
            <a:ext cx="9607296" cy="2717291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412616" y="6228613"/>
            <a:ext cx="5351780" cy="584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85"/>
              </a:lnSpc>
            </a:pPr>
            <a:r>
              <a:rPr sz="4400" u="heavy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3"/>
              </a:rPr>
              <a:t>www.knowledgegate.in</a:t>
            </a:r>
            <a:endParaRPr sz="4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" y="0"/>
            <a:ext cx="11895455" cy="3227705"/>
          </a:xfrm>
          <a:prstGeom prst="rect">
            <a:avLst/>
          </a:prstGeom>
        </p:spPr>
        <p:txBody>
          <a:bodyPr vert="horz" wrap="square" lIns="0" tIns="226695" rIns="0" bIns="0" rtlCol="0">
            <a:spAutoFit/>
          </a:bodyPr>
          <a:lstStyle/>
          <a:p>
            <a:pPr marL="393700" indent="-342900">
              <a:lnSpc>
                <a:spcPct val="100000"/>
              </a:lnSpc>
              <a:spcBef>
                <a:spcPts val="1785"/>
              </a:spcBef>
              <a:buClr>
                <a:srgbClr val="FFFFFF"/>
              </a:buClr>
              <a:buFont typeface="Arial MT"/>
              <a:buChar char="•"/>
              <a:tabLst>
                <a:tab pos="393065" algn="l"/>
                <a:tab pos="393700" algn="l"/>
              </a:tabLst>
            </a:pPr>
            <a:r>
              <a:rPr sz="2800" spc="-60" dirty="0">
                <a:solidFill>
                  <a:srgbClr val="FFFFFF"/>
                </a:solidFill>
                <a:latin typeface="Calibri"/>
                <a:cs typeface="Calibri"/>
              </a:rPr>
              <a:t>Total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number</a:t>
            </a:r>
            <a:r>
              <a:rPr sz="2800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connections</a:t>
            </a:r>
            <a:r>
              <a:rPr sz="2800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2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class</a:t>
            </a:r>
            <a:r>
              <a:rPr sz="2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B</a:t>
            </a:r>
            <a:r>
              <a:rPr sz="2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5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r>
              <a:rPr sz="2775" spc="7" baseline="25525" dirty="0">
                <a:solidFill>
                  <a:srgbClr val="FFFFFF"/>
                </a:solidFill>
                <a:latin typeface="Calibri"/>
                <a:cs typeface="Calibri"/>
              </a:rPr>
              <a:t>30</a:t>
            </a:r>
            <a:r>
              <a:rPr sz="2775" spc="44" baseline="255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(1,07,37,41,824)</a:t>
            </a:r>
            <a:endParaRPr sz="2800">
              <a:latin typeface="Calibri"/>
              <a:cs typeface="Calibri"/>
            </a:endParaRPr>
          </a:p>
          <a:p>
            <a:pPr marL="393700" indent="-342900">
              <a:lnSpc>
                <a:spcPct val="100000"/>
              </a:lnSpc>
              <a:spcBef>
                <a:spcPts val="1680"/>
              </a:spcBef>
              <a:buFont typeface="Arial MT"/>
              <a:buChar char="•"/>
              <a:tabLst>
                <a:tab pos="393065" algn="l"/>
                <a:tab pos="393700" algn="l"/>
              </a:tabLst>
            </a:pPr>
            <a:r>
              <a:rPr sz="2800" spc="-60" dirty="0">
                <a:solidFill>
                  <a:srgbClr val="FFFFFF"/>
                </a:solidFill>
                <a:latin typeface="Calibri"/>
                <a:cs typeface="Calibri"/>
              </a:rPr>
              <a:t>Total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number</a:t>
            </a:r>
            <a:r>
              <a:rPr sz="280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of 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networks</a:t>
            </a:r>
            <a:r>
              <a:rPr sz="2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available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class</a:t>
            </a:r>
            <a:r>
              <a:rPr sz="2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B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800" spc="10" dirty="0">
                <a:solidFill>
                  <a:srgbClr val="FFFFFF"/>
                </a:solidFill>
                <a:latin typeface="Calibri"/>
                <a:cs typeface="Calibri"/>
              </a:rPr>
              <a:t> 2</a:t>
            </a:r>
            <a:r>
              <a:rPr sz="2775" spc="15" baseline="25525" dirty="0">
                <a:solidFill>
                  <a:srgbClr val="FFFFFF"/>
                </a:solidFill>
                <a:latin typeface="Calibri"/>
                <a:cs typeface="Calibri"/>
              </a:rPr>
              <a:t>14</a:t>
            </a:r>
            <a:r>
              <a:rPr sz="2775" spc="367" baseline="255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(16,384)</a:t>
            </a:r>
            <a:endParaRPr sz="2800">
              <a:latin typeface="Calibri"/>
              <a:cs typeface="Calibri"/>
            </a:endParaRPr>
          </a:p>
          <a:p>
            <a:pPr marL="393700" indent="-342900">
              <a:lnSpc>
                <a:spcPct val="100000"/>
              </a:lnSpc>
              <a:spcBef>
                <a:spcPts val="1680"/>
              </a:spcBef>
              <a:buFont typeface="Arial MT"/>
              <a:buChar char="•"/>
              <a:tabLst>
                <a:tab pos="393065" algn="l"/>
                <a:tab pos="393700" algn="l"/>
              </a:tabLst>
            </a:pPr>
            <a:r>
              <a:rPr sz="2800" spc="-60" dirty="0">
                <a:solidFill>
                  <a:srgbClr val="FFFFFF"/>
                </a:solidFill>
                <a:latin typeface="Calibri"/>
                <a:cs typeface="Calibri"/>
              </a:rPr>
              <a:t>Total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number</a:t>
            </a:r>
            <a:r>
              <a:rPr sz="280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hosts</a:t>
            </a:r>
            <a:r>
              <a:rPr sz="280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that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can</a:t>
            </a:r>
            <a:r>
              <a:rPr sz="2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be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configured</a:t>
            </a:r>
            <a:r>
              <a:rPr sz="28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2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every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network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28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class</a:t>
            </a:r>
            <a:r>
              <a:rPr sz="2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B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800" spc="10" dirty="0">
                <a:solidFill>
                  <a:srgbClr val="FFFFFF"/>
                </a:solidFill>
                <a:latin typeface="Calibri"/>
                <a:cs typeface="Calibri"/>
              </a:rPr>
              <a:t> 2</a:t>
            </a:r>
            <a:r>
              <a:rPr sz="2775" spc="15" baseline="25525" dirty="0">
                <a:solidFill>
                  <a:srgbClr val="FFFFFF"/>
                </a:solidFill>
                <a:latin typeface="Calibri"/>
                <a:cs typeface="Calibri"/>
              </a:rPr>
              <a:t>16</a:t>
            </a:r>
            <a:r>
              <a:rPr sz="2775" spc="352" baseline="255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endParaRPr sz="2800">
              <a:latin typeface="Calibri"/>
              <a:cs typeface="Calibri"/>
            </a:endParaRPr>
          </a:p>
          <a:p>
            <a:pPr marL="393700">
              <a:lnSpc>
                <a:spcPct val="100000"/>
              </a:lnSpc>
              <a:spcBef>
                <a:spcPts val="1685"/>
              </a:spcBef>
            </a:pP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r>
              <a:rPr sz="28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(65,534)</a:t>
            </a:r>
            <a:endParaRPr sz="2800">
              <a:latin typeface="Calibri"/>
              <a:cs typeface="Calibri"/>
            </a:endParaRPr>
          </a:p>
          <a:p>
            <a:pPr marL="393700" indent="-342900">
              <a:lnSpc>
                <a:spcPct val="100000"/>
              </a:lnSpc>
              <a:spcBef>
                <a:spcPts val="1680"/>
              </a:spcBef>
              <a:buFont typeface="Arial MT"/>
              <a:buChar char="•"/>
              <a:tabLst>
                <a:tab pos="393065" algn="l"/>
                <a:tab pos="393700" algn="l"/>
              </a:tabLst>
            </a:pP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Class</a:t>
            </a:r>
            <a:r>
              <a:rPr sz="2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B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used</a:t>
            </a:r>
            <a:r>
              <a:rPr sz="2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by</a:t>
            </a:r>
            <a:r>
              <a:rPr sz="28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FFFFFF"/>
                </a:solidFill>
                <a:latin typeface="Calibri"/>
                <a:cs typeface="Calibri"/>
              </a:rPr>
              <a:t>organizations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requiring</a:t>
            </a:r>
            <a:r>
              <a:rPr sz="280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medium</a:t>
            </a:r>
            <a:r>
              <a:rPr sz="28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25" dirty="0">
                <a:solidFill>
                  <a:srgbClr val="FFFFFF"/>
                </a:solidFill>
                <a:latin typeface="Calibri"/>
                <a:cs typeface="Calibri"/>
              </a:rPr>
              <a:t>size</a:t>
            </a:r>
            <a:r>
              <a:rPr sz="2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networks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412616" y="6228613"/>
            <a:ext cx="5351780" cy="584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85"/>
              </a:lnSpc>
            </a:pPr>
            <a:r>
              <a:rPr sz="4400" u="heavy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www.knowledgegate.in</a:t>
            </a:r>
            <a:endParaRPr sz="4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339" y="6807"/>
            <a:ext cx="10370820" cy="24657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711960" algn="ctr">
              <a:lnSpc>
                <a:spcPct val="100000"/>
              </a:lnSpc>
              <a:spcBef>
                <a:spcPts val="105"/>
              </a:spcBef>
            </a:pPr>
            <a:r>
              <a:rPr sz="3200" b="1" u="heavy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Class</a:t>
            </a:r>
            <a:r>
              <a:rPr sz="3200" b="1" u="heavy" spc="-10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3200" b="1" u="heavy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C</a:t>
            </a:r>
            <a:endParaRPr sz="3200">
              <a:latin typeface="Calibri"/>
              <a:cs typeface="Calibri"/>
            </a:endParaRPr>
          </a:p>
          <a:p>
            <a:pPr marL="381000" indent="-342900">
              <a:lnSpc>
                <a:spcPct val="100000"/>
              </a:lnSpc>
              <a:buFont typeface="Arial MT"/>
              <a:buChar char="•"/>
              <a:tabLst>
                <a:tab pos="380365" algn="l"/>
                <a:tab pos="381000" algn="l"/>
              </a:tabLst>
            </a:pPr>
            <a:r>
              <a:rPr sz="3200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3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Calibri"/>
                <a:cs typeface="Calibri"/>
              </a:rPr>
              <a:t>Class</a:t>
            </a:r>
            <a:r>
              <a:rPr sz="3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3200" spc="-5" dirty="0">
                <a:solidFill>
                  <a:srgbClr val="FFFFFF"/>
                </a:solidFill>
                <a:latin typeface="Calibri"/>
                <a:cs typeface="Calibri"/>
              </a:rPr>
              <a:t> NetID</a:t>
            </a:r>
            <a:r>
              <a:rPr sz="32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3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FFFFFF"/>
                </a:solidFill>
                <a:latin typeface="Calibri"/>
                <a:cs typeface="Calibri"/>
              </a:rPr>
              <a:t>24 </a:t>
            </a:r>
            <a:r>
              <a:rPr sz="3200" spc="-5" dirty="0">
                <a:solidFill>
                  <a:srgbClr val="FFFFFF"/>
                </a:solidFill>
                <a:latin typeface="Calibri"/>
                <a:cs typeface="Calibri"/>
              </a:rPr>
              <a:t>bits</a:t>
            </a:r>
            <a:r>
              <a:rPr sz="3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3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-10" dirty="0">
                <a:solidFill>
                  <a:srgbClr val="FFFFFF"/>
                </a:solidFill>
                <a:latin typeface="Calibri"/>
                <a:cs typeface="Calibri"/>
              </a:rPr>
              <a:t>HostID</a:t>
            </a:r>
            <a:r>
              <a:rPr sz="32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32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FFFFFF"/>
                </a:solidFill>
                <a:latin typeface="Calibri"/>
                <a:cs typeface="Calibri"/>
              </a:rPr>
              <a:t>8.</a:t>
            </a:r>
            <a:endParaRPr sz="3200">
              <a:latin typeface="Calibri"/>
              <a:cs typeface="Calibri"/>
            </a:endParaRPr>
          </a:p>
          <a:p>
            <a:pPr marL="381000" indent="-342900">
              <a:lnSpc>
                <a:spcPct val="100000"/>
              </a:lnSpc>
              <a:buFont typeface="Arial MT"/>
              <a:buChar char="•"/>
              <a:tabLst>
                <a:tab pos="380365" algn="l"/>
                <a:tab pos="381000" algn="l"/>
              </a:tabLst>
            </a:pPr>
            <a:r>
              <a:rPr sz="3200" spc="-5" dirty="0">
                <a:solidFill>
                  <a:srgbClr val="FFFFFF"/>
                </a:solidFill>
                <a:latin typeface="Calibri"/>
                <a:cs typeface="Calibri"/>
              </a:rPr>
              <a:t>How</a:t>
            </a:r>
            <a:r>
              <a:rPr sz="32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-2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3200" spc="-5" dirty="0">
                <a:solidFill>
                  <a:srgbClr val="FFFFFF"/>
                </a:solidFill>
                <a:latin typeface="Calibri"/>
                <a:cs typeface="Calibri"/>
              </a:rPr>
              <a:t> identify</a:t>
            </a:r>
            <a:r>
              <a:rPr sz="32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FFFFFF"/>
                </a:solidFill>
                <a:latin typeface="Calibri"/>
                <a:cs typeface="Calibri"/>
              </a:rPr>
              <a:t>class</a:t>
            </a:r>
            <a:r>
              <a:rPr sz="32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3200" spc="-5" dirty="0">
                <a:solidFill>
                  <a:srgbClr val="FFFFFF"/>
                </a:solidFill>
                <a:latin typeface="Calibri"/>
                <a:cs typeface="Calibri"/>
              </a:rPr>
              <a:t> address</a:t>
            </a:r>
            <a:endParaRPr sz="3200">
              <a:latin typeface="Calibri"/>
              <a:cs typeface="Calibri"/>
            </a:endParaRPr>
          </a:p>
          <a:p>
            <a:pPr marL="838200" lvl="1" indent="-342900">
              <a:lnSpc>
                <a:spcPct val="100000"/>
              </a:lnSpc>
              <a:buFont typeface="Arial MT"/>
              <a:buChar char="•"/>
              <a:tabLst>
                <a:tab pos="837565" algn="l"/>
                <a:tab pos="838200" algn="l"/>
              </a:tabLst>
            </a:pPr>
            <a:r>
              <a:rPr sz="3200" spc="-25" dirty="0">
                <a:solidFill>
                  <a:srgbClr val="FFFFFF"/>
                </a:solidFill>
                <a:latin typeface="Calibri"/>
                <a:cs typeface="Calibri"/>
              </a:rPr>
              <a:t>First</a:t>
            </a:r>
            <a:r>
              <a:rPr sz="32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-10" dirty="0">
                <a:solidFill>
                  <a:srgbClr val="FFFFFF"/>
                </a:solidFill>
                <a:latin typeface="Calibri"/>
                <a:cs typeface="Calibri"/>
              </a:rPr>
              <a:t>three</a:t>
            </a:r>
            <a:r>
              <a:rPr sz="32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-10" dirty="0">
                <a:solidFill>
                  <a:srgbClr val="FFFFFF"/>
                </a:solidFill>
                <a:latin typeface="Calibri"/>
                <a:cs typeface="Calibri"/>
              </a:rPr>
              <a:t>bits</a:t>
            </a:r>
            <a:r>
              <a:rPr sz="32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-15" dirty="0">
                <a:solidFill>
                  <a:srgbClr val="FFFFFF"/>
                </a:solidFill>
                <a:latin typeface="Calibri"/>
                <a:cs typeface="Calibri"/>
              </a:rPr>
              <a:t>are</a:t>
            </a:r>
            <a:r>
              <a:rPr sz="3200" spc="-10" dirty="0">
                <a:solidFill>
                  <a:srgbClr val="FFFFFF"/>
                </a:solidFill>
                <a:latin typeface="Calibri"/>
                <a:cs typeface="Calibri"/>
              </a:rPr>
              <a:t> reserved</a:t>
            </a:r>
            <a:r>
              <a:rPr sz="32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-2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3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FFFFFF"/>
                </a:solidFill>
                <a:latin typeface="Calibri"/>
                <a:cs typeface="Calibri"/>
              </a:rPr>
              <a:t>110</a:t>
            </a:r>
            <a:r>
              <a:rPr sz="32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3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Calibri"/>
                <a:cs typeface="Calibri"/>
              </a:rPr>
              <a:t>binary</a:t>
            </a:r>
            <a:r>
              <a:rPr sz="32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-15" dirty="0">
                <a:solidFill>
                  <a:srgbClr val="FFFFFF"/>
                </a:solidFill>
                <a:latin typeface="Calibri"/>
                <a:cs typeface="Calibri"/>
              </a:rPr>
              <a:t>notation</a:t>
            </a:r>
            <a:endParaRPr sz="3200">
              <a:latin typeface="Calibri"/>
              <a:cs typeface="Calibri"/>
            </a:endParaRPr>
          </a:p>
          <a:p>
            <a:pPr marL="838200" lvl="1" indent="-342900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837565" algn="l"/>
                <a:tab pos="838200" algn="l"/>
              </a:tabLst>
            </a:pPr>
            <a:r>
              <a:rPr sz="3200" spc="-5" dirty="0">
                <a:solidFill>
                  <a:srgbClr val="FFFFFF"/>
                </a:solidFill>
                <a:latin typeface="Calibri"/>
                <a:cs typeface="Calibri"/>
              </a:rPr>
              <a:t>Range</a:t>
            </a:r>
            <a:r>
              <a:rPr sz="3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3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r>
              <a:rPr sz="3150" spc="-7" baseline="25132" dirty="0">
                <a:solidFill>
                  <a:srgbClr val="FFFFFF"/>
                </a:solidFill>
                <a:latin typeface="Calibri"/>
                <a:cs typeface="Calibri"/>
              </a:rPr>
              <a:t>st</a:t>
            </a:r>
            <a:r>
              <a:rPr sz="3150" spc="390" baseline="2513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-15" dirty="0">
                <a:solidFill>
                  <a:srgbClr val="FFFFFF"/>
                </a:solidFill>
                <a:latin typeface="Calibri"/>
                <a:cs typeface="Calibri"/>
              </a:rPr>
              <a:t>octet</a:t>
            </a:r>
            <a:r>
              <a:rPr sz="3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-10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3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Calibri"/>
                <a:cs typeface="Calibri"/>
              </a:rPr>
              <a:t>[192,</a:t>
            </a:r>
            <a:r>
              <a:rPr sz="32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Calibri"/>
                <a:cs typeface="Calibri"/>
              </a:rPr>
              <a:t>223]</a:t>
            </a:r>
            <a:r>
              <a:rPr sz="32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3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-20" dirty="0">
                <a:solidFill>
                  <a:srgbClr val="FFFFFF"/>
                </a:solidFill>
                <a:latin typeface="Calibri"/>
                <a:cs typeface="Calibri"/>
              </a:rPr>
              <a:t>dotted</a:t>
            </a:r>
            <a:r>
              <a:rPr sz="32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Calibri"/>
                <a:cs typeface="Calibri"/>
              </a:rPr>
              <a:t>decimal</a:t>
            </a:r>
            <a:r>
              <a:rPr sz="32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-15" dirty="0">
                <a:solidFill>
                  <a:srgbClr val="FFFFFF"/>
                </a:solidFill>
                <a:latin typeface="Calibri"/>
                <a:cs typeface="Calibri"/>
              </a:rPr>
              <a:t>notation</a:t>
            </a:r>
            <a:endParaRPr sz="32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521964"/>
            <a:ext cx="8561831" cy="2772156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412616" y="6228613"/>
            <a:ext cx="5351780" cy="584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85"/>
              </a:lnSpc>
            </a:pPr>
            <a:r>
              <a:rPr sz="4400" u="heavy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3"/>
              </a:rPr>
              <a:t>www.knowledgegate.in</a:t>
            </a:r>
            <a:endParaRPr sz="4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" y="0"/>
            <a:ext cx="12031345" cy="3227705"/>
          </a:xfrm>
          <a:prstGeom prst="rect">
            <a:avLst/>
          </a:prstGeom>
        </p:spPr>
        <p:txBody>
          <a:bodyPr vert="horz" wrap="square" lIns="0" tIns="226695" rIns="0" bIns="0" rtlCol="0">
            <a:spAutoFit/>
          </a:bodyPr>
          <a:lstStyle/>
          <a:p>
            <a:pPr marL="393700" indent="-342900">
              <a:lnSpc>
                <a:spcPct val="100000"/>
              </a:lnSpc>
              <a:spcBef>
                <a:spcPts val="1785"/>
              </a:spcBef>
              <a:buClr>
                <a:srgbClr val="FFFFFF"/>
              </a:buClr>
              <a:buFont typeface="Arial MT"/>
              <a:buChar char="•"/>
              <a:tabLst>
                <a:tab pos="393065" algn="l"/>
                <a:tab pos="393700" algn="l"/>
              </a:tabLst>
            </a:pPr>
            <a:r>
              <a:rPr sz="2800" spc="-60" dirty="0">
                <a:solidFill>
                  <a:srgbClr val="FFFFFF"/>
                </a:solidFill>
                <a:latin typeface="Calibri"/>
                <a:cs typeface="Calibri"/>
              </a:rPr>
              <a:t>Total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number</a:t>
            </a:r>
            <a:r>
              <a:rPr sz="280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connections</a:t>
            </a:r>
            <a:r>
              <a:rPr sz="280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2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class</a:t>
            </a:r>
            <a:r>
              <a:rPr sz="2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5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r>
              <a:rPr sz="2775" spc="7" baseline="25525" dirty="0">
                <a:solidFill>
                  <a:srgbClr val="FFFFFF"/>
                </a:solidFill>
                <a:latin typeface="Calibri"/>
                <a:cs typeface="Calibri"/>
              </a:rPr>
              <a:t>29</a:t>
            </a:r>
            <a:r>
              <a:rPr sz="2775" spc="37" baseline="255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(53,68,70,912)</a:t>
            </a:r>
            <a:endParaRPr sz="2800">
              <a:latin typeface="Calibri"/>
              <a:cs typeface="Calibri"/>
            </a:endParaRPr>
          </a:p>
          <a:p>
            <a:pPr marL="393700" indent="-342900">
              <a:lnSpc>
                <a:spcPct val="100000"/>
              </a:lnSpc>
              <a:spcBef>
                <a:spcPts val="1680"/>
              </a:spcBef>
              <a:buFont typeface="Arial MT"/>
              <a:buChar char="•"/>
              <a:tabLst>
                <a:tab pos="393065" algn="l"/>
                <a:tab pos="393700" algn="l"/>
              </a:tabLst>
            </a:pPr>
            <a:r>
              <a:rPr sz="2800" spc="-60" dirty="0">
                <a:solidFill>
                  <a:srgbClr val="FFFFFF"/>
                </a:solidFill>
                <a:latin typeface="Calibri"/>
                <a:cs typeface="Calibri"/>
              </a:rPr>
              <a:t>Total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number</a:t>
            </a:r>
            <a:r>
              <a:rPr sz="280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networks</a:t>
            </a:r>
            <a:r>
              <a:rPr sz="2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available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2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class</a:t>
            </a:r>
            <a:r>
              <a:rPr sz="2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800" spc="10" dirty="0">
                <a:solidFill>
                  <a:srgbClr val="FFFFFF"/>
                </a:solidFill>
                <a:latin typeface="Calibri"/>
                <a:cs typeface="Calibri"/>
              </a:rPr>
              <a:t> 2</a:t>
            </a:r>
            <a:r>
              <a:rPr sz="2775" spc="15" baseline="25525" dirty="0">
                <a:solidFill>
                  <a:srgbClr val="FFFFFF"/>
                </a:solidFill>
                <a:latin typeface="Calibri"/>
                <a:cs typeface="Calibri"/>
              </a:rPr>
              <a:t>21</a:t>
            </a:r>
            <a:r>
              <a:rPr sz="2775" spc="352" baseline="255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(20,97,152)</a:t>
            </a:r>
            <a:endParaRPr sz="2800">
              <a:latin typeface="Calibri"/>
              <a:cs typeface="Calibri"/>
            </a:endParaRPr>
          </a:p>
          <a:p>
            <a:pPr marL="393700" marR="55880" indent="-342900">
              <a:lnSpc>
                <a:spcPts val="5040"/>
              </a:lnSpc>
              <a:spcBef>
                <a:spcPts val="450"/>
              </a:spcBef>
              <a:buFont typeface="Arial MT"/>
              <a:buChar char="•"/>
              <a:tabLst>
                <a:tab pos="393065" algn="l"/>
                <a:tab pos="393700" algn="l"/>
              </a:tabLst>
            </a:pPr>
            <a:r>
              <a:rPr sz="2800" spc="-60" dirty="0">
                <a:solidFill>
                  <a:srgbClr val="FFFFFF"/>
                </a:solidFill>
                <a:latin typeface="Calibri"/>
                <a:cs typeface="Calibri"/>
              </a:rPr>
              <a:t>Total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number</a:t>
            </a:r>
            <a:r>
              <a:rPr sz="280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hosts</a:t>
            </a:r>
            <a:r>
              <a:rPr sz="280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that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can</a:t>
            </a:r>
            <a:r>
              <a:rPr sz="2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be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configured</a:t>
            </a:r>
            <a:r>
              <a:rPr sz="28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2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every</a:t>
            </a:r>
            <a:r>
              <a:rPr sz="2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network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2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class</a:t>
            </a:r>
            <a:r>
              <a:rPr sz="2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15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r>
              <a:rPr sz="2775" spc="22" baseline="25525" dirty="0">
                <a:solidFill>
                  <a:srgbClr val="FFFFFF"/>
                </a:solidFill>
                <a:latin typeface="Calibri"/>
                <a:cs typeface="Calibri"/>
              </a:rPr>
              <a:t>8</a:t>
            </a:r>
            <a:r>
              <a:rPr sz="2775" spc="345" baseline="255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2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2 </a:t>
            </a:r>
            <a:r>
              <a:rPr sz="2800" spc="-6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(254)</a:t>
            </a:r>
            <a:endParaRPr sz="2800">
              <a:latin typeface="Calibri"/>
              <a:cs typeface="Calibri"/>
            </a:endParaRPr>
          </a:p>
          <a:p>
            <a:pPr marL="393700" indent="-342900">
              <a:lnSpc>
                <a:spcPct val="100000"/>
              </a:lnSpc>
              <a:spcBef>
                <a:spcPts val="1235"/>
              </a:spcBef>
              <a:buFont typeface="Arial MT"/>
              <a:buChar char="•"/>
              <a:tabLst>
                <a:tab pos="393065" algn="l"/>
                <a:tab pos="393700" algn="l"/>
              </a:tabLst>
            </a:pP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Class</a:t>
            </a:r>
            <a:r>
              <a:rPr sz="2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used</a:t>
            </a:r>
            <a:r>
              <a:rPr sz="2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by</a:t>
            </a:r>
            <a:r>
              <a:rPr sz="2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FFFFFF"/>
                </a:solidFill>
                <a:latin typeface="Calibri"/>
                <a:cs typeface="Calibri"/>
              </a:rPr>
              <a:t>organizations</a:t>
            </a:r>
            <a:r>
              <a:rPr sz="2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requiring</a:t>
            </a:r>
            <a:r>
              <a:rPr sz="28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small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medium</a:t>
            </a:r>
            <a:r>
              <a:rPr sz="2800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25" dirty="0">
                <a:solidFill>
                  <a:srgbClr val="FFFFFF"/>
                </a:solidFill>
                <a:latin typeface="Calibri"/>
                <a:cs typeface="Calibri"/>
              </a:rPr>
              <a:t>size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networks.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412616" y="6228613"/>
            <a:ext cx="5351780" cy="584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85"/>
              </a:lnSpc>
            </a:pPr>
            <a:r>
              <a:rPr sz="4400" u="heavy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www.knowledgegate.in</a:t>
            </a:r>
            <a:endParaRPr sz="4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414898" y="3759"/>
            <a:ext cx="135953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u="heavy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Class</a:t>
            </a:r>
            <a:r>
              <a:rPr sz="3600" b="1" u="heavy" spc="-1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3600" b="1" u="heavy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D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6039" y="556006"/>
            <a:ext cx="10345420" cy="197738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68300" indent="-342900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367665" algn="l"/>
                <a:tab pos="368300" algn="l"/>
              </a:tabLst>
            </a:pPr>
            <a:r>
              <a:rPr sz="3200" spc="-5" dirty="0">
                <a:solidFill>
                  <a:srgbClr val="FFFFFF"/>
                </a:solidFill>
                <a:latin typeface="Calibri"/>
                <a:cs typeface="Calibri"/>
              </a:rPr>
              <a:t>Class</a:t>
            </a:r>
            <a:r>
              <a:rPr sz="3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sz="32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FFFFFF"/>
                </a:solidFill>
                <a:latin typeface="Calibri"/>
                <a:cs typeface="Calibri"/>
              </a:rPr>
              <a:t>is </a:t>
            </a:r>
            <a:r>
              <a:rPr sz="3200" spc="-5" dirty="0">
                <a:solidFill>
                  <a:srgbClr val="FFFFFF"/>
                </a:solidFill>
                <a:latin typeface="Calibri"/>
                <a:cs typeface="Calibri"/>
              </a:rPr>
              <a:t>not divided</a:t>
            </a:r>
            <a:r>
              <a:rPr sz="32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-20" dirty="0">
                <a:solidFill>
                  <a:srgbClr val="FFFFFF"/>
                </a:solidFill>
                <a:latin typeface="Calibri"/>
                <a:cs typeface="Calibri"/>
              </a:rPr>
              <a:t>into</a:t>
            </a:r>
            <a:r>
              <a:rPr sz="3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-10" dirty="0">
                <a:solidFill>
                  <a:srgbClr val="FFFFFF"/>
                </a:solidFill>
                <a:latin typeface="Calibri"/>
                <a:cs typeface="Calibri"/>
              </a:rPr>
              <a:t>Network</a:t>
            </a:r>
            <a:r>
              <a:rPr sz="32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FFFFFF"/>
                </a:solidFill>
                <a:latin typeface="Calibri"/>
                <a:cs typeface="Calibri"/>
              </a:rPr>
              <a:t>ID</a:t>
            </a:r>
            <a:r>
              <a:rPr sz="32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3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-15" dirty="0">
                <a:solidFill>
                  <a:srgbClr val="FFFFFF"/>
                </a:solidFill>
                <a:latin typeface="Calibri"/>
                <a:cs typeface="Calibri"/>
              </a:rPr>
              <a:t>Host</a:t>
            </a:r>
            <a:r>
              <a:rPr sz="3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-30" dirty="0">
                <a:solidFill>
                  <a:srgbClr val="FFFFFF"/>
                </a:solidFill>
                <a:latin typeface="Calibri"/>
                <a:cs typeface="Calibri"/>
              </a:rPr>
              <a:t>ID.</a:t>
            </a:r>
            <a:endParaRPr sz="3200">
              <a:latin typeface="Calibri"/>
              <a:cs typeface="Calibri"/>
            </a:endParaRPr>
          </a:p>
          <a:p>
            <a:pPr marL="368300" indent="-342900">
              <a:lnSpc>
                <a:spcPct val="100000"/>
              </a:lnSpc>
              <a:buFont typeface="Arial MT"/>
              <a:buChar char="•"/>
              <a:tabLst>
                <a:tab pos="367665" algn="l"/>
                <a:tab pos="368300" algn="l"/>
              </a:tabLst>
            </a:pPr>
            <a:r>
              <a:rPr sz="3200" spc="-5" dirty="0">
                <a:solidFill>
                  <a:srgbClr val="FFFFFF"/>
                </a:solidFill>
                <a:latin typeface="Calibri"/>
                <a:cs typeface="Calibri"/>
              </a:rPr>
              <a:t>How</a:t>
            </a:r>
            <a:r>
              <a:rPr sz="32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-2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3200" spc="-5" dirty="0">
                <a:solidFill>
                  <a:srgbClr val="FFFFFF"/>
                </a:solidFill>
                <a:latin typeface="Calibri"/>
                <a:cs typeface="Calibri"/>
              </a:rPr>
              <a:t> identify</a:t>
            </a:r>
            <a:r>
              <a:rPr sz="32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FFFFFF"/>
                </a:solidFill>
                <a:latin typeface="Calibri"/>
                <a:cs typeface="Calibri"/>
              </a:rPr>
              <a:t>class</a:t>
            </a:r>
            <a:r>
              <a:rPr sz="32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sz="3200" spc="-5" dirty="0">
                <a:solidFill>
                  <a:srgbClr val="FFFFFF"/>
                </a:solidFill>
                <a:latin typeface="Calibri"/>
                <a:cs typeface="Calibri"/>
              </a:rPr>
              <a:t> address</a:t>
            </a:r>
            <a:endParaRPr sz="3200">
              <a:latin typeface="Calibri"/>
              <a:cs typeface="Calibri"/>
            </a:endParaRPr>
          </a:p>
          <a:p>
            <a:pPr marL="825500" lvl="1" indent="-342900">
              <a:lnSpc>
                <a:spcPct val="100000"/>
              </a:lnSpc>
              <a:buFont typeface="Arial MT"/>
              <a:buChar char="•"/>
              <a:tabLst>
                <a:tab pos="824865" algn="l"/>
                <a:tab pos="825500" algn="l"/>
              </a:tabLst>
            </a:pPr>
            <a:r>
              <a:rPr sz="3200" spc="-25" dirty="0">
                <a:solidFill>
                  <a:srgbClr val="FFFFFF"/>
                </a:solidFill>
                <a:latin typeface="Calibri"/>
                <a:cs typeface="Calibri"/>
              </a:rPr>
              <a:t>First</a:t>
            </a:r>
            <a:r>
              <a:rPr sz="3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-20" dirty="0">
                <a:solidFill>
                  <a:srgbClr val="FFFFFF"/>
                </a:solidFill>
                <a:latin typeface="Calibri"/>
                <a:cs typeface="Calibri"/>
              </a:rPr>
              <a:t>four</a:t>
            </a:r>
            <a:r>
              <a:rPr sz="3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Calibri"/>
                <a:cs typeface="Calibri"/>
              </a:rPr>
              <a:t>bits</a:t>
            </a:r>
            <a:r>
              <a:rPr sz="32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-15" dirty="0">
                <a:solidFill>
                  <a:srgbClr val="FFFFFF"/>
                </a:solidFill>
                <a:latin typeface="Calibri"/>
                <a:cs typeface="Calibri"/>
              </a:rPr>
              <a:t>are</a:t>
            </a:r>
            <a:r>
              <a:rPr sz="3200" spc="-10" dirty="0">
                <a:solidFill>
                  <a:srgbClr val="FFFFFF"/>
                </a:solidFill>
                <a:latin typeface="Calibri"/>
                <a:cs typeface="Calibri"/>
              </a:rPr>
              <a:t> reserved</a:t>
            </a:r>
            <a:r>
              <a:rPr sz="3200" spc="-20" dirty="0">
                <a:solidFill>
                  <a:srgbClr val="FFFFFF"/>
                </a:solidFill>
                <a:latin typeface="Calibri"/>
                <a:cs typeface="Calibri"/>
              </a:rPr>
              <a:t> to</a:t>
            </a:r>
            <a:r>
              <a:rPr sz="3200" dirty="0">
                <a:solidFill>
                  <a:srgbClr val="FFFFFF"/>
                </a:solidFill>
                <a:latin typeface="Calibri"/>
                <a:cs typeface="Calibri"/>
              </a:rPr>
              <a:t> 1110</a:t>
            </a:r>
            <a:r>
              <a:rPr sz="3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3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Calibri"/>
                <a:cs typeface="Calibri"/>
              </a:rPr>
              <a:t>binary</a:t>
            </a:r>
            <a:r>
              <a:rPr sz="32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-15" dirty="0">
                <a:solidFill>
                  <a:srgbClr val="FFFFFF"/>
                </a:solidFill>
                <a:latin typeface="Calibri"/>
                <a:cs typeface="Calibri"/>
              </a:rPr>
              <a:t>notation</a:t>
            </a:r>
            <a:endParaRPr sz="3200">
              <a:latin typeface="Calibri"/>
              <a:cs typeface="Calibri"/>
            </a:endParaRPr>
          </a:p>
          <a:p>
            <a:pPr marL="825500" lvl="1" indent="-342900">
              <a:lnSpc>
                <a:spcPct val="100000"/>
              </a:lnSpc>
              <a:buFont typeface="Arial MT"/>
              <a:buChar char="•"/>
              <a:tabLst>
                <a:tab pos="824865" algn="l"/>
                <a:tab pos="825500" algn="l"/>
              </a:tabLst>
            </a:pPr>
            <a:r>
              <a:rPr sz="3200" spc="-5" dirty="0">
                <a:solidFill>
                  <a:srgbClr val="FFFFFF"/>
                </a:solidFill>
                <a:latin typeface="Calibri"/>
                <a:cs typeface="Calibri"/>
              </a:rPr>
              <a:t>Range</a:t>
            </a:r>
            <a:r>
              <a:rPr sz="3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3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r>
              <a:rPr sz="3150" spc="-7" baseline="25132" dirty="0">
                <a:solidFill>
                  <a:srgbClr val="FFFFFF"/>
                </a:solidFill>
                <a:latin typeface="Calibri"/>
                <a:cs typeface="Calibri"/>
              </a:rPr>
              <a:t>st</a:t>
            </a:r>
            <a:r>
              <a:rPr sz="3150" spc="390" baseline="2513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-15" dirty="0">
                <a:solidFill>
                  <a:srgbClr val="FFFFFF"/>
                </a:solidFill>
                <a:latin typeface="Calibri"/>
                <a:cs typeface="Calibri"/>
              </a:rPr>
              <a:t>octet</a:t>
            </a:r>
            <a:r>
              <a:rPr sz="3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-10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3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Calibri"/>
                <a:cs typeface="Calibri"/>
              </a:rPr>
              <a:t>[224,</a:t>
            </a:r>
            <a:r>
              <a:rPr sz="32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Calibri"/>
                <a:cs typeface="Calibri"/>
              </a:rPr>
              <a:t>239]</a:t>
            </a:r>
            <a:r>
              <a:rPr sz="32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3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-20" dirty="0">
                <a:solidFill>
                  <a:srgbClr val="FFFFFF"/>
                </a:solidFill>
                <a:latin typeface="Calibri"/>
                <a:cs typeface="Calibri"/>
              </a:rPr>
              <a:t>dotted</a:t>
            </a:r>
            <a:r>
              <a:rPr sz="32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Calibri"/>
                <a:cs typeface="Calibri"/>
              </a:rPr>
              <a:t>decimal</a:t>
            </a:r>
            <a:r>
              <a:rPr sz="32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-15" dirty="0">
                <a:solidFill>
                  <a:srgbClr val="FFFFFF"/>
                </a:solidFill>
                <a:latin typeface="Calibri"/>
                <a:cs typeface="Calibri"/>
              </a:rPr>
              <a:t>notation</a:t>
            </a:r>
            <a:endParaRPr sz="32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2212" y="3697223"/>
            <a:ext cx="9176004" cy="2595372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412616" y="6228613"/>
            <a:ext cx="5351780" cy="584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85"/>
              </a:lnSpc>
            </a:pPr>
            <a:r>
              <a:rPr sz="4400" u="heavy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3"/>
              </a:rPr>
              <a:t>www.knowledgegate.in</a:t>
            </a:r>
            <a:endParaRPr sz="4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339" y="0"/>
            <a:ext cx="12062460" cy="2953385"/>
          </a:xfrm>
          <a:prstGeom prst="rect">
            <a:avLst/>
          </a:prstGeom>
        </p:spPr>
        <p:txBody>
          <a:bodyPr vert="horz" wrap="square" lIns="0" tIns="257175" rIns="0" bIns="0" rtlCol="0">
            <a:spAutoFit/>
          </a:bodyPr>
          <a:lstStyle/>
          <a:p>
            <a:pPr marL="381000" indent="-342900">
              <a:lnSpc>
                <a:spcPct val="100000"/>
              </a:lnSpc>
              <a:spcBef>
                <a:spcPts val="2025"/>
              </a:spcBef>
              <a:buClr>
                <a:srgbClr val="FFFFFF"/>
              </a:buClr>
              <a:buFont typeface="Arial MT"/>
              <a:buChar char="•"/>
              <a:tabLst>
                <a:tab pos="380365" algn="l"/>
                <a:tab pos="381000" algn="l"/>
              </a:tabLst>
            </a:pPr>
            <a:r>
              <a:rPr sz="3200" spc="-65" dirty="0">
                <a:solidFill>
                  <a:srgbClr val="FFFFFF"/>
                </a:solidFill>
                <a:latin typeface="Calibri"/>
                <a:cs typeface="Calibri"/>
              </a:rPr>
              <a:t>Total</a:t>
            </a:r>
            <a:r>
              <a:rPr sz="3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Calibri"/>
                <a:cs typeface="Calibri"/>
              </a:rPr>
              <a:t>number</a:t>
            </a:r>
            <a:r>
              <a:rPr sz="3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FFFFFF"/>
                </a:solidFill>
                <a:latin typeface="Calibri"/>
                <a:cs typeface="Calibri"/>
              </a:rPr>
              <a:t>of IP</a:t>
            </a:r>
            <a:r>
              <a:rPr sz="3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-10" dirty="0">
                <a:solidFill>
                  <a:srgbClr val="FFFFFF"/>
                </a:solidFill>
                <a:latin typeface="Calibri"/>
                <a:cs typeface="Calibri"/>
              </a:rPr>
              <a:t>Addresses</a:t>
            </a:r>
            <a:r>
              <a:rPr sz="32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-10" dirty="0">
                <a:solidFill>
                  <a:srgbClr val="FFFFFF"/>
                </a:solidFill>
                <a:latin typeface="Calibri"/>
                <a:cs typeface="Calibri"/>
              </a:rPr>
              <a:t>available</a:t>
            </a:r>
            <a:r>
              <a:rPr sz="3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3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Calibri"/>
                <a:cs typeface="Calibri"/>
              </a:rPr>
              <a:t>class</a:t>
            </a:r>
            <a:r>
              <a:rPr sz="3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FFFFFF"/>
                </a:solidFill>
                <a:latin typeface="Calibri"/>
                <a:cs typeface="Calibri"/>
              </a:rPr>
              <a:t>D =</a:t>
            </a:r>
            <a:r>
              <a:rPr sz="3200" spc="15" dirty="0">
                <a:solidFill>
                  <a:srgbClr val="FFFFFF"/>
                </a:solidFill>
                <a:latin typeface="Calibri"/>
                <a:cs typeface="Calibri"/>
              </a:rPr>
              <a:t> 2</a:t>
            </a:r>
            <a:r>
              <a:rPr sz="3150" spc="22" baseline="25132" dirty="0">
                <a:solidFill>
                  <a:srgbClr val="FFFFFF"/>
                </a:solidFill>
                <a:latin typeface="Calibri"/>
                <a:cs typeface="Calibri"/>
              </a:rPr>
              <a:t>28</a:t>
            </a:r>
            <a:r>
              <a:rPr sz="3150" spc="37" baseline="2513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Calibri"/>
                <a:cs typeface="Calibri"/>
              </a:rPr>
              <a:t>(26,84,35,456)</a:t>
            </a:r>
            <a:endParaRPr sz="3200">
              <a:latin typeface="Calibri"/>
              <a:cs typeface="Calibri"/>
            </a:endParaRPr>
          </a:p>
          <a:p>
            <a:pPr marL="381000" marR="30480" indent="-342900">
              <a:lnSpc>
                <a:spcPct val="150000"/>
              </a:lnSpc>
              <a:buFont typeface="Arial MT"/>
              <a:buChar char="•"/>
              <a:tabLst>
                <a:tab pos="380365" algn="l"/>
                <a:tab pos="381000" algn="l"/>
              </a:tabLst>
            </a:pPr>
            <a:r>
              <a:rPr sz="3200" spc="-5" dirty="0">
                <a:solidFill>
                  <a:srgbClr val="FFFFFF"/>
                </a:solidFill>
                <a:latin typeface="Calibri"/>
                <a:cs typeface="Calibri"/>
              </a:rPr>
              <a:t>Class</a:t>
            </a:r>
            <a:r>
              <a:rPr sz="3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sz="32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3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-10" dirty="0">
                <a:solidFill>
                  <a:srgbClr val="FFFFFF"/>
                </a:solidFill>
                <a:latin typeface="Calibri"/>
                <a:cs typeface="Calibri"/>
              </a:rPr>
              <a:t>reserved</a:t>
            </a:r>
            <a:r>
              <a:rPr sz="32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-30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3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Calibri"/>
                <a:cs typeface="Calibri"/>
              </a:rPr>
              <a:t>multicasting,</a:t>
            </a:r>
            <a:r>
              <a:rPr sz="3200" spc="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32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Calibri"/>
                <a:cs typeface="Calibri"/>
              </a:rPr>
              <a:t>multicasting,</a:t>
            </a:r>
            <a:r>
              <a:rPr sz="3200" spc="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-10" dirty="0">
                <a:solidFill>
                  <a:srgbClr val="FFFFFF"/>
                </a:solidFill>
                <a:latin typeface="Calibri"/>
                <a:cs typeface="Calibri"/>
              </a:rPr>
              <a:t>there </a:t>
            </a:r>
            <a:r>
              <a:rPr sz="3200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32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Calibri"/>
                <a:cs typeface="Calibri"/>
              </a:rPr>
              <a:t>no</a:t>
            </a:r>
            <a:r>
              <a:rPr sz="32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Calibri"/>
                <a:cs typeface="Calibri"/>
              </a:rPr>
              <a:t>need </a:t>
            </a:r>
            <a:r>
              <a:rPr sz="3200" spc="-25" dirty="0">
                <a:solidFill>
                  <a:srgbClr val="FFFFFF"/>
                </a:solidFill>
                <a:latin typeface="Calibri"/>
                <a:cs typeface="Calibri"/>
              </a:rPr>
              <a:t>to </a:t>
            </a:r>
            <a:r>
              <a:rPr sz="3200" spc="-7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-15" dirty="0">
                <a:solidFill>
                  <a:srgbClr val="FFFFFF"/>
                </a:solidFill>
                <a:latin typeface="Calibri"/>
                <a:cs typeface="Calibri"/>
              </a:rPr>
              <a:t>extract</a:t>
            </a:r>
            <a:r>
              <a:rPr sz="32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-15" dirty="0">
                <a:solidFill>
                  <a:srgbClr val="FFFFFF"/>
                </a:solidFill>
                <a:latin typeface="Calibri"/>
                <a:cs typeface="Calibri"/>
              </a:rPr>
              <a:t>host</a:t>
            </a:r>
            <a:r>
              <a:rPr sz="32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Calibri"/>
                <a:cs typeface="Calibri"/>
              </a:rPr>
              <a:t>address</a:t>
            </a:r>
            <a:r>
              <a:rPr sz="32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-20" dirty="0">
                <a:solidFill>
                  <a:srgbClr val="FFFFFF"/>
                </a:solidFill>
                <a:latin typeface="Calibri"/>
                <a:cs typeface="Calibri"/>
              </a:rPr>
              <a:t>from</a:t>
            </a:r>
            <a:r>
              <a:rPr sz="3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-1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32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FFFFFF"/>
                </a:solidFill>
                <a:latin typeface="Calibri"/>
                <a:cs typeface="Calibri"/>
              </a:rPr>
              <a:t>IP</a:t>
            </a:r>
            <a:r>
              <a:rPr sz="3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-10" dirty="0">
                <a:solidFill>
                  <a:srgbClr val="FFFFFF"/>
                </a:solidFill>
                <a:latin typeface="Calibri"/>
                <a:cs typeface="Calibri"/>
              </a:rPr>
              <a:t>Address,</a:t>
            </a:r>
            <a:r>
              <a:rPr sz="3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Calibri"/>
                <a:cs typeface="Calibri"/>
              </a:rPr>
              <a:t>this</a:t>
            </a:r>
            <a:r>
              <a:rPr sz="32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3200" spc="-5" dirty="0">
                <a:solidFill>
                  <a:srgbClr val="FFFFFF"/>
                </a:solidFill>
                <a:latin typeface="Calibri"/>
                <a:cs typeface="Calibri"/>
              </a:rPr>
              <a:t> because</a:t>
            </a:r>
            <a:r>
              <a:rPr sz="32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-20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32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3200" spc="-5" dirty="0">
                <a:solidFill>
                  <a:srgbClr val="FFFFFF"/>
                </a:solidFill>
                <a:latin typeface="Calibri"/>
                <a:cs typeface="Calibri"/>
              </a:rPr>
              <a:t> not </a:t>
            </a:r>
            <a:r>
              <a:rPr sz="3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-10" dirty="0">
                <a:solidFill>
                  <a:srgbClr val="FFFFFF"/>
                </a:solidFill>
                <a:latin typeface="Calibri"/>
                <a:cs typeface="Calibri"/>
              </a:rPr>
              <a:t>destined</a:t>
            </a:r>
            <a:r>
              <a:rPr sz="3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-30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32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3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Calibri"/>
                <a:cs typeface="Calibri"/>
              </a:rPr>
              <a:t>particular</a:t>
            </a:r>
            <a:r>
              <a:rPr sz="32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-10" dirty="0">
                <a:solidFill>
                  <a:srgbClr val="FFFFFF"/>
                </a:solidFill>
                <a:latin typeface="Calibri"/>
                <a:cs typeface="Calibri"/>
              </a:rPr>
              <a:t>host.</a:t>
            </a:r>
            <a:endParaRPr sz="32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2212" y="3697223"/>
            <a:ext cx="9176004" cy="2595372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412616" y="6228613"/>
            <a:ext cx="5351780" cy="584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85"/>
              </a:lnSpc>
            </a:pPr>
            <a:r>
              <a:rPr sz="4400" u="heavy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3"/>
              </a:rPr>
              <a:t>www.knowledgegate.in</a:t>
            </a:r>
            <a:endParaRPr sz="4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06695" y="0"/>
            <a:ext cx="157861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b="1" u="heavy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Class</a:t>
            </a:r>
            <a:r>
              <a:rPr sz="4400" b="1" u="heavy" spc="-9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4400" b="1" u="heavy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E</a:t>
            </a:r>
            <a:endParaRPr sz="44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339" y="1165606"/>
            <a:ext cx="10370820" cy="197738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0" indent="-342900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380365" algn="l"/>
                <a:tab pos="381000" algn="l"/>
              </a:tabLst>
            </a:pPr>
            <a:r>
              <a:rPr sz="3200" spc="-5" dirty="0">
                <a:solidFill>
                  <a:srgbClr val="FFFFFF"/>
                </a:solidFill>
                <a:latin typeface="Calibri"/>
                <a:cs typeface="Calibri"/>
              </a:rPr>
              <a:t>Class</a:t>
            </a:r>
            <a:r>
              <a:rPr sz="3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32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FFFFFF"/>
                </a:solidFill>
                <a:latin typeface="Calibri"/>
                <a:cs typeface="Calibri"/>
              </a:rPr>
              <a:t>is </a:t>
            </a:r>
            <a:r>
              <a:rPr sz="3200" spc="-5" dirty="0">
                <a:solidFill>
                  <a:srgbClr val="FFFFFF"/>
                </a:solidFill>
                <a:latin typeface="Calibri"/>
                <a:cs typeface="Calibri"/>
              </a:rPr>
              <a:t>not divided</a:t>
            </a:r>
            <a:r>
              <a:rPr sz="3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-20" dirty="0">
                <a:solidFill>
                  <a:srgbClr val="FFFFFF"/>
                </a:solidFill>
                <a:latin typeface="Calibri"/>
                <a:cs typeface="Calibri"/>
              </a:rPr>
              <a:t>into</a:t>
            </a:r>
            <a:r>
              <a:rPr sz="32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-10" dirty="0">
                <a:solidFill>
                  <a:srgbClr val="FFFFFF"/>
                </a:solidFill>
                <a:latin typeface="Calibri"/>
                <a:cs typeface="Calibri"/>
              </a:rPr>
              <a:t>Network</a:t>
            </a:r>
            <a:r>
              <a:rPr sz="32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FFFFFF"/>
                </a:solidFill>
                <a:latin typeface="Calibri"/>
                <a:cs typeface="Calibri"/>
              </a:rPr>
              <a:t>ID</a:t>
            </a:r>
            <a:r>
              <a:rPr sz="32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3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-15" dirty="0">
                <a:solidFill>
                  <a:srgbClr val="FFFFFF"/>
                </a:solidFill>
                <a:latin typeface="Calibri"/>
                <a:cs typeface="Calibri"/>
              </a:rPr>
              <a:t>Host</a:t>
            </a:r>
            <a:r>
              <a:rPr sz="3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-30" dirty="0">
                <a:solidFill>
                  <a:srgbClr val="FFFFFF"/>
                </a:solidFill>
                <a:latin typeface="Calibri"/>
                <a:cs typeface="Calibri"/>
              </a:rPr>
              <a:t>ID.</a:t>
            </a:r>
            <a:endParaRPr sz="3200">
              <a:latin typeface="Calibri"/>
              <a:cs typeface="Calibri"/>
            </a:endParaRPr>
          </a:p>
          <a:p>
            <a:pPr marL="381000" indent="-342900">
              <a:lnSpc>
                <a:spcPct val="100000"/>
              </a:lnSpc>
              <a:buFont typeface="Arial MT"/>
              <a:buChar char="•"/>
              <a:tabLst>
                <a:tab pos="380365" algn="l"/>
                <a:tab pos="381000" algn="l"/>
              </a:tabLst>
            </a:pPr>
            <a:r>
              <a:rPr sz="3200" spc="-5" dirty="0">
                <a:solidFill>
                  <a:srgbClr val="FFFFFF"/>
                </a:solidFill>
                <a:latin typeface="Calibri"/>
                <a:cs typeface="Calibri"/>
              </a:rPr>
              <a:t>How </a:t>
            </a:r>
            <a:r>
              <a:rPr sz="3200" spc="-2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32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Calibri"/>
                <a:cs typeface="Calibri"/>
              </a:rPr>
              <a:t>identify</a:t>
            </a:r>
            <a:r>
              <a:rPr sz="32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Calibri"/>
                <a:cs typeface="Calibri"/>
              </a:rPr>
              <a:t>class </a:t>
            </a:r>
            <a:r>
              <a:rPr sz="320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3200" spc="-10" dirty="0">
                <a:solidFill>
                  <a:srgbClr val="FFFFFF"/>
                </a:solidFill>
                <a:latin typeface="Calibri"/>
                <a:cs typeface="Calibri"/>
              </a:rPr>
              <a:t> address</a:t>
            </a:r>
            <a:endParaRPr sz="3200">
              <a:latin typeface="Calibri"/>
              <a:cs typeface="Calibri"/>
            </a:endParaRPr>
          </a:p>
          <a:p>
            <a:pPr marL="838200" lvl="1" indent="-342900">
              <a:lnSpc>
                <a:spcPct val="100000"/>
              </a:lnSpc>
              <a:buFont typeface="Arial MT"/>
              <a:buChar char="•"/>
              <a:tabLst>
                <a:tab pos="837565" algn="l"/>
                <a:tab pos="838200" algn="l"/>
              </a:tabLst>
            </a:pPr>
            <a:r>
              <a:rPr sz="3200" spc="-25" dirty="0">
                <a:solidFill>
                  <a:srgbClr val="FFFFFF"/>
                </a:solidFill>
                <a:latin typeface="Calibri"/>
                <a:cs typeface="Calibri"/>
              </a:rPr>
              <a:t>First</a:t>
            </a:r>
            <a:r>
              <a:rPr sz="32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-25" dirty="0">
                <a:solidFill>
                  <a:srgbClr val="FFFFFF"/>
                </a:solidFill>
                <a:latin typeface="Calibri"/>
                <a:cs typeface="Calibri"/>
              </a:rPr>
              <a:t>four</a:t>
            </a:r>
            <a:r>
              <a:rPr sz="3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Calibri"/>
                <a:cs typeface="Calibri"/>
              </a:rPr>
              <a:t>bits</a:t>
            </a:r>
            <a:r>
              <a:rPr sz="32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-15" dirty="0">
                <a:solidFill>
                  <a:srgbClr val="FFFFFF"/>
                </a:solidFill>
                <a:latin typeface="Calibri"/>
                <a:cs typeface="Calibri"/>
              </a:rPr>
              <a:t>are</a:t>
            </a:r>
            <a:r>
              <a:rPr sz="3200" spc="-10" dirty="0">
                <a:solidFill>
                  <a:srgbClr val="FFFFFF"/>
                </a:solidFill>
                <a:latin typeface="Calibri"/>
                <a:cs typeface="Calibri"/>
              </a:rPr>
              <a:t> reserved </a:t>
            </a:r>
            <a:r>
              <a:rPr sz="3200" spc="-2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3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Calibri"/>
                <a:cs typeface="Calibri"/>
              </a:rPr>
              <a:t>1111</a:t>
            </a:r>
            <a:r>
              <a:rPr sz="32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3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Calibri"/>
                <a:cs typeface="Calibri"/>
              </a:rPr>
              <a:t>binary</a:t>
            </a:r>
            <a:r>
              <a:rPr sz="32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-15" dirty="0">
                <a:solidFill>
                  <a:srgbClr val="FFFFFF"/>
                </a:solidFill>
                <a:latin typeface="Calibri"/>
                <a:cs typeface="Calibri"/>
              </a:rPr>
              <a:t>notation</a:t>
            </a:r>
            <a:endParaRPr sz="3200">
              <a:latin typeface="Calibri"/>
              <a:cs typeface="Calibri"/>
            </a:endParaRPr>
          </a:p>
          <a:p>
            <a:pPr marL="838200" lvl="1" indent="-342900">
              <a:lnSpc>
                <a:spcPct val="100000"/>
              </a:lnSpc>
              <a:buFont typeface="Arial MT"/>
              <a:buChar char="•"/>
              <a:tabLst>
                <a:tab pos="837565" algn="l"/>
                <a:tab pos="838200" algn="l"/>
              </a:tabLst>
            </a:pPr>
            <a:r>
              <a:rPr sz="3200" spc="-5" dirty="0">
                <a:solidFill>
                  <a:srgbClr val="FFFFFF"/>
                </a:solidFill>
                <a:latin typeface="Calibri"/>
                <a:cs typeface="Calibri"/>
              </a:rPr>
              <a:t>Range</a:t>
            </a:r>
            <a:r>
              <a:rPr sz="3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3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r>
              <a:rPr sz="3150" spc="-7" baseline="25132" dirty="0">
                <a:solidFill>
                  <a:srgbClr val="FFFFFF"/>
                </a:solidFill>
                <a:latin typeface="Calibri"/>
                <a:cs typeface="Calibri"/>
              </a:rPr>
              <a:t>st</a:t>
            </a:r>
            <a:r>
              <a:rPr sz="3150" spc="390" baseline="2513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-15" dirty="0">
                <a:solidFill>
                  <a:srgbClr val="FFFFFF"/>
                </a:solidFill>
                <a:latin typeface="Calibri"/>
                <a:cs typeface="Calibri"/>
              </a:rPr>
              <a:t>octet</a:t>
            </a:r>
            <a:r>
              <a:rPr sz="3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-10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3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Calibri"/>
                <a:cs typeface="Calibri"/>
              </a:rPr>
              <a:t>[240,</a:t>
            </a:r>
            <a:r>
              <a:rPr sz="32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Calibri"/>
                <a:cs typeface="Calibri"/>
              </a:rPr>
              <a:t>255]</a:t>
            </a:r>
            <a:r>
              <a:rPr sz="32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3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-20" dirty="0">
                <a:solidFill>
                  <a:srgbClr val="FFFFFF"/>
                </a:solidFill>
                <a:latin typeface="Calibri"/>
                <a:cs typeface="Calibri"/>
              </a:rPr>
              <a:t>dotted</a:t>
            </a:r>
            <a:r>
              <a:rPr sz="32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Calibri"/>
                <a:cs typeface="Calibri"/>
              </a:rPr>
              <a:t>decimal</a:t>
            </a:r>
            <a:r>
              <a:rPr sz="32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-15" dirty="0">
                <a:solidFill>
                  <a:srgbClr val="FFFFFF"/>
                </a:solidFill>
                <a:latin typeface="Calibri"/>
                <a:cs typeface="Calibri"/>
              </a:rPr>
              <a:t>notation</a:t>
            </a:r>
            <a:endParaRPr sz="32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2212" y="3697223"/>
            <a:ext cx="9176004" cy="2595372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412616" y="6228613"/>
            <a:ext cx="5351780" cy="584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85"/>
              </a:lnSpc>
            </a:pPr>
            <a:r>
              <a:rPr sz="4400" u="heavy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3"/>
              </a:rPr>
              <a:t>www.knowledgegate.in</a:t>
            </a:r>
            <a:endParaRPr sz="4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339" y="711"/>
            <a:ext cx="11783695" cy="18548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0" marR="443230" indent="-342900">
              <a:lnSpc>
                <a:spcPct val="100000"/>
              </a:lnSpc>
              <a:spcBef>
                <a:spcPts val="95"/>
              </a:spcBef>
              <a:buClr>
                <a:srgbClr val="FFFFFF"/>
              </a:buClr>
              <a:buFont typeface="Arial MT"/>
              <a:buChar char="•"/>
              <a:tabLst>
                <a:tab pos="381000" algn="l"/>
              </a:tabLst>
            </a:pPr>
            <a:r>
              <a:rPr sz="4000" spc="-85" dirty="0">
                <a:solidFill>
                  <a:srgbClr val="FFFFFF"/>
                </a:solidFill>
                <a:latin typeface="Calibri"/>
                <a:cs typeface="Calibri"/>
              </a:rPr>
              <a:t>Total</a:t>
            </a:r>
            <a:r>
              <a:rPr sz="4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000" spc="-5" dirty="0">
                <a:solidFill>
                  <a:srgbClr val="FFFFFF"/>
                </a:solidFill>
                <a:latin typeface="Calibri"/>
                <a:cs typeface="Calibri"/>
              </a:rPr>
              <a:t>number of IP</a:t>
            </a:r>
            <a:r>
              <a:rPr sz="4000" spc="-10" dirty="0">
                <a:solidFill>
                  <a:srgbClr val="FFFFFF"/>
                </a:solidFill>
                <a:latin typeface="Calibri"/>
                <a:cs typeface="Calibri"/>
              </a:rPr>
              <a:t> Addresses </a:t>
            </a:r>
            <a:r>
              <a:rPr sz="4000" spc="-20" dirty="0">
                <a:solidFill>
                  <a:srgbClr val="FFFFFF"/>
                </a:solidFill>
                <a:latin typeface="Calibri"/>
                <a:cs typeface="Calibri"/>
              </a:rPr>
              <a:t>available</a:t>
            </a:r>
            <a:r>
              <a:rPr sz="4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000" spc="-5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4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000" spc="-5" dirty="0">
                <a:solidFill>
                  <a:srgbClr val="FFFFFF"/>
                </a:solidFill>
                <a:latin typeface="Calibri"/>
                <a:cs typeface="Calibri"/>
              </a:rPr>
              <a:t>class</a:t>
            </a:r>
            <a:r>
              <a:rPr sz="4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000" spc="-5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40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000" spc="-5" dirty="0">
                <a:solidFill>
                  <a:srgbClr val="FFFFFF"/>
                </a:solidFill>
                <a:latin typeface="Calibri"/>
                <a:cs typeface="Calibri"/>
              </a:rPr>
              <a:t>= </a:t>
            </a:r>
            <a:r>
              <a:rPr sz="4000" spc="10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r>
              <a:rPr sz="3975" spc="15" baseline="25157" dirty="0">
                <a:solidFill>
                  <a:srgbClr val="FFFFFF"/>
                </a:solidFill>
                <a:latin typeface="Calibri"/>
                <a:cs typeface="Calibri"/>
              </a:rPr>
              <a:t>28 </a:t>
            </a:r>
            <a:r>
              <a:rPr sz="3975" spc="-877" baseline="25157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000" spc="-10" dirty="0">
                <a:solidFill>
                  <a:srgbClr val="FFFFFF"/>
                </a:solidFill>
                <a:latin typeface="Calibri"/>
                <a:cs typeface="Calibri"/>
              </a:rPr>
              <a:t>(26,84,35,456)</a:t>
            </a:r>
            <a:endParaRPr sz="4000">
              <a:latin typeface="Calibri"/>
              <a:cs typeface="Calibri"/>
            </a:endParaRPr>
          </a:p>
          <a:p>
            <a:pPr marL="381000" indent="-342900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381000" algn="l"/>
              </a:tabLst>
            </a:pPr>
            <a:r>
              <a:rPr sz="4000" spc="-5" dirty="0">
                <a:solidFill>
                  <a:srgbClr val="FFFFFF"/>
                </a:solidFill>
                <a:latin typeface="Calibri"/>
                <a:cs typeface="Calibri"/>
              </a:rPr>
              <a:t>Class</a:t>
            </a:r>
            <a:r>
              <a:rPr sz="4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000" spc="-5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4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000" spc="-5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4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000" spc="-15" dirty="0">
                <a:solidFill>
                  <a:srgbClr val="FFFFFF"/>
                </a:solidFill>
                <a:latin typeface="Calibri"/>
                <a:cs typeface="Calibri"/>
              </a:rPr>
              <a:t>reserved</a:t>
            </a:r>
            <a:r>
              <a:rPr sz="4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000" spc="-30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4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000" spc="-15" dirty="0">
                <a:solidFill>
                  <a:srgbClr val="FFFFFF"/>
                </a:solidFill>
                <a:latin typeface="Calibri"/>
                <a:cs typeface="Calibri"/>
              </a:rPr>
              <a:t>future</a:t>
            </a:r>
            <a:r>
              <a:rPr sz="4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000" spc="-5" dirty="0">
                <a:solidFill>
                  <a:srgbClr val="FFFFFF"/>
                </a:solidFill>
                <a:latin typeface="Calibri"/>
                <a:cs typeface="Calibri"/>
              </a:rPr>
              <a:t>or</a:t>
            </a:r>
            <a:r>
              <a:rPr sz="4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000" spc="-20" dirty="0">
                <a:solidFill>
                  <a:srgbClr val="FFFFFF"/>
                </a:solidFill>
                <a:latin typeface="Calibri"/>
                <a:cs typeface="Calibri"/>
              </a:rPr>
              <a:t>experimental</a:t>
            </a:r>
            <a:r>
              <a:rPr sz="4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000" spc="-10" dirty="0">
                <a:solidFill>
                  <a:srgbClr val="FFFFFF"/>
                </a:solidFill>
                <a:latin typeface="Calibri"/>
                <a:cs typeface="Calibri"/>
              </a:rPr>
              <a:t>purposes.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412616" y="6228613"/>
            <a:ext cx="5351780" cy="584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85"/>
              </a:lnSpc>
            </a:pPr>
            <a:r>
              <a:rPr sz="4400" u="heavy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www.knowledgegate.in</a:t>
            </a:r>
            <a:endParaRPr sz="4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899786" y="6807"/>
            <a:ext cx="2392045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u="heavy" spc="-1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Points</a:t>
            </a:r>
            <a:r>
              <a:rPr sz="3200" b="1" u="heavy" spc="-6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3200" b="1" u="heavy" spc="-1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to</a:t>
            </a:r>
            <a:r>
              <a:rPr sz="3200" b="1" u="heavy" spc="-2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3200" b="1" u="heavy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note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412616" y="6228613"/>
            <a:ext cx="5351780" cy="584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85"/>
              </a:lnSpc>
            </a:pPr>
            <a:r>
              <a:rPr sz="4400" u="heavy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www.knowledgegate.in</a:t>
            </a:r>
            <a:endParaRPr sz="44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8739" y="653541"/>
            <a:ext cx="11344910" cy="2220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All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hosts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in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single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network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always have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same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network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ID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but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different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Host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ID.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Clr>
                <a:srgbClr val="FFFFFF"/>
              </a:buClr>
              <a:buFont typeface="Arial MT"/>
              <a:buChar char="•"/>
            </a:pPr>
            <a:endParaRPr sz="235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2400" spc="-45" dirty="0">
                <a:solidFill>
                  <a:srgbClr val="FFFFFF"/>
                </a:solidFill>
                <a:latin typeface="Calibri"/>
                <a:cs typeface="Calibri"/>
              </a:rPr>
              <a:t>Two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hosts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in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two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different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networks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can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have</a:t>
            </a:r>
            <a:r>
              <a:rPr sz="24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same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host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ID.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FFFFFF"/>
              </a:buClr>
              <a:buFont typeface="Arial MT"/>
              <a:buChar char="•"/>
            </a:pPr>
            <a:endParaRPr sz="2350">
              <a:latin typeface="Calibri"/>
              <a:cs typeface="Calibri"/>
            </a:endParaRPr>
          </a:p>
          <a:p>
            <a:pPr marL="299085" marR="5080" indent="-287020">
              <a:lnSpc>
                <a:spcPct val="100000"/>
              </a:lnSpc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Only those devices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which 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have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network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layer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will 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have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IP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Address, switches,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hubs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and </a:t>
            </a:r>
            <a:r>
              <a:rPr sz="2400" spc="-5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repeaters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does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not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have</a:t>
            </a:r>
            <a:r>
              <a:rPr sz="24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any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IP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Address.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94175" y="3759"/>
            <a:ext cx="380492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u="heavy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Casting</a:t>
            </a:r>
            <a:r>
              <a:rPr sz="3600" b="1" u="heavy" spc="-3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3600" b="1" u="heavy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in</a:t>
            </a:r>
            <a:r>
              <a:rPr sz="3600" b="1" u="heavy" spc="-3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3600" b="1" u="heavy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Networks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8739" y="924813"/>
            <a:ext cx="11785600" cy="878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u="heavy" spc="-2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Types</a:t>
            </a:r>
            <a:r>
              <a:rPr sz="2800" b="1" u="heavy" spc="-1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2800" b="1" u="heavy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of</a:t>
            </a:r>
            <a:r>
              <a:rPr sz="2800" b="1" u="heavy" spc="-2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2800" b="1" u="heavy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Casting</a:t>
            </a:r>
            <a:endParaRPr sz="280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Casting</a:t>
            </a:r>
            <a:r>
              <a:rPr sz="2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2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network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basically</a:t>
            </a:r>
            <a:r>
              <a:rPr sz="28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three</a:t>
            </a:r>
            <a:r>
              <a:rPr sz="2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type:</a:t>
            </a:r>
            <a:r>
              <a:rPr sz="2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Unicast,</a:t>
            </a:r>
            <a:r>
              <a:rPr sz="280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Multicast</a:t>
            </a:r>
            <a:r>
              <a:rPr sz="2800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2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Broadcast.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37004" y="2042160"/>
            <a:ext cx="8317992" cy="3944112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412616" y="6228613"/>
            <a:ext cx="5351780" cy="584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85"/>
              </a:lnSpc>
            </a:pPr>
            <a:r>
              <a:rPr sz="4400" u="heavy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3"/>
              </a:rPr>
              <a:t>www.knowledgegate.in</a:t>
            </a:r>
            <a:endParaRPr sz="4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68366" y="6807"/>
            <a:ext cx="2254885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u="heavy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Bus</a:t>
            </a:r>
            <a:r>
              <a:rPr sz="3200" b="1" u="heavy" spc="-8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3200" b="1" u="heavy" spc="-3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Topology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8739" y="501141"/>
            <a:ext cx="11420475" cy="2220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marR="53340" indent="-28702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bus 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topology,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is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multipoint. One long cable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acts as a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backbone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to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link all the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devices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in a </a:t>
            </a:r>
            <a:r>
              <a:rPr sz="2400" spc="-5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network.</a:t>
            </a:r>
            <a:endParaRPr sz="240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Nodes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are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connected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bus cable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by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drop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lines and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taps.</a:t>
            </a:r>
            <a:endParaRPr sz="240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drop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line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connection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running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between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the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device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24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main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cable.</a:t>
            </a:r>
            <a:endParaRPr sz="2400">
              <a:latin typeface="Calibri"/>
              <a:cs typeface="Calibri"/>
            </a:endParaRPr>
          </a:p>
          <a:p>
            <a:pPr marL="299085" marR="5080" indent="-287020">
              <a:lnSpc>
                <a:spcPct val="100000"/>
              </a:lnSpc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tap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is a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connector that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either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splices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into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the main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cable or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punctures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sheathing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of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 </a:t>
            </a:r>
            <a:r>
              <a:rPr sz="2400" spc="-5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cable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to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create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contact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with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metallic</a:t>
            </a:r>
            <a:r>
              <a:rPr sz="24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core.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49223" y="3305555"/>
            <a:ext cx="10718292" cy="321563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412616" y="6228613"/>
            <a:ext cx="5351780" cy="584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85"/>
              </a:lnSpc>
            </a:pPr>
            <a:r>
              <a:rPr sz="4400" u="heavy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3"/>
              </a:rPr>
              <a:t>www.knowledgegate.in</a:t>
            </a:r>
            <a:endParaRPr sz="4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739" y="0"/>
            <a:ext cx="12032615" cy="10687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06900"/>
              </a:lnSpc>
              <a:spcBef>
                <a:spcPts val="100"/>
              </a:spcBef>
              <a:buClr>
                <a:srgbClr val="FFFFFF"/>
              </a:buClr>
              <a:buSzPct val="31250"/>
              <a:buFont typeface="Symbol"/>
              <a:buChar char=""/>
              <a:tabLst>
                <a:tab pos="354965" algn="l"/>
                <a:tab pos="355600" algn="l"/>
                <a:tab pos="1871980" algn="l"/>
                <a:tab pos="4091304" algn="l"/>
                <a:tab pos="4982845" algn="l"/>
                <a:tab pos="5939790" algn="l"/>
                <a:tab pos="6729730" algn="l"/>
                <a:tab pos="7981950" algn="l"/>
                <a:tab pos="8860155" algn="l"/>
                <a:tab pos="9366250" algn="l"/>
                <a:tab pos="10155555" algn="l"/>
              </a:tabLst>
            </a:pPr>
            <a:r>
              <a:rPr sz="3200" b="1" dirty="0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sz="3200" b="1" spc="-15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3200" b="1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3200" b="1" spc="-30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3200" b="1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3200" b="1" spc="-45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3200" b="1" spc="5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3200" dirty="0">
                <a:solidFill>
                  <a:srgbClr val="FFFFFF"/>
                </a:solidFill>
                <a:latin typeface="Calibri"/>
                <a:cs typeface="Calibri"/>
              </a:rPr>
              <a:t>:	</a:t>
            </a:r>
            <a:r>
              <a:rPr sz="3200" spc="-21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3200" spc="-65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3200" dirty="0">
                <a:solidFill>
                  <a:srgbClr val="FFFFFF"/>
                </a:solidFill>
                <a:latin typeface="Calibri"/>
                <a:cs typeface="Calibri"/>
              </a:rPr>
              <a:t>ansmi</a:t>
            </a:r>
            <a:r>
              <a:rPr sz="3200" spc="-4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3200" dirty="0">
                <a:solidFill>
                  <a:srgbClr val="FFFFFF"/>
                </a:solidFill>
                <a:latin typeface="Calibri"/>
                <a:cs typeface="Calibri"/>
              </a:rPr>
              <a:t>ting	</a:t>
            </a:r>
            <a:r>
              <a:rPr sz="3200" spc="-5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sz="3200" spc="-3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3200" spc="-45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3200" dirty="0">
                <a:solidFill>
                  <a:srgbClr val="FFFFFF"/>
                </a:solidFill>
                <a:latin typeface="Calibri"/>
                <a:cs typeface="Calibri"/>
              </a:rPr>
              <a:t>a	</a:t>
            </a:r>
            <a:r>
              <a:rPr sz="3200" spc="-5" dirty="0">
                <a:solidFill>
                  <a:srgbClr val="FFFFFF"/>
                </a:solidFill>
                <a:latin typeface="Calibri"/>
                <a:cs typeface="Calibri"/>
              </a:rPr>
              <a:t>f</a:t>
            </a:r>
            <a:r>
              <a:rPr sz="3200" spc="-6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3200" spc="-5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3200" spc="5" dirty="0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sz="320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3200" spc="-5" dirty="0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r>
              <a:rPr sz="3200" dirty="0">
                <a:solidFill>
                  <a:srgbClr val="FFFFFF"/>
                </a:solidFill>
                <a:latin typeface="Calibri"/>
                <a:cs typeface="Calibri"/>
              </a:rPr>
              <a:t>e	</a:t>
            </a:r>
            <a:r>
              <a:rPr sz="3200" spc="-5" dirty="0">
                <a:solidFill>
                  <a:srgbClr val="FFFFFF"/>
                </a:solidFill>
                <a:latin typeface="Calibri"/>
                <a:cs typeface="Calibri"/>
              </a:rPr>
              <a:t>sou</a:t>
            </a:r>
            <a:r>
              <a:rPr sz="3200" spc="-6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3200" spc="-15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3200" dirty="0">
                <a:solidFill>
                  <a:srgbClr val="FFFFFF"/>
                </a:solidFill>
                <a:latin typeface="Calibri"/>
                <a:cs typeface="Calibri"/>
              </a:rPr>
              <a:t>e	</a:t>
            </a:r>
            <a:r>
              <a:rPr sz="3200" spc="-5" dirty="0">
                <a:solidFill>
                  <a:srgbClr val="FFFFFF"/>
                </a:solidFill>
                <a:latin typeface="Calibri"/>
                <a:cs typeface="Calibri"/>
              </a:rPr>
              <a:t>ho</a:t>
            </a:r>
            <a:r>
              <a:rPr sz="3200" spc="-45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3200" dirty="0">
                <a:solidFill>
                  <a:srgbClr val="FFFFFF"/>
                </a:solidFill>
                <a:latin typeface="Calibri"/>
                <a:cs typeface="Calibri"/>
              </a:rPr>
              <a:t>t	</a:t>
            </a:r>
            <a:r>
              <a:rPr sz="3200" spc="-4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3200" dirty="0">
                <a:solidFill>
                  <a:srgbClr val="FFFFFF"/>
                </a:solidFill>
                <a:latin typeface="Calibri"/>
                <a:cs typeface="Calibri"/>
              </a:rPr>
              <a:t>o	</a:t>
            </a:r>
            <a:r>
              <a:rPr sz="3200" spc="-5" dirty="0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r>
              <a:rPr sz="3200" dirty="0">
                <a:solidFill>
                  <a:srgbClr val="FFFFFF"/>
                </a:solidFill>
                <a:latin typeface="Calibri"/>
                <a:cs typeface="Calibri"/>
              </a:rPr>
              <a:t>e	</a:t>
            </a:r>
            <a:r>
              <a:rPr sz="32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3200" spc="-50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320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3200" spc="-15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3200" spc="-5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3200" spc="-3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3200" dirty="0">
                <a:solidFill>
                  <a:srgbClr val="FFFFFF"/>
                </a:solidFill>
                <a:latin typeface="Calibri"/>
                <a:cs typeface="Calibri"/>
              </a:rPr>
              <a:t>ti</a:t>
            </a:r>
            <a:r>
              <a:rPr sz="3200" spc="10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3200" dirty="0">
                <a:solidFill>
                  <a:srgbClr val="FFFFFF"/>
                </a:solidFill>
                <a:latin typeface="Calibri"/>
                <a:cs typeface="Calibri"/>
              </a:rPr>
              <a:t>n  </a:t>
            </a:r>
            <a:r>
              <a:rPr sz="3200" spc="-15" dirty="0">
                <a:solidFill>
                  <a:srgbClr val="FFFFFF"/>
                </a:solidFill>
                <a:latin typeface="Calibri"/>
                <a:cs typeface="Calibri"/>
              </a:rPr>
              <a:t>host</a:t>
            </a:r>
            <a:r>
              <a:rPr sz="3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3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Calibri"/>
                <a:cs typeface="Calibri"/>
              </a:rPr>
              <a:t>called</a:t>
            </a:r>
            <a:r>
              <a:rPr sz="3200" dirty="0">
                <a:solidFill>
                  <a:srgbClr val="FFFFFF"/>
                </a:solidFill>
                <a:latin typeface="Calibri"/>
                <a:cs typeface="Calibri"/>
              </a:rPr>
              <a:t> as </a:t>
            </a:r>
            <a:r>
              <a:rPr sz="3200" b="1" spc="-5" dirty="0">
                <a:solidFill>
                  <a:srgbClr val="FFFFFF"/>
                </a:solidFill>
                <a:latin typeface="Calibri"/>
                <a:cs typeface="Calibri"/>
              </a:rPr>
              <a:t>unicast</a:t>
            </a:r>
            <a:r>
              <a:rPr sz="3200" spc="-5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sz="32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Calibri"/>
                <a:cs typeface="Calibri"/>
              </a:rPr>
              <a:t>It</a:t>
            </a:r>
            <a:r>
              <a:rPr sz="32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3200" dirty="0">
                <a:solidFill>
                  <a:srgbClr val="FFFFFF"/>
                </a:solidFill>
                <a:latin typeface="Calibri"/>
                <a:cs typeface="Calibri"/>
              </a:rPr>
              <a:t> a </a:t>
            </a:r>
            <a:r>
              <a:rPr sz="3200" spc="-5" dirty="0">
                <a:solidFill>
                  <a:srgbClr val="FFFFFF"/>
                </a:solidFill>
                <a:latin typeface="Calibri"/>
                <a:cs typeface="Calibri"/>
              </a:rPr>
              <a:t>one </a:t>
            </a:r>
            <a:r>
              <a:rPr sz="3200" spc="-2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3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Calibri"/>
                <a:cs typeface="Calibri"/>
              </a:rPr>
              <a:t>one </a:t>
            </a:r>
            <a:r>
              <a:rPr sz="3200" spc="-10" dirty="0">
                <a:solidFill>
                  <a:srgbClr val="FFFFFF"/>
                </a:solidFill>
                <a:latin typeface="Calibri"/>
                <a:cs typeface="Calibri"/>
              </a:rPr>
              <a:t>transmission.</a:t>
            </a:r>
            <a:endParaRPr sz="32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41876" y="1828800"/>
            <a:ext cx="3151631" cy="4529328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412616" y="6228613"/>
            <a:ext cx="5351780" cy="584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85"/>
              </a:lnSpc>
            </a:pPr>
            <a:r>
              <a:rPr sz="4400" u="heavy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3"/>
              </a:rPr>
              <a:t>www.knowledgegate.in</a:t>
            </a:r>
            <a:endParaRPr sz="4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739" y="8331"/>
            <a:ext cx="11985625" cy="27698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marR="5080" indent="-287020">
              <a:lnSpc>
                <a:spcPct val="100000"/>
              </a:lnSpc>
              <a:spcBef>
                <a:spcPts val="100"/>
              </a:spcBef>
              <a:buClr>
                <a:srgbClr val="FFFFFF"/>
              </a:buClr>
              <a:buFont typeface="Arial MT"/>
              <a:buChar char="•"/>
              <a:tabLst>
                <a:tab pos="299720" algn="l"/>
              </a:tabLst>
            </a:pPr>
            <a:r>
              <a:rPr sz="3000" b="1" u="heavy" spc="-1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Broadcast:</a:t>
            </a:r>
            <a:r>
              <a:rPr sz="3000" b="1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000" spc="-25" dirty="0">
                <a:solidFill>
                  <a:srgbClr val="FFFFFF"/>
                </a:solidFill>
                <a:latin typeface="Calibri"/>
                <a:cs typeface="Calibri"/>
              </a:rPr>
              <a:t>Transmitting </a:t>
            </a:r>
            <a:r>
              <a:rPr sz="3000" spc="-20" dirty="0">
                <a:solidFill>
                  <a:srgbClr val="FFFFFF"/>
                </a:solidFill>
                <a:latin typeface="Calibri"/>
                <a:cs typeface="Calibri"/>
              </a:rPr>
              <a:t>data from </a:t>
            </a:r>
            <a:r>
              <a:rPr sz="3000" dirty="0">
                <a:solidFill>
                  <a:srgbClr val="FFFFFF"/>
                </a:solidFill>
                <a:latin typeface="Calibri"/>
                <a:cs typeface="Calibri"/>
              </a:rPr>
              <a:t>one </a:t>
            </a:r>
            <a:r>
              <a:rPr sz="3000" spc="-10" dirty="0">
                <a:solidFill>
                  <a:srgbClr val="FFFFFF"/>
                </a:solidFill>
                <a:latin typeface="Calibri"/>
                <a:cs typeface="Calibri"/>
              </a:rPr>
              <a:t>source </a:t>
            </a:r>
            <a:r>
              <a:rPr sz="3000" spc="-15" dirty="0">
                <a:solidFill>
                  <a:srgbClr val="FFFFFF"/>
                </a:solidFill>
                <a:latin typeface="Calibri"/>
                <a:cs typeface="Calibri"/>
              </a:rPr>
              <a:t>host </a:t>
            </a:r>
            <a:r>
              <a:rPr sz="3000" spc="-10" dirty="0">
                <a:solidFill>
                  <a:srgbClr val="FFFFFF"/>
                </a:solidFill>
                <a:latin typeface="Calibri"/>
                <a:cs typeface="Calibri"/>
              </a:rPr>
              <a:t>to </a:t>
            </a:r>
            <a:r>
              <a:rPr sz="3000" dirty="0">
                <a:solidFill>
                  <a:srgbClr val="FFFFFF"/>
                </a:solidFill>
                <a:latin typeface="Calibri"/>
                <a:cs typeface="Calibri"/>
              </a:rPr>
              <a:t>all </a:t>
            </a:r>
            <a:r>
              <a:rPr sz="3000" spc="-5" dirty="0">
                <a:solidFill>
                  <a:srgbClr val="FFFFFF"/>
                </a:solidFill>
                <a:latin typeface="Calibri"/>
                <a:cs typeface="Calibri"/>
              </a:rPr>
              <a:t>other </a:t>
            </a:r>
            <a:r>
              <a:rPr sz="3000" spc="-10" dirty="0">
                <a:solidFill>
                  <a:srgbClr val="FFFFFF"/>
                </a:solidFill>
                <a:latin typeface="Calibri"/>
                <a:cs typeface="Calibri"/>
              </a:rPr>
              <a:t>hosts </a:t>
            </a:r>
            <a:r>
              <a:rPr sz="30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000" spc="-10" dirty="0">
                <a:solidFill>
                  <a:srgbClr val="FFFFFF"/>
                </a:solidFill>
                <a:latin typeface="Calibri"/>
                <a:cs typeface="Calibri"/>
              </a:rPr>
              <a:t>residing </a:t>
            </a:r>
            <a:r>
              <a:rPr sz="3000" dirty="0">
                <a:solidFill>
                  <a:srgbClr val="FFFFFF"/>
                </a:solidFill>
                <a:latin typeface="Calibri"/>
                <a:cs typeface="Calibri"/>
              </a:rPr>
              <a:t>in a </a:t>
            </a:r>
            <a:r>
              <a:rPr sz="3000" spc="-10" dirty="0">
                <a:solidFill>
                  <a:srgbClr val="FFFFFF"/>
                </a:solidFill>
                <a:latin typeface="Calibri"/>
                <a:cs typeface="Calibri"/>
              </a:rPr>
              <a:t>network </a:t>
            </a:r>
            <a:r>
              <a:rPr sz="3000" spc="-5" dirty="0">
                <a:solidFill>
                  <a:srgbClr val="FFFFFF"/>
                </a:solidFill>
                <a:latin typeface="Calibri"/>
                <a:cs typeface="Calibri"/>
              </a:rPr>
              <a:t>either same or </a:t>
            </a:r>
            <a:r>
              <a:rPr sz="3000" dirty="0">
                <a:solidFill>
                  <a:srgbClr val="FFFFFF"/>
                </a:solidFill>
                <a:latin typeface="Calibri"/>
                <a:cs typeface="Calibri"/>
              </a:rPr>
              <a:t>other </a:t>
            </a:r>
            <a:r>
              <a:rPr sz="3000" spc="-10" dirty="0">
                <a:solidFill>
                  <a:srgbClr val="FFFFFF"/>
                </a:solidFill>
                <a:latin typeface="Calibri"/>
                <a:cs typeface="Calibri"/>
              </a:rPr>
              <a:t>network </a:t>
            </a:r>
            <a:r>
              <a:rPr sz="3000" dirty="0">
                <a:solidFill>
                  <a:srgbClr val="FFFFFF"/>
                </a:solidFill>
                <a:latin typeface="Calibri"/>
                <a:cs typeface="Calibri"/>
              </a:rPr>
              <a:t>is </a:t>
            </a:r>
            <a:r>
              <a:rPr sz="3000" spc="-5" dirty="0">
                <a:solidFill>
                  <a:srgbClr val="FFFFFF"/>
                </a:solidFill>
                <a:latin typeface="Calibri"/>
                <a:cs typeface="Calibri"/>
              </a:rPr>
              <a:t>called </a:t>
            </a:r>
            <a:r>
              <a:rPr sz="3000" dirty="0">
                <a:solidFill>
                  <a:srgbClr val="FFFFFF"/>
                </a:solidFill>
                <a:latin typeface="Calibri"/>
                <a:cs typeface="Calibri"/>
              </a:rPr>
              <a:t>as </a:t>
            </a:r>
            <a:r>
              <a:rPr sz="3000" b="1" spc="-15" dirty="0">
                <a:solidFill>
                  <a:srgbClr val="FFFFFF"/>
                </a:solidFill>
                <a:latin typeface="Calibri"/>
                <a:cs typeface="Calibri"/>
              </a:rPr>
              <a:t>broadcast</a:t>
            </a:r>
            <a:r>
              <a:rPr sz="3000" spc="-15" dirty="0">
                <a:solidFill>
                  <a:srgbClr val="FFFFFF"/>
                </a:solidFill>
                <a:latin typeface="Calibri"/>
                <a:cs typeface="Calibri"/>
              </a:rPr>
              <a:t>. </a:t>
            </a:r>
            <a:r>
              <a:rPr sz="3000" dirty="0">
                <a:solidFill>
                  <a:srgbClr val="FFFFFF"/>
                </a:solidFill>
                <a:latin typeface="Calibri"/>
                <a:cs typeface="Calibri"/>
              </a:rPr>
              <a:t>It </a:t>
            </a:r>
            <a:r>
              <a:rPr sz="3000" spc="-6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3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3000" spc="-5" dirty="0">
                <a:solidFill>
                  <a:srgbClr val="FFFFFF"/>
                </a:solidFill>
                <a:latin typeface="Calibri"/>
                <a:cs typeface="Calibri"/>
              </a:rPr>
              <a:t> one </a:t>
            </a:r>
            <a:r>
              <a:rPr sz="3000" spc="-1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30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FFFFFF"/>
                </a:solidFill>
                <a:latin typeface="Calibri"/>
                <a:cs typeface="Calibri"/>
              </a:rPr>
              <a:t>all</a:t>
            </a:r>
            <a:r>
              <a:rPr sz="3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000" spc="-10" dirty="0">
                <a:solidFill>
                  <a:srgbClr val="FFFFFF"/>
                </a:solidFill>
                <a:latin typeface="Calibri"/>
                <a:cs typeface="Calibri"/>
              </a:rPr>
              <a:t>transmission.</a:t>
            </a:r>
            <a:endParaRPr sz="3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FFFFFF"/>
              </a:buClr>
              <a:buFont typeface="Arial MT"/>
              <a:buChar char="•"/>
            </a:pPr>
            <a:endParaRPr sz="2950">
              <a:latin typeface="Calibri"/>
              <a:cs typeface="Calibri"/>
            </a:endParaRPr>
          </a:p>
          <a:p>
            <a:pPr marL="756285" lvl="1" indent="-287020">
              <a:lnSpc>
                <a:spcPct val="100000"/>
              </a:lnSpc>
              <a:buFont typeface="Arial MT"/>
              <a:buChar char="•"/>
              <a:tabLst>
                <a:tab pos="756920" algn="l"/>
              </a:tabLst>
            </a:pPr>
            <a:r>
              <a:rPr sz="3000" b="1" spc="-10" dirty="0">
                <a:solidFill>
                  <a:srgbClr val="FFFFFF"/>
                </a:solidFill>
                <a:latin typeface="Calibri"/>
                <a:cs typeface="Calibri"/>
              </a:rPr>
              <a:t>Limited</a:t>
            </a:r>
            <a:r>
              <a:rPr sz="3000" b="1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000" b="1" spc="-15" dirty="0">
                <a:solidFill>
                  <a:srgbClr val="FFFFFF"/>
                </a:solidFill>
                <a:latin typeface="Calibri"/>
                <a:cs typeface="Calibri"/>
              </a:rPr>
              <a:t>Broadcast</a:t>
            </a:r>
            <a:r>
              <a:rPr sz="3000" spc="-15" dirty="0">
                <a:solidFill>
                  <a:srgbClr val="FFFFFF"/>
                </a:solidFill>
                <a:latin typeface="Calibri"/>
                <a:cs typeface="Calibri"/>
              </a:rPr>
              <a:t>:</a:t>
            </a:r>
            <a:endParaRPr sz="3000">
              <a:latin typeface="Calibri"/>
              <a:cs typeface="Calibri"/>
            </a:endParaRPr>
          </a:p>
          <a:p>
            <a:pPr marL="756285" lvl="1" indent="-287020">
              <a:lnSpc>
                <a:spcPct val="100000"/>
              </a:lnSpc>
              <a:buFont typeface="Arial MT"/>
              <a:buChar char="•"/>
              <a:tabLst>
                <a:tab pos="756920" algn="l"/>
              </a:tabLst>
            </a:pPr>
            <a:r>
              <a:rPr sz="3000" b="1" spc="-10" dirty="0">
                <a:solidFill>
                  <a:srgbClr val="FFFFFF"/>
                </a:solidFill>
                <a:latin typeface="Calibri"/>
                <a:cs typeface="Calibri"/>
              </a:rPr>
              <a:t>Direct</a:t>
            </a:r>
            <a:r>
              <a:rPr sz="3000" b="1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000" b="1" spc="-10" dirty="0">
                <a:solidFill>
                  <a:srgbClr val="FFFFFF"/>
                </a:solidFill>
                <a:latin typeface="Calibri"/>
                <a:cs typeface="Calibri"/>
              </a:rPr>
              <a:t>Broadcast</a:t>
            </a:r>
            <a:r>
              <a:rPr sz="3000" spc="-10" dirty="0">
                <a:solidFill>
                  <a:srgbClr val="FFFFFF"/>
                </a:solidFill>
                <a:latin typeface="Calibri"/>
                <a:cs typeface="Calibri"/>
              </a:rPr>
              <a:t>:</a:t>
            </a:r>
            <a:endParaRPr sz="30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412616" y="6228613"/>
            <a:ext cx="5351780" cy="584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85"/>
              </a:lnSpc>
            </a:pPr>
            <a:r>
              <a:rPr sz="4400" u="heavy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www.knowledgegate.in</a:t>
            </a:r>
            <a:endParaRPr sz="4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206242" y="2325370"/>
            <a:ext cx="6096635" cy="3950970"/>
            <a:chOff x="3206242" y="2325370"/>
            <a:chExt cx="6096635" cy="3950970"/>
          </a:xfrm>
        </p:grpSpPr>
        <p:sp>
          <p:nvSpPr>
            <p:cNvPr id="3" name="object 3"/>
            <p:cNvSpPr/>
            <p:nvPr/>
          </p:nvSpPr>
          <p:spPr>
            <a:xfrm>
              <a:off x="3212592" y="2331720"/>
              <a:ext cx="6083935" cy="3938270"/>
            </a:xfrm>
            <a:custGeom>
              <a:avLst/>
              <a:gdLst/>
              <a:ahLst/>
              <a:cxnLst/>
              <a:rect l="l" t="t" r="r" b="b"/>
              <a:pathLst>
                <a:path w="6083934" h="3938270">
                  <a:moveTo>
                    <a:pt x="6083808" y="0"/>
                  </a:moveTo>
                  <a:lnTo>
                    <a:pt x="0" y="0"/>
                  </a:lnTo>
                  <a:lnTo>
                    <a:pt x="0" y="3938016"/>
                  </a:lnTo>
                  <a:lnTo>
                    <a:pt x="6083808" y="3938016"/>
                  </a:lnTo>
                  <a:lnTo>
                    <a:pt x="608380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212592" y="2331720"/>
              <a:ext cx="6083935" cy="3938270"/>
            </a:xfrm>
            <a:custGeom>
              <a:avLst/>
              <a:gdLst/>
              <a:ahLst/>
              <a:cxnLst/>
              <a:rect l="l" t="t" r="r" b="b"/>
              <a:pathLst>
                <a:path w="6083934" h="3938270">
                  <a:moveTo>
                    <a:pt x="0" y="3938016"/>
                  </a:moveTo>
                  <a:lnTo>
                    <a:pt x="6083808" y="3938016"/>
                  </a:lnTo>
                  <a:lnTo>
                    <a:pt x="6083808" y="0"/>
                  </a:lnTo>
                  <a:lnTo>
                    <a:pt x="0" y="0"/>
                  </a:lnTo>
                  <a:lnTo>
                    <a:pt x="0" y="3938016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78739" y="9855"/>
            <a:ext cx="11466830" cy="1732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9085" marR="5080" indent="-287020">
              <a:lnSpc>
                <a:spcPct val="100000"/>
              </a:lnSpc>
              <a:spcBef>
                <a:spcPts val="95"/>
              </a:spcBef>
              <a:buClr>
                <a:srgbClr val="FFFFFF"/>
              </a:buClr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2800" b="1" spc="-10" dirty="0">
                <a:solidFill>
                  <a:srgbClr val="FFFFFF"/>
                </a:solidFill>
                <a:latin typeface="Calibri"/>
                <a:cs typeface="Calibri"/>
              </a:rPr>
              <a:t>Limited</a:t>
            </a:r>
            <a:r>
              <a:rPr sz="2800" b="1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b="1" spc="-15" dirty="0">
                <a:solidFill>
                  <a:srgbClr val="FFFFFF"/>
                </a:solidFill>
                <a:latin typeface="Calibri"/>
                <a:cs typeface="Calibri"/>
              </a:rPr>
              <a:t>Broadcast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:</a:t>
            </a:r>
            <a:r>
              <a:rPr sz="2800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30" dirty="0">
                <a:solidFill>
                  <a:srgbClr val="FFFFFF"/>
                </a:solidFill>
                <a:latin typeface="Calibri"/>
                <a:cs typeface="Calibri"/>
              </a:rPr>
              <a:t>Transmitting</a:t>
            </a:r>
            <a:r>
              <a:rPr sz="28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FFFFFF"/>
                </a:solidFill>
                <a:latin typeface="Calibri"/>
                <a:cs typeface="Calibri"/>
              </a:rPr>
              <a:t>from</a:t>
            </a:r>
            <a:r>
              <a:rPr sz="2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one</a:t>
            </a:r>
            <a:r>
              <a:rPr sz="2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source</a:t>
            </a:r>
            <a:r>
              <a:rPr sz="28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host</a:t>
            </a:r>
            <a:r>
              <a:rPr sz="28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all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other</a:t>
            </a:r>
            <a:r>
              <a:rPr sz="2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hosts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residing</a:t>
            </a:r>
            <a:r>
              <a:rPr sz="28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2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same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network</a:t>
            </a:r>
            <a:r>
              <a:rPr sz="2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called</a:t>
            </a:r>
            <a:r>
              <a:rPr sz="2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as</a:t>
            </a:r>
            <a:r>
              <a:rPr sz="28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limited</a:t>
            </a:r>
            <a:r>
              <a:rPr sz="28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broadcast.</a:t>
            </a:r>
            <a:r>
              <a:rPr sz="2800" spc="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Limited</a:t>
            </a:r>
            <a:r>
              <a:rPr sz="28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Broadcast </a:t>
            </a:r>
            <a:r>
              <a:rPr sz="2800" spc="-6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Address</a:t>
            </a:r>
            <a:r>
              <a:rPr sz="28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25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2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FFFFFF"/>
                </a:solidFill>
                <a:latin typeface="Calibri"/>
                <a:cs typeface="Calibri"/>
              </a:rPr>
              <a:t>any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network</a:t>
            </a:r>
            <a:r>
              <a:rPr sz="2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All</a:t>
            </a:r>
            <a:r>
              <a:rPr sz="2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32</a:t>
            </a:r>
            <a:r>
              <a:rPr sz="28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bits</a:t>
            </a:r>
            <a:r>
              <a:rPr sz="28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set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 1</a:t>
            </a:r>
            <a:r>
              <a:rPr sz="2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= 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 11111111.11111111.11111111.11111111</a:t>
            </a:r>
            <a:r>
              <a:rPr sz="2800" spc="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2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255.255.255.255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95600" y="2310383"/>
            <a:ext cx="6821424" cy="4547614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3412616" y="6228613"/>
            <a:ext cx="5351780" cy="584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85"/>
              </a:lnSpc>
            </a:pPr>
            <a:r>
              <a:rPr sz="4400" u="heavy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3"/>
              </a:rPr>
              <a:t>www.knowledgegate.in</a:t>
            </a:r>
            <a:endParaRPr sz="4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739" y="9855"/>
            <a:ext cx="12005945" cy="21596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9085" marR="897890" indent="-287020">
              <a:lnSpc>
                <a:spcPct val="100000"/>
              </a:lnSpc>
              <a:spcBef>
                <a:spcPts val="95"/>
              </a:spcBef>
              <a:buClr>
                <a:srgbClr val="FFFFFF"/>
              </a:buClr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2800" b="1" u="heavy" spc="-1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Direct</a:t>
            </a:r>
            <a:r>
              <a:rPr sz="2800" b="1" u="heavy" spc="3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2800" b="1" u="heavy" spc="-1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Broadcast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:</a:t>
            </a:r>
            <a:r>
              <a:rPr sz="28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30" dirty="0">
                <a:solidFill>
                  <a:srgbClr val="FFFFFF"/>
                </a:solidFill>
                <a:latin typeface="Calibri"/>
                <a:cs typeface="Calibri"/>
              </a:rPr>
              <a:t>Transmitting</a:t>
            </a:r>
            <a:r>
              <a:rPr sz="28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2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FFFFFF"/>
                </a:solidFill>
                <a:latin typeface="Calibri"/>
                <a:cs typeface="Calibri"/>
              </a:rPr>
              <a:t>from</a:t>
            </a:r>
            <a:r>
              <a:rPr sz="2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one</a:t>
            </a:r>
            <a:r>
              <a:rPr sz="2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source</a:t>
            </a:r>
            <a:r>
              <a:rPr sz="28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host</a:t>
            </a:r>
            <a:r>
              <a:rPr sz="28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all other</a:t>
            </a:r>
            <a:r>
              <a:rPr sz="2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hosts </a:t>
            </a:r>
            <a:r>
              <a:rPr sz="2800" spc="-6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residing</a:t>
            </a:r>
            <a:r>
              <a:rPr sz="28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some</a:t>
            </a:r>
            <a:r>
              <a:rPr sz="2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other</a:t>
            </a:r>
            <a:r>
              <a:rPr sz="2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network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called</a:t>
            </a:r>
            <a:r>
              <a:rPr sz="2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as</a:t>
            </a:r>
            <a:r>
              <a:rPr sz="2800" spc="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direct</a:t>
            </a:r>
            <a:r>
              <a:rPr sz="28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FFFFFF"/>
                </a:solidFill>
                <a:latin typeface="Calibri"/>
                <a:cs typeface="Calibri"/>
              </a:rPr>
              <a:t>broadcast.</a:t>
            </a:r>
            <a:endParaRPr sz="2800">
              <a:latin typeface="Calibri"/>
              <a:cs typeface="Calibri"/>
            </a:endParaRPr>
          </a:p>
          <a:p>
            <a:pPr marL="756285" marR="5080" lvl="1" indent="-287020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756285" algn="l"/>
                <a:tab pos="756920" algn="l"/>
              </a:tabLst>
            </a:pP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Direct</a:t>
            </a:r>
            <a:r>
              <a:rPr sz="2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FFFFFF"/>
                </a:solidFill>
                <a:latin typeface="Calibri"/>
                <a:cs typeface="Calibri"/>
              </a:rPr>
              <a:t>Broadcast</a:t>
            </a:r>
            <a:r>
              <a:rPr sz="28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Address</a:t>
            </a:r>
            <a:r>
              <a:rPr sz="28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25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FFFFFF"/>
                </a:solidFill>
                <a:latin typeface="Calibri"/>
                <a:cs typeface="Calibri"/>
              </a:rPr>
              <a:t>any</a:t>
            </a:r>
            <a:r>
              <a:rPr sz="2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network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 is</a:t>
            </a:r>
            <a:r>
              <a:rPr sz="2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IP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Address</a:t>
            </a:r>
            <a:r>
              <a:rPr sz="2800" spc="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where,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Network</a:t>
            </a:r>
            <a:r>
              <a:rPr sz="2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ID </a:t>
            </a:r>
            <a:r>
              <a:rPr sz="2800" spc="-6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IP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Address</a:t>
            </a:r>
            <a:r>
              <a:rPr sz="2800" spc="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of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network</a:t>
            </a:r>
            <a:r>
              <a:rPr sz="2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where</a:t>
            </a:r>
            <a:r>
              <a:rPr sz="2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all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destination</a:t>
            </a:r>
            <a:r>
              <a:rPr sz="2800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hosts</a:t>
            </a:r>
            <a:r>
              <a:rPr sz="28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FFFFFF"/>
                </a:solidFill>
                <a:latin typeface="Calibri"/>
                <a:cs typeface="Calibri"/>
              </a:rPr>
              <a:t>are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present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Host</a:t>
            </a:r>
            <a:r>
              <a:rPr sz="28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ID</a:t>
            </a:r>
            <a:r>
              <a:rPr sz="2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bits</a:t>
            </a:r>
            <a:r>
              <a:rPr sz="28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are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all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set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 1.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59151" y="2543555"/>
            <a:ext cx="7016496" cy="3675888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412616" y="6228613"/>
            <a:ext cx="5351780" cy="584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85"/>
              </a:lnSpc>
            </a:pPr>
            <a:r>
              <a:rPr sz="4400" u="heavy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3"/>
              </a:rPr>
              <a:t>www.knowledgegate.in</a:t>
            </a:r>
            <a:endParaRPr sz="4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739" y="8331"/>
            <a:ext cx="11712575" cy="1397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marR="5080" indent="-287020" algn="just">
              <a:lnSpc>
                <a:spcPct val="100000"/>
              </a:lnSpc>
              <a:spcBef>
                <a:spcPts val="100"/>
              </a:spcBef>
              <a:buClr>
                <a:srgbClr val="FFFFFF"/>
              </a:buClr>
              <a:buFont typeface="Arial MT"/>
              <a:buChar char="•"/>
              <a:tabLst>
                <a:tab pos="299720" algn="l"/>
              </a:tabLst>
            </a:pPr>
            <a:r>
              <a:rPr sz="3000" b="1" spc="-10" dirty="0">
                <a:solidFill>
                  <a:srgbClr val="FFFFFF"/>
                </a:solidFill>
                <a:latin typeface="Calibri"/>
                <a:cs typeface="Calibri"/>
              </a:rPr>
              <a:t>Multicast</a:t>
            </a:r>
            <a:r>
              <a:rPr sz="3000" spc="-10" dirty="0">
                <a:solidFill>
                  <a:srgbClr val="FFFFFF"/>
                </a:solidFill>
                <a:latin typeface="Calibri"/>
                <a:cs typeface="Calibri"/>
              </a:rPr>
              <a:t>: </a:t>
            </a:r>
            <a:r>
              <a:rPr sz="3000" spc="-25" dirty="0">
                <a:solidFill>
                  <a:srgbClr val="FFFFFF"/>
                </a:solidFill>
                <a:latin typeface="Calibri"/>
                <a:cs typeface="Calibri"/>
              </a:rPr>
              <a:t>Transmitting </a:t>
            </a:r>
            <a:r>
              <a:rPr sz="3000" spc="-20" dirty="0">
                <a:solidFill>
                  <a:srgbClr val="FFFFFF"/>
                </a:solidFill>
                <a:latin typeface="Calibri"/>
                <a:cs typeface="Calibri"/>
              </a:rPr>
              <a:t>data from </a:t>
            </a:r>
            <a:r>
              <a:rPr sz="3000" dirty="0">
                <a:solidFill>
                  <a:srgbClr val="FFFFFF"/>
                </a:solidFill>
                <a:latin typeface="Calibri"/>
                <a:cs typeface="Calibri"/>
              </a:rPr>
              <a:t>one </a:t>
            </a:r>
            <a:r>
              <a:rPr sz="3000" spc="-10" dirty="0">
                <a:solidFill>
                  <a:srgbClr val="FFFFFF"/>
                </a:solidFill>
                <a:latin typeface="Calibri"/>
                <a:cs typeface="Calibri"/>
              </a:rPr>
              <a:t>source </a:t>
            </a:r>
            <a:r>
              <a:rPr sz="3000" spc="-15" dirty="0">
                <a:solidFill>
                  <a:srgbClr val="FFFFFF"/>
                </a:solidFill>
                <a:latin typeface="Calibri"/>
                <a:cs typeface="Calibri"/>
              </a:rPr>
              <a:t>host to </a:t>
            </a:r>
            <a:r>
              <a:rPr sz="3000" dirty="0">
                <a:solidFill>
                  <a:srgbClr val="FFFFFF"/>
                </a:solidFill>
                <a:latin typeface="Calibri"/>
                <a:cs typeface="Calibri"/>
              </a:rPr>
              <a:t>a </a:t>
            </a:r>
            <a:r>
              <a:rPr sz="3000" spc="-5" dirty="0">
                <a:solidFill>
                  <a:srgbClr val="FFFFFF"/>
                </a:solidFill>
                <a:latin typeface="Calibri"/>
                <a:cs typeface="Calibri"/>
              </a:rPr>
              <a:t>particular </a:t>
            </a:r>
            <a:r>
              <a:rPr sz="3000" spc="-15" dirty="0">
                <a:solidFill>
                  <a:srgbClr val="FFFFFF"/>
                </a:solidFill>
                <a:latin typeface="Calibri"/>
                <a:cs typeface="Calibri"/>
              </a:rPr>
              <a:t>group </a:t>
            </a:r>
            <a:r>
              <a:rPr sz="3000" spc="-5" dirty="0">
                <a:solidFill>
                  <a:srgbClr val="FFFFFF"/>
                </a:solidFill>
                <a:latin typeface="Calibri"/>
                <a:cs typeface="Calibri"/>
              </a:rPr>
              <a:t>of </a:t>
            </a:r>
            <a:r>
              <a:rPr sz="3000" spc="-6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000" spc="-10" dirty="0">
                <a:solidFill>
                  <a:srgbClr val="FFFFFF"/>
                </a:solidFill>
                <a:latin typeface="Calibri"/>
                <a:cs typeface="Calibri"/>
              </a:rPr>
              <a:t>hosts </a:t>
            </a:r>
            <a:r>
              <a:rPr sz="3000" spc="-15" dirty="0">
                <a:solidFill>
                  <a:srgbClr val="FFFFFF"/>
                </a:solidFill>
                <a:latin typeface="Calibri"/>
                <a:cs typeface="Calibri"/>
              </a:rPr>
              <a:t>having </a:t>
            </a:r>
            <a:r>
              <a:rPr sz="3000" spc="-20" dirty="0">
                <a:solidFill>
                  <a:srgbClr val="FFFFFF"/>
                </a:solidFill>
                <a:latin typeface="Calibri"/>
                <a:cs typeface="Calibri"/>
              </a:rPr>
              <a:t>interest </a:t>
            </a:r>
            <a:r>
              <a:rPr sz="3000" spc="-5" dirty="0">
                <a:solidFill>
                  <a:srgbClr val="FFFFFF"/>
                </a:solidFill>
                <a:latin typeface="Calibri"/>
                <a:cs typeface="Calibri"/>
              </a:rPr>
              <a:t>in </a:t>
            </a:r>
            <a:r>
              <a:rPr sz="3000" spc="-10" dirty="0">
                <a:solidFill>
                  <a:srgbClr val="FFFFFF"/>
                </a:solidFill>
                <a:latin typeface="Calibri"/>
                <a:cs typeface="Calibri"/>
              </a:rPr>
              <a:t>receiving </a:t>
            </a:r>
            <a:r>
              <a:rPr sz="30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3000" spc="-20" dirty="0">
                <a:solidFill>
                  <a:srgbClr val="FFFFFF"/>
                </a:solidFill>
                <a:latin typeface="Calibri"/>
                <a:cs typeface="Calibri"/>
              </a:rPr>
              <a:t>data </a:t>
            </a:r>
            <a:r>
              <a:rPr sz="3000" dirty="0">
                <a:solidFill>
                  <a:srgbClr val="FFFFFF"/>
                </a:solidFill>
                <a:latin typeface="Calibri"/>
                <a:cs typeface="Calibri"/>
              </a:rPr>
              <a:t>is </a:t>
            </a:r>
            <a:r>
              <a:rPr sz="3000" spc="-10" dirty="0">
                <a:solidFill>
                  <a:srgbClr val="FFFFFF"/>
                </a:solidFill>
                <a:latin typeface="Calibri"/>
                <a:cs typeface="Calibri"/>
              </a:rPr>
              <a:t>called </a:t>
            </a:r>
            <a:r>
              <a:rPr sz="3000" dirty="0">
                <a:solidFill>
                  <a:srgbClr val="FFFFFF"/>
                </a:solidFill>
                <a:latin typeface="Calibri"/>
                <a:cs typeface="Calibri"/>
              </a:rPr>
              <a:t>as </a:t>
            </a:r>
            <a:r>
              <a:rPr sz="3000" spc="-10" dirty="0">
                <a:solidFill>
                  <a:srgbClr val="FFFFFF"/>
                </a:solidFill>
                <a:latin typeface="Calibri"/>
                <a:cs typeface="Calibri"/>
              </a:rPr>
              <a:t>multicast. </a:t>
            </a:r>
            <a:r>
              <a:rPr sz="3000" dirty="0">
                <a:solidFill>
                  <a:srgbClr val="FFFFFF"/>
                </a:solidFill>
                <a:latin typeface="Calibri"/>
                <a:cs typeface="Calibri"/>
              </a:rPr>
              <a:t>It is a </a:t>
            </a:r>
            <a:r>
              <a:rPr sz="3000" spc="-5" dirty="0">
                <a:solidFill>
                  <a:srgbClr val="FFFFFF"/>
                </a:solidFill>
                <a:latin typeface="Calibri"/>
                <a:cs typeface="Calibri"/>
              </a:rPr>
              <a:t>one </a:t>
            </a:r>
            <a:r>
              <a:rPr sz="3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000" spc="-1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30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000" spc="-15" dirty="0">
                <a:solidFill>
                  <a:srgbClr val="FFFFFF"/>
                </a:solidFill>
                <a:latin typeface="Calibri"/>
                <a:cs typeface="Calibri"/>
              </a:rPr>
              <a:t>many</a:t>
            </a:r>
            <a:r>
              <a:rPr sz="3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000" spc="-5" dirty="0">
                <a:solidFill>
                  <a:srgbClr val="FFFFFF"/>
                </a:solidFill>
                <a:latin typeface="Calibri"/>
                <a:cs typeface="Calibri"/>
              </a:rPr>
              <a:t>transmissions.</a:t>
            </a:r>
            <a:endParaRPr sz="30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00500" y="1866900"/>
            <a:ext cx="3200400" cy="4529328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412616" y="6228613"/>
            <a:ext cx="5351780" cy="584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85"/>
              </a:lnSpc>
            </a:pPr>
            <a:r>
              <a:rPr sz="4400" u="heavy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3"/>
              </a:rPr>
              <a:t>www.knowledgegate.in</a:t>
            </a:r>
            <a:endParaRPr sz="4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50334" y="49479"/>
            <a:ext cx="429069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u="heavy" spc="-1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Reason</a:t>
            </a:r>
            <a:r>
              <a:rPr sz="3600" b="1" u="heavy" spc="-2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For</a:t>
            </a:r>
            <a:r>
              <a:rPr sz="3600" b="1" u="heavy" spc="-2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3600" b="1" u="heavy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Subnetting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8739" y="739800"/>
            <a:ext cx="11353800" cy="10071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14999"/>
              </a:lnSpc>
              <a:spcBef>
                <a:spcPts val="100"/>
              </a:spcBef>
            </a:pPr>
            <a:r>
              <a:rPr sz="2800" spc="-5" dirty="0">
                <a:solidFill>
                  <a:srgbClr val="FFFFFF"/>
                </a:solidFill>
                <a:latin typeface="Courier New"/>
                <a:cs typeface="Courier New"/>
              </a:rPr>
              <a:t>o</a:t>
            </a:r>
            <a:r>
              <a:rPr sz="2800" spc="-65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Maintenance</a:t>
            </a:r>
            <a:r>
              <a:rPr sz="28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very</a:t>
            </a:r>
            <a:r>
              <a:rPr sz="2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big</a:t>
            </a:r>
            <a:r>
              <a:rPr sz="2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network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30" dirty="0">
                <a:solidFill>
                  <a:srgbClr val="FFFFFF"/>
                </a:solidFill>
                <a:latin typeface="Calibri"/>
                <a:cs typeface="Calibri"/>
              </a:rPr>
              <a:t>like</a:t>
            </a:r>
            <a:r>
              <a:rPr sz="2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class</a:t>
            </a:r>
            <a:r>
              <a:rPr sz="2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8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2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class</a:t>
            </a:r>
            <a:r>
              <a:rPr sz="2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B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very</a:t>
            </a:r>
            <a:r>
              <a:rPr sz="2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difficult</a:t>
            </a:r>
            <a:r>
              <a:rPr sz="28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30" dirty="0">
                <a:solidFill>
                  <a:srgbClr val="FFFFFF"/>
                </a:solidFill>
                <a:latin typeface="Calibri"/>
                <a:cs typeface="Calibri"/>
              </a:rPr>
              <a:t>for </a:t>
            </a:r>
            <a:r>
              <a:rPr sz="2800" spc="-6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network </a:t>
            </a:r>
            <a:r>
              <a:rPr sz="2800" spc="-35" dirty="0">
                <a:solidFill>
                  <a:srgbClr val="FFFFFF"/>
                </a:solidFill>
                <a:latin typeface="Calibri"/>
                <a:cs typeface="Calibri"/>
              </a:rPr>
              <a:t>administrator.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33600" y="1938527"/>
            <a:ext cx="7449311" cy="419100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412616" y="6228613"/>
            <a:ext cx="5351780" cy="584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85"/>
              </a:lnSpc>
            </a:pPr>
            <a:r>
              <a:rPr sz="4400" u="heavy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3"/>
              </a:rPr>
              <a:t>www.knowledgegate.in</a:t>
            </a:r>
            <a:endParaRPr sz="4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50334" y="49479"/>
            <a:ext cx="429069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u="heavy" spc="-1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Reason</a:t>
            </a:r>
            <a:r>
              <a:rPr sz="3600" b="1" u="heavy" spc="-2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For</a:t>
            </a:r>
            <a:r>
              <a:rPr sz="3600" b="1" u="heavy" spc="-2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3600" b="1" u="heavy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Subnetting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8739" y="739800"/>
            <a:ext cx="11732895" cy="10071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14999"/>
              </a:lnSpc>
              <a:spcBef>
                <a:spcPts val="100"/>
              </a:spcBef>
            </a:pPr>
            <a:r>
              <a:rPr sz="2800" spc="-5" dirty="0">
                <a:solidFill>
                  <a:srgbClr val="FFFFFF"/>
                </a:solidFill>
                <a:latin typeface="Courier New"/>
                <a:cs typeface="Courier New"/>
              </a:rPr>
              <a:t>o</a:t>
            </a:r>
            <a:r>
              <a:rPr sz="2800" spc="-65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Having</a:t>
            </a:r>
            <a:r>
              <a:rPr sz="2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all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computer</a:t>
            </a:r>
            <a:r>
              <a:rPr sz="28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FFFFFF"/>
                </a:solidFill>
                <a:latin typeface="Calibri"/>
                <a:cs typeface="Calibri"/>
              </a:rPr>
              <a:t>from</a:t>
            </a:r>
            <a:r>
              <a:rPr sz="2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25" dirty="0">
                <a:solidFill>
                  <a:srgbClr val="FFFFFF"/>
                </a:solidFill>
                <a:latin typeface="Calibri"/>
                <a:cs typeface="Calibri"/>
              </a:rPr>
              <a:t>different</a:t>
            </a:r>
            <a:r>
              <a:rPr sz="2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departments</a:t>
            </a:r>
            <a:r>
              <a:rPr sz="280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2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FFFFFF"/>
                </a:solidFill>
                <a:latin typeface="Calibri"/>
                <a:cs typeface="Calibri"/>
              </a:rPr>
              <a:t>company</a:t>
            </a:r>
            <a:r>
              <a:rPr sz="28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r>
              <a:rPr sz="2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same </a:t>
            </a:r>
            <a:r>
              <a:rPr sz="2800" spc="-6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networks</a:t>
            </a:r>
            <a:r>
              <a:rPr sz="2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less</a:t>
            </a:r>
            <a:r>
              <a:rPr sz="2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secure</a:t>
            </a:r>
            <a:r>
              <a:rPr sz="2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FFFFFF"/>
                </a:solidFill>
                <a:latin typeface="Calibri"/>
                <a:cs typeface="Calibri"/>
              </a:rPr>
              <a:t>from</a:t>
            </a:r>
            <a:r>
              <a:rPr sz="2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FFFFFF"/>
                </a:solidFill>
                <a:latin typeface="Calibri"/>
                <a:cs typeface="Calibri"/>
              </a:rPr>
              <a:t>company</a:t>
            </a:r>
            <a:r>
              <a:rPr sz="28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prospective.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07464" y="1819655"/>
            <a:ext cx="8577071" cy="4543044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412616" y="6228613"/>
            <a:ext cx="5351780" cy="584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85"/>
              </a:lnSpc>
            </a:pPr>
            <a:r>
              <a:rPr sz="4400" u="heavy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3"/>
              </a:rPr>
              <a:t>www.knowledgegate.in</a:t>
            </a:r>
            <a:endParaRPr sz="4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86554" y="46431"/>
            <a:ext cx="3816985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u="heavy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Reason</a:t>
            </a:r>
            <a:r>
              <a:rPr sz="3200" b="1" u="heavy" spc="-5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3200" b="1" u="heavy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For</a:t>
            </a:r>
            <a:r>
              <a:rPr sz="3200" b="1" u="heavy" spc="-4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3200" b="1" u="heavy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Subnetting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8739" y="676401"/>
            <a:ext cx="11862435" cy="12877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14999"/>
              </a:lnSpc>
              <a:spcBef>
                <a:spcPts val="100"/>
              </a:spcBef>
            </a:pPr>
            <a:r>
              <a:rPr sz="2400" dirty="0">
                <a:solidFill>
                  <a:srgbClr val="FFFFFF"/>
                </a:solidFill>
                <a:latin typeface="Courier New"/>
                <a:cs typeface="Courier New"/>
              </a:rPr>
              <a:t>o 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So,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if an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organization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was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granted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large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block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in class A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or 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B,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it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could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divide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addresses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into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several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contiguous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groups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and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assign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each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group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smaller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networks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(called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subnets)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75" dirty="0">
                <a:solidFill>
                  <a:srgbClr val="FFFFFF"/>
                </a:solidFill>
                <a:latin typeface="Calibri"/>
                <a:cs typeface="Calibri"/>
              </a:rPr>
              <a:t>or, </a:t>
            </a:r>
            <a:r>
              <a:rPr sz="2400" spc="-5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in 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rare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cases,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share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part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of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addresses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with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neighbours.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53411" y="2084832"/>
            <a:ext cx="7886700" cy="4440936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412616" y="6228613"/>
            <a:ext cx="5351780" cy="584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85"/>
              </a:lnSpc>
            </a:pPr>
            <a:r>
              <a:rPr sz="4400" u="heavy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3"/>
              </a:rPr>
              <a:t>www.knowledgegate.in</a:t>
            </a:r>
            <a:endParaRPr sz="4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739" y="0"/>
            <a:ext cx="12034520" cy="159004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55600" marR="5080" indent="-342900" algn="just">
              <a:lnSpc>
                <a:spcPct val="107000"/>
              </a:lnSpc>
              <a:spcBef>
                <a:spcPts val="90"/>
              </a:spcBef>
              <a:buClr>
                <a:srgbClr val="FFFFFF"/>
              </a:buClr>
              <a:buFont typeface="Symbol"/>
              <a:buChar char=""/>
              <a:tabLst>
                <a:tab pos="355600" algn="l"/>
              </a:tabLst>
            </a:pPr>
            <a:r>
              <a:rPr sz="2400" b="1" spc="-5" dirty="0">
                <a:solidFill>
                  <a:srgbClr val="FFFFFF"/>
                </a:solidFill>
                <a:latin typeface="Calibri"/>
                <a:cs typeface="Calibri"/>
              </a:rPr>
              <a:t>Conclusion: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An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organization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(or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an ISP)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that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is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granted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 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range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of addresses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may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divide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range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into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several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subranges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assign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each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subrange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subnetwork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(or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subnet).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A 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subnetwork can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be divided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into several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sub-subnetworks.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sub-subnetwork can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be divided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into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several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sub-sub-subnetworks,</a:t>
            </a:r>
            <a:r>
              <a:rPr sz="24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so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on.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99260" y="2039111"/>
            <a:ext cx="8485631" cy="3570732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412616" y="6228613"/>
            <a:ext cx="5351780" cy="584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85"/>
              </a:lnSpc>
            </a:pPr>
            <a:r>
              <a:rPr sz="4400" u="heavy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3"/>
              </a:rPr>
              <a:t>www.knowledgegate.in</a:t>
            </a:r>
            <a:endParaRPr sz="4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739" y="0"/>
            <a:ext cx="9097645" cy="4119245"/>
          </a:xfrm>
          <a:prstGeom prst="rect">
            <a:avLst/>
          </a:prstGeom>
        </p:spPr>
        <p:txBody>
          <a:bodyPr vert="horz" wrap="square" lIns="0" tIns="1778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0"/>
              </a:spcBef>
            </a:pPr>
            <a:r>
              <a:rPr sz="2800" b="1" u="heavy" spc="-2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Advantages</a:t>
            </a:r>
            <a:endParaRPr sz="2800">
              <a:latin typeface="Calibri"/>
              <a:cs typeface="Calibri"/>
            </a:endParaRPr>
          </a:p>
          <a:p>
            <a:pPr marL="812800" indent="-342900">
              <a:lnSpc>
                <a:spcPct val="100000"/>
              </a:lnSpc>
              <a:spcBef>
                <a:spcPts val="1300"/>
              </a:spcBef>
              <a:buFont typeface="Symbol"/>
              <a:buChar char=""/>
              <a:tabLst>
                <a:tab pos="812165" algn="l"/>
                <a:tab pos="812800" algn="l"/>
              </a:tabLst>
            </a:pP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It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improves</a:t>
            </a:r>
            <a:r>
              <a:rPr sz="2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30" dirty="0">
                <a:solidFill>
                  <a:srgbClr val="FFFFFF"/>
                </a:solidFill>
                <a:latin typeface="Calibri"/>
                <a:cs typeface="Calibri"/>
              </a:rPr>
              <a:t>security.</a:t>
            </a:r>
            <a:endParaRPr sz="2800">
              <a:latin typeface="Calibri"/>
              <a:cs typeface="Calibri"/>
            </a:endParaRPr>
          </a:p>
          <a:p>
            <a:pPr marL="812800" indent="-342900">
              <a:lnSpc>
                <a:spcPct val="100000"/>
              </a:lnSpc>
              <a:spcBef>
                <a:spcPts val="1030"/>
              </a:spcBef>
              <a:buFont typeface="Symbol"/>
              <a:buChar char=""/>
              <a:tabLst>
                <a:tab pos="812165" algn="l"/>
                <a:tab pos="812800" algn="l"/>
              </a:tabLst>
            </a:pP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maintenance</a:t>
            </a:r>
            <a:r>
              <a:rPr sz="2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28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administration</a:t>
            </a:r>
            <a:r>
              <a:rPr sz="2800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2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subnets</a:t>
            </a:r>
            <a:r>
              <a:rPr sz="280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easy</a:t>
            </a:r>
            <a:r>
              <a:rPr sz="2800" i="1" u="heavy" spc="-1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.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FFFFFF"/>
              </a:buClr>
              <a:buFont typeface="Symbol"/>
              <a:buChar char=""/>
            </a:pPr>
            <a:endParaRPr sz="5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800" b="1" u="heavy" spc="-1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Disadvantages</a:t>
            </a:r>
            <a:endParaRPr sz="2800">
              <a:latin typeface="Calibri"/>
              <a:cs typeface="Calibri"/>
            </a:endParaRPr>
          </a:p>
          <a:p>
            <a:pPr marL="812800" indent="-342900">
              <a:lnSpc>
                <a:spcPct val="100000"/>
              </a:lnSpc>
              <a:spcBef>
                <a:spcPts val="1295"/>
              </a:spcBef>
              <a:buFont typeface="Symbol"/>
              <a:buChar char=""/>
              <a:tabLst>
                <a:tab pos="812165" algn="l"/>
                <a:tab pos="812800" algn="l"/>
              </a:tabLst>
            </a:pP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Identification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of a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FFFFFF"/>
                </a:solidFill>
                <a:latin typeface="Calibri"/>
                <a:cs typeface="Calibri"/>
              </a:rPr>
              <a:t>station</a:t>
            </a:r>
            <a:r>
              <a:rPr sz="2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difficult</a:t>
            </a:r>
            <a:endParaRPr sz="2800">
              <a:latin typeface="Calibri"/>
              <a:cs typeface="Calibri"/>
            </a:endParaRPr>
          </a:p>
          <a:p>
            <a:pPr marL="812800" indent="-342900">
              <a:lnSpc>
                <a:spcPct val="100000"/>
              </a:lnSpc>
              <a:spcBef>
                <a:spcPts val="1035"/>
              </a:spcBef>
              <a:buFont typeface="Symbol"/>
              <a:buChar char=""/>
              <a:tabLst>
                <a:tab pos="812165" algn="l"/>
                <a:tab pos="812800" algn="l"/>
              </a:tabLst>
            </a:pP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Not</a:t>
            </a:r>
            <a:r>
              <a:rPr sz="2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possible</a:t>
            </a:r>
            <a:r>
              <a:rPr sz="2800" spc="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directed</a:t>
            </a:r>
            <a:r>
              <a:rPr sz="2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FFFFFF"/>
                </a:solidFill>
                <a:latin typeface="Calibri"/>
                <a:cs typeface="Calibri"/>
              </a:rPr>
              <a:t>broadcast</a:t>
            </a:r>
            <a:r>
              <a:rPr sz="2800" spc="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FFFFFF"/>
                </a:solidFill>
                <a:latin typeface="Calibri"/>
                <a:cs typeface="Calibri"/>
              </a:rPr>
              <a:t>from</a:t>
            </a:r>
            <a:r>
              <a:rPr sz="28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outside</a:t>
            </a:r>
            <a:r>
              <a:rPr sz="28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network.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412616" y="6228613"/>
            <a:ext cx="5351780" cy="584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85"/>
              </a:lnSpc>
            </a:pPr>
            <a:r>
              <a:rPr sz="4400" u="heavy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www.knowledgegate.in</a:t>
            </a:r>
            <a:endParaRPr sz="4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739" y="9855"/>
            <a:ext cx="8378190" cy="34397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u="heavy" spc="-2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Advantages</a:t>
            </a:r>
            <a:endParaRPr sz="2800">
              <a:latin typeface="Calibri"/>
              <a:cs typeface="Calibri"/>
            </a:endParaRPr>
          </a:p>
          <a:p>
            <a:pPr marL="527685" indent="-515620">
              <a:lnSpc>
                <a:spcPct val="100000"/>
              </a:lnSpc>
              <a:spcBef>
                <a:spcPts val="5"/>
              </a:spcBef>
              <a:buAutoNum type="arabicPeriod"/>
              <a:tabLst>
                <a:tab pos="527685" algn="l"/>
                <a:tab pos="528320" algn="l"/>
              </a:tabLst>
            </a:pP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Ease</a:t>
            </a:r>
            <a:r>
              <a:rPr sz="28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28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installation.</a:t>
            </a:r>
            <a:endParaRPr sz="2800">
              <a:latin typeface="Calibri"/>
              <a:cs typeface="Calibri"/>
            </a:endParaRPr>
          </a:p>
          <a:p>
            <a:pPr marL="527685" indent="-515620">
              <a:lnSpc>
                <a:spcPct val="100000"/>
              </a:lnSpc>
              <a:buAutoNum type="arabicPeriod"/>
              <a:tabLst>
                <a:tab pos="527685" algn="l"/>
                <a:tab pos="528320" algn="l"/>
              </a:tabLst>
            </a:pP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Uses</a:t>
            </a:r>
            <a:r>
              <a:rPr sz="2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less</a:t>
            </a:r>
            <a:r>
              <a:rPr sz="2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cabling</a:t>
            </a:r>
            <a:r>
              <a:rPr sz="2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than</a:t>
            </a:r>
            <a:r>
              <a:rPr sz="28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mesh</a:t>
            </a:r>
            <a:r>
              <a:rPr sz="2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or </a:t>
            </a:r>
            <a:r>
              <a:rPr sz="2800" spc="-25" dirty="0">
                <a:solidFill>
                  <a:srgbClr val="FFFFFF"/>
                </a:solidFill>
                <a:latin typeface="Calibri"/>
                <a:cs typeface="Calibri"/>
              </a:rPr>
              <a:t>star</a:t>
            </a:r>
            <a:r>
              <a:rPr sz="2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topologies.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7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800" b="1" u="heavy" spc="-1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Disadvantage</a:t>
            </a:r>
            <a:endParaRPr sz="2800">
              <a:latin typeface="Calibri"/>
              <a:cs typeface="Calibri"/>
            </a:endParaRPr>
          </a:p>
          <a:p>
            <a:pPr marL="527685" indent="-515620">
              <a:lnSpc>
                <a:spcPct val="100000"/>
              </a:lnSpc>
              <a:spcBef>
                <a:spcPts val="5"/>
              </a:spcBef>
              <a:buAutoNum type="arabicPeriod"/>
              <a:tabLst>
                <a:tab pos="527685" algn="l"/>
                <a:tab pos="528320" algn="l"/>
              </a:tabLst>
            </a:pP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Difficult</a:t>
            </a:r>
            <a:r>
              <a:rPr sz="28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reconnection</a:t>
            </a:r>
            <a:r>
              <a:rPr sz="28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28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fault</a:t>
            </a:r>
            <a:r>
              <a:rPr sz="2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isolation.</a:t>
            </a:r>
            <a:endParaRPr sz="2800">
              <a:latin typeface="Calibri"/>
              <a:cs typeface="Calibri"/>
            </a:endParaRPr>
          </a:p>
          <a:p>
            <a:pPr marL="527685" indent="-515620">
              <a:lnSpc>
                <a:spcPct val="100000"/>
              </a:lnSpc>
              <a:buAutoNum type="arabicPeriod"/>
              <a:tabLst>
                <a:tab pos="527685" algn="l"/>
                <a:tab pos="528320" algn="l"/>
              </a:tabLst>
            </a:pP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Difficult</a:t>
            </a:r>
            <a:r>
              <a:rPr sz="28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 add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new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devices</a:t>
            </a:r>
            <a:r>
              <a:rPr sz="2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network.</a:t>
            </a:r>
            <a:endParaRPr sz="2800">
              <a:latin typeface="Calibri"/>
              <a:cs typeface="Calibri"/>
            </a:endParaRPr>
          </a:p>
          <a:p>
            <a:pPr marL="527685" indent="-515620">
              <a:lnSpc>
                <a:spcPct val="100000"/>
              </a:lnSpc>
              <a:buAutoNum type="arabicPeriod"/>
              <a:tabLst>
                <a:tab pos="527685" algn="l"/>
                <a:tab pos="528320" algn="l"/>
              </a:tabLst>
            </a:pP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FFFFFF"/>
                </a:solidFill>
                <a:latin typeface="Calibri"/>
                <a:cs typeface="Calibri"/>
              </a:rPr>
              <a:t>fault</a:t>
            </a:r>
            <a:r>
              <a:rPr sz="2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or 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break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2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bus</a:t>
            </a:r>
            <a:r>
              <a:rPr sz="28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cable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FFFFFF"/>
                </a:solidFill>
                <a:latin typeface="Calibri"/>
                <a:cs typeface="Calibri"/>
              </a:rPr>
              <a:t>stops</a:t>
            </a:r>
            <a:r>
              <a:rPr sz="28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all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transmission.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58083" y="3557015"/>
            <a:ext cx="6275832" cy="313944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412616" y="6228613"/>
            <a:ext cx="5351780" cy="584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85"/>
              </a:lnSpc>
            </a:pPr>
            <a:r>
              <a:rPr sz="4400" u="heavy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3"/>
              </a:rPr>
              <a:t>www.knowledgegate.in</a:t>
            </a:r>
            <a:endParaRPr sz="4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207890" y="49479"/>
            <a:ext cx="377888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u="heavy" spc="-2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Types</a:t>
            </a:r>
            <a:r>
              <a:rPr sz="3600" b="1" u="heavy" spc="-5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3600" b="1" u="heavy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of</a:t>
            </a:r>
            <a:r>
              <a:rPr sz="3600" b="1" u="heavy" spc="-3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3600" b="1" u="heavy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Subnetting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412616" y="6228613"/>
            <a:ext cx="5351780" cy="584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85"/>
              </a:lnSpc>
            </a:pPr>
            <a:r>
              <a:rPr sz="4400" u="heavy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www.knowledgegate.in</a:t>
            </a:r>
            <a:endParaRPr sz="44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8739" y="633248"/>
            <a:ext cx="4810125" cy="1968500"/>
          </a:xfrm>
          <a:prstGeom prst="rect">
            <a:avLst/>
          </a:prstGeom>
        </p:spPr>
        <p:txBody>
          <a:bodyPr vert="horz" wrap="square" lIns="0" tIns="1841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50"/>
              </a:spcBef>
            </a:pPr>
            <a:r>
              <a:rPr sz="3200" spc="-5" dirty="0">
                <a:solidFill>
                  <a:srgbClr val="FFFFFF"/>
                </a:solidFill>
                <a:latin typeface="Calibri"/>
                <a:cs typeface="Calibri"/>
              </a:rPr>
              <a:t>Subnets</a:t>
            </a:r>
            <a:r>
              <a:rPr sz="3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-10" dirty="0">
                <a:solidFill>
                  <a:srgbClr val="FFFFFF"/>
                </a:solidFill>
                <a:latin typeface="Calibri"/>
                <a:cs typeface="Calibri"/>
              </a:rPr>
              <a:t>can</a:t>
            </a:r>
            <a:r>
              <a:rPr sz="32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Calibri"/>
                <a:cs typeface="Calibri"/>
              </a:rPr>
              <a:t>be</a:t>
            </a:r>
            <a:r>
              <a:rPr sz="3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32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-10" dirty="0">
                <a:solidFill>
                  <a:srgbClr val="FFFFFF"/>
                </a:solidFill>
                <a:latin typeface="Calibri"/>
                <a:cs typeface="Calibri"/>
              </a:rPr>
              <a:t>two</a:t>
            </a:r>
            <a:r>
              <a:rPr sz="3200" spc="-5" dirty="0">
                <a:solidFill>
                  <a:srgbClr val="FFFFFF"/>
                </a:solidFill>
                <a:latin typeface="Calibri"/>
                <a:cs typeface="Calibri"/>
              </a:rPr>
              <a:t> types:</a:t>
            </a:r>
            <a:endParaRPr sz="32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1355"/>
              </a:spcBef>
              <a:buAutoNum type="arabicPeriod"/>
              <a:tabLst>
                <a:tab pos="355600" algn="l"/>
              </a:tabLst>
            </a:pPr>
            <a:r>
              <a:rPr sz="3200" spc="-20" dirty="0">
                <a:solidFill>
                  <a:srgbClr val="FFFFFF"/>
                </a:solidFill>
                <a:latin typeface="Calibri"/>
                <a:cs typeface="Calibri"/>
              </a:rPr>
              <a:t>Fixed</a:t>
            </a:r>
            <a:r>
              <a:rPr sz="32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-10" dirty="0">
                <a:solidFill>
                  <a:srgbClr val="FFFFFF"/>
                </a:solidFill>
                <a:latin typeface="Calibri"/>
                <a:cs typeface="Calibri"/>
              </a:rPr>
              <a:t>Length</a:t>
            </a:r>
            <a:r>
              <a:rPr sz="32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-10" dirty="0">
                <a:solidFill>
                  <a:srgbClr val="FFFFFF"/>
                </a:solidFill>
                <a:latin typeface="Calibri"/>
                <a:cs typeface="Calibri"/>
              </a:rPr>
              <a:t>Subnetting</a:t>
            </a:r>
            <a:endParaRPr sz="32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1070"/>
              </a:spcBef>
              <a:buAutoNum type="arabicPeriod"/>
              <a:tabLst>
                <a:tab pos="355600" algn="l"/>
              </a:tabLst>
            </a:pPr>
            <a:r>
              <a:rPr sz="3200" spc="-25" dirty="0">
                <a:solidFill>
                  <a:srgbClr val="FFFFFF"/>
                </a:solidFill>
                <a:latin typeface="Calibri"/>
                <a:cs typeface="Calibri"/>
              </a:rPr>
              <a:t>Variable </a:t>
            </a:r>
            <a:r>
              <a:rPr sz="3200" spc="-10" dirty="0">
                <a:solidFill>
                  <a:srgbClr val="FFFFFF"/>
                </a:solidFill>
                <a:latin typeface="Calibri"/>
                <a:cs typeface="Calibri"/>
              </a:rPr>
              <a:t>Length</a:t>
            </a:r>
            <a:r>
              <a:rPr sz="32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-10" dirty="0">
                <a:solidFill>
                  <a:srgbClr val="FFFFFF"/>
                </a:solidFill>
                <a:latin typeface="Calibri"/>
                <a:cs typeface="Calibri"/>
              </a:rPr>
              <a:t>Subnetting</a:t>
            </a:r>
            <a:endParaRPr sz="3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739" y="0"/>
            <a:ext cx="12033250" cy="3736340"/>
          </a:xfrm>
          <a:prstGeom prst="rect">
            <a:avLst/>
          </a:prstGeom>
        </p:spPr>
        <p:txBody>
          <a:bodyPr vert="horz" wrap="square" lIns="0" tIns="183515" rIns="0" bIns="0" rtlCol="0">
            <a:spAutoFit/>
          </a:bodyPr>
          <a:lstStyle/>
          <a:p>
            <a:pPr marL="3990975">
              <a:lnSpc>
                <a:spcPct val="100000"/>
              </a:lnSpc>
              <a:spcBef>
                <a:spcPts val="1445"/>
              </a:spcBef>
            </a:pPr>
            <a:r>
              <a:rPr sz="3200" b="1" u="heavy" spc="-1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Fixed</a:t>
            </a:r>
            <a:r>
              <a:rPr sz="3200" b="1" u="heavy" spc="-3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3200" b="1" u="heavy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Length</a:t>
            </a:r>
            <a:r>
              <a:rPr sz="3200" b="1" u="heavy" spc="-4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3200" b="1" u="heavy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Subnetting</a:t>
            </a:r>
            <a:endParaRPr sz="3200">
              <a:latin typeface="Calibri"/>
              <a:cs typeface="Calibri"/>
            </a:endParaRPr>
          </a:p>
          <a:p>
            <a:pPr marL="355600" marR="5080" indent="-342900">
              <a:lnSpc>
                <a:spcPct val="107200"/>
              </a:lnSpc>
              <a:spcBef>
                <a:spcPts val="1070"/>
              </a:spcBef>
              <a:buFont typeface="Symbol"/>
              <a:buChar char=""/>
              <a:tabLst>
                <a:tab pos="354965" algn="l"/>
                <a:tab pos="355600" algn="l"/>
              </a:tabLst>
            </a:pPr>
            <a:r>
              <a:rPr sz="3200" spc="-20" dirty="0">
                <a:solidFill>
                  <a:srgbClr val="FFFFFF"/>
                </a:solidFill>
                <a:latin typeface="Calibri"/>
                <a:cs typeface="Calibri"/>
              </a:rPr>
              <a:t>Fixed</a:t>
            </a:r>
            <a:r>
              <a:rPr sz="3200" spc="2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-10" dirty="0">
                <a:solidFill>
                  <a:srgbClr val="FFFFFF"/>
                </a:solidFill>
                <a:latin typeface="Calibri"/>
                <a:cs typeface="Calibri"/>
              </a:rPr>
              <a:t>length</a:t>
            </a:r>
            <a:r>
              <a:rPr sz="3200" spc="2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-10" dirty="0">
                <a:solidFill>
                  <a:srgbClr val="FFFFFF"/>
                </a:solidFill>
                <a:latin typeface="Calibri"/>
                <a:cs typeface="Calibri"/>
              </a:rPr>
              <a:t>subnetting</a:t>
            </a:r>
            <a:r>
              <a:rPr sz="3200" spc="3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-10" dirty="0">
                <a:solidFill>
                  <a:srgbClr val="FFFFFF"/>
                </a:solidFill>
                <a:latin typeface="Calibri"/>
                <a:cs typeface="Calibri"/>
              </a:rPr>
              <a:t>(classful</a:t>
            </a:r>
            <a:r>
              <a:rPr sz="3200" spc="3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-10" dirty="0">
                <a:solidFill>
                  <a:srgbClr val="FFFFFF"/>
                </a:solidFill>
                <a:latin typeface="Calibri"/>
                <a:cs typeface="Calibri"/>
              </a:rPr>
              <a:t>subnetting)</a:t>
            </a:r>
            <a:r>
              <a:rPr sz="3200" spc="3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Calibri"/>
                <a:cs typeface="Calibri"/>
              </a:rPr>
              <a:t>divides</a:t>
            </a:r>
            <a:r>
              <a:rPr sz="3200" spc="3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3200" spc="2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-10" dirty="0">
                <a:solidFill>
                  <a:srgbClr val="FFFFFF"/>
                </a:solidFill>
                <a:latin typeface="Calibri"/>
                <a:cs typeface="Calibri"/>
              </a:rPr>
              <a:t>network</a:t>
            </a:r>
            <a:r>
              <a:rPr sz="3200" spc="2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-20" dirty="0">
                <a:solidFill>
                  <a:srgbClr val="FFFFFF"/>
                </a:solidFill>
                <a:latin typeface="Calibri"/>
                <a:cs typeface="Calibri"/>
              </a:rPr>
              <a:t>into </a:t>
            </a:r>
            <a:r>
              <a:rPr sz="3200" spc="-7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Calibri"/>
                <a:cs typeface="Calibri"/>
              </a:rPr>
              <a:t>subnets</a:t>
            </a:r>
            <a:r>
              <a:rPr sz="3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Calibri"/>
                <a:cs typeface="Calibri"/>
              </a:rPr>
              <a:t>such </a:t>
            </a:r>
            <a:r>
              <a:rPr sz="3200" spc="-10" dirty="0">
                <a:solidFill>
                  <a:srgbClr val="FFFFFF"/>
                </a:solidFill>
                <a:latin typeface="Calibri"/>
                <a:cs typeface="Calibri"/>
              </a:rPr>
              <a:t>that:</a:t>
            </a:r>
            <a:endParaRPr sz="3200">
              <a:latin typeface="Calibri"/>
              <a:cs typeface="Calibri"/>
            </a:endParaRPr>
          </a:p>
          <a:p>
            <a:pPr marL="927100" lvl="1" indent="-457200">
              <a:lnSpc>
                <a:spcPct val="100000"/>
              </a:lnSpc>
              <a:spcBef>
                <a:spcPts val="1070"/>
              </a:spcBef>
              <a:buFont typeface="Arial MT"/>
              <a:buChar char="•"/>
              <a:tabLst>
                <a:tab pos="926465" algn="l"/>
                <a:tab pos="927100" algn="l"/>
              </a:tabLst>
            </a:pPr>
            <a:r>
              <a:rPr sz="3200" spc="-5" dirty="0">
                <a:solidFill>
                  <a:srgbClr val="FFFFFF"/>
                </a:solidFill>
                <a:latin typeface="Calibri"/>
                <a:cs typeface="Calibri"/>
              </a:rPr>
              <a:t>All </a:t>
            </a:r>
            <a:r>
              <a:rPr sz="32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3200" spc="-5" dirty="0">
                <a:solidFill>
                  <a:srgbClr val="FFFFFF"/>
                </a:solidFill>
                <a:latin typeface="Calibri"/>
                <a:cs typeface="Calibri"/>
              </a:rPr>
              <a:t> subnets</a:t>
            </a:r>
            <a:r>
              <a:rPr sz="3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-15" dirty="0">
                <a:solidFill>
                  <a:srgbClr val="FFFFFF"/>
                </a:solidFill>
                <a:latin typeface="Calibri"/>
                <a:cs typeface="Calibri"/>
              </a:rPr>
              <a:t>are </a:t>
            </a:r>
            <a:r>
              <a:rPr sz="3200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32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Calibri"/>
                <a:cs typeface="Calibri"/>
              </a:rPr>
              <a:t>same</a:t>
            </a:r>
            <a:r>
              <a:rPr sz="32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-20" dirty="0">
                <a:solidFill>
                  <a:srgbClr val="FFFFFF"/>
                </a:solidFill>
                <a:latin typeface="Calibri"/>
                <a:cs typeface="Calibri"/>
              </a:rPr>
              <a:t>size.</a:t>
            </a:r>
            <a:endParaRPr sz="3200">
              <a:latin typeface="Calibri"/>
              <a:cs typeface="Calibri"/>
            </a:endParaRPr>
          </a:p>
          <a:p>
            <a:pPr marL="927100" lvl="1" indent="-457200">
              <a:lnSpc>
                <a:spcPct val="100000"/>
              </a:lnSpc>
              <a:spcBef>
                <a:spcPts val="1070"/>
              </a:spcBef>
              <a:buFont typeface="Arial MT"/>
              <a:buChar char="•"/>
              <a:tabLst>
                <a:tab pos="926465" algn="l"/>
                <a:tab pos="927100" algn="l"/>
              </a:tabLst>
            </a:pPr>
            <a:r>
              <a:rPr sz="3200" spc="-5" dirty="0">
                <a:solidFill>
                  <a:srgbClr val="FFFFFF"/>
                </a:solidFill>
                <a:latin typeface="Calibri"/>
                <a:cs typeface="Calibri"/>
              </a:rPr>
              <a:t>All</a:t>
            </a:r>
            <a:r>
              <a:rPr sz="3200" dirty="0">
                <a:solidFill>
                  <a:srgbClr val="FFFFFF"/>
                </a:solidFill>
                <a:latin typeface="Calibri"/>
                <a:cs typeface="Calibri"/>
              </a:rPr>
              <a:t> the</a:t>
            </a:r>
            <a:r>
              <a:rPr sz="3200" spc="-5" dirty="0">
                <a:solidFill>
                  <a:srgbClr val="FFFFFF"/>
                </a:solidFill>
                <a:latin typeface="Calibri"/>
                <a:cs typeface="Calibri"/>
              </a:rPr>
              <a:t> subnets</a:t>
            </a:r>
            <a:r>
              <a:rPr sz="3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-25" dirty="0">
                <a:solidFill>
                  <a:srgbClr val="FFFFFF"/>
                </a:solidFill>
                <a:latin typeface="Calibri"/>
                <a:cs typeface="Calibri"/>
              </a:rPr>
              <a:t>have</a:t>
            </a:r>
            <a:r>
              <a:rPr sz="32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FFFFFF"/>
                </a:solidFill>
                <a:latin typeface="Calibri"/>
                <a:cs typeface="Calibri"/>
              </a:rPr>
              <a:t>equal</a:t>
            </a:r>
            <a:r>
              <a:rPr sz="32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Calibri"/>
                <a:cs typeface="Calibri"/>
              </a:rPr>
              <a:t>number</a:t>
            </a:r>
            <a:r>
              <a:rPr sz="32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32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-10" dirty="0">
                <a:solidFill>
                  <a:srgbClr val="FFFFFF"/>
                </a:solidFill>
                <a:latin typeface="Calibri"/>
                <a:cs typeface="Calibri"/>
              </a:rPr>
              <a:t>hosts.</a:t>
            </a:r>
            <a:endParaRPr sz="3200">
              <a:latin typeface="Calibri"/>
              <a:cs typeface="Calibri"/>
            </a:endParaRPr>
          </a:p>
          <a:p>
            <a:pPr marL="927100" lvl="1" indent="-457200">
              <a:lnSpc>
                <a:spcPct val="100000"/>
              </a:lnSpc>
              <a:spcBef>
                <a:spcPts val="1070"/>
              </a:spcBef>
              <a:buFont typeface="Arial MT"/>
              <a:buChar char="•"/>
              <a:tabLst>
                <a:tab pos="926465" algn="l"/>
                <a:tab pos="927100" algn="l"/>
              </a:tabLst>
            </a:pPr>
            <a:r>
              <a:rPr sz="3200" spc="-5" dirty="0">
                <a:solidFill>
                  <a:srgbClr val="FFFFFF"/>
                </a:solidFill>
                <a:latin typeface="Calibri"/>
                <a:cs typeface="Calibri"/>
              </a:rPr>
              <a:t>All</a:t>
            </a:r>
            <a:r>
              <a:rPr sz="3200" dirty="0">
                <a:solidFill>
                  <a:srgbClr val="FFFFFF"/>
                </a:solidFill>
                <a:latin typeface="Calibri"/>
                <a:cs typeface="Calibri"/>
              </a:rPr>
              <a:t> the</a:t>
            </a:r>
            <a:r>
              <a:rPr sz="3200" spc="-5" dirty="0">
                <a:solidFill>
                  <a:srgbClr val="FFFFFF"/>
                </a:solidFill>
                <a:latin typeface="Calibri"/>
                <a:cs typeface="Calibri"/>
              </a:rPr>
              <a:t> subnets</a:t>
            </a:r>
            <a:r>
              <a:rPr sz="32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-25" dirty="0">
                <a:solidFill>
                  <a:srgbClr val="FFFFFF"/>
                </a:solidFill>
                <a:latin typeface="Calibri"/>
                <a:cs typeface="Calibri"/>
              </a:rPr>
              <a:t>have</a:t>
            </a:r>
            <a:r>
              <a:rPr sz="3200" spc="-5" dirty="0">
                <a:solidFill>
                  <a:srgbClr val="FFFFFF"/>
                </a:solidFill>
                <a:latin typeface="Calibri"/>
                <a:cs typeface="Calibri"/>
              </a:rPr>
              <a:t> same </a:t>
            </a:r>
            <a:r>
              <a:rPr sz="3200" spc="-10" dirty="0">
                <a:solidFill>
                  <a:srgbClr val="FFFFFF"/>
                </a:solidFill>
                <a:latin typeface="Calibri"/>
                <a:cs typeface="Calibri"/>
              </a:rPr>
              <a:t>subnet</a:t>
            </a:r>
            <a:r>
              <a:rPr sz="32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Calibri"/>
                <a:cs typeface="Calibri"/>
              </a:rPr>
              <a:t>mask.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412616" y="6228613"/>
            <a:ext cx="5351780" cy="584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85"/>
              </a:lnSpc>
            </a:pPr>
            <a:r>
              <a:rPr sz="4400" u="heavy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www.knowledgegate.in</a:t>
            </a:r>
            <a:endParaRPr sz="4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540507" y="473963"/>
            <a:ext cx="7112634" cy="6286500"/>
            <a:chOff x="2540507" y="473963"/>
            <a:chExt cx="7112634" cy="6286500"/>
          </a:xfrm>
        </p:grpSpPr>
        <p:sp>
          <p:nvSpPr>
            <p:cNvPr id="3" name="object 3"/>
            <p:cNvSpPr/>
            <p:nvPr/>
          </p:nvSpPr>
          <p:spPr>
            <a:xfrm>
              <a:off x="3424935" y="6723303"/>
              <a:ext cx="5329555" cy="36830"/>
            </a:xfrm>
            <a:custGeom>
              <a:avLst/>
              <a:gdLst/>
              <a:ahLst/>
              <a:cxnLst/>
              <a:rect l="l" t="t" r="r" b="b"/>
              <a:pathLst>
                <a:path w="5329555" h="36829">
                  <a:moveTo>
                    <a:pt x="5329428" y="0"/>
                  </a:moveTo>
                  <a:lnTo>
                    <a:pt x="0" y="0"/>
                  </a:lnTo>
                  <a:lnTo>
                    <a:pt x="0" y="36575"/>
                  </a:lnTo>
                  <a:lnTo>
                    <a:pt x="5329428" y="36575"/>
                  </a:lnTo>
                  <a:lnTo>
                    <a:pt x="5329428" y="0"/>
                  </a:lnTo>
                  <a:close/>
                </a:path>
              </a:pathLst>
            </a:custGeom>
            <a:solidFill>
              <a:srgbClr val="0462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2559557" y="493013"/>
              <a:ext cx="7074534" cy="6231890"/>
            </a:xfrm>
            <a:custGeom>
              <a:avLst/>
              <a:gdLst/>
              <a:ahLst/>
              <a:cxnLst/>
              <a:rect l="l" t="t" r="r" b="b"/>
              <a:pathLst>
                <a:path w="7074534" h="6231890">
                  <a:moveTo>
                    <a:pt x="0" y="3115818"/>
                  </a:moveTo>
                  <a:lnTo>
                    <a:pt x="364" y="3070608"/>
                  </a:lnTo>
                  <a:lnTo>
                    <a:pt x="1455" y="3025553"/>
                  </a:lnTo>
                  <a:lnTo>
                    <a:pt x="3268" y="2980657"/>
                  </a:lnTo>
                  <a:lnTo>
                    <a:pt x="5796" y="2935925"/>
                  </a:lnTo>
                  <a:lnTo>
                    <a:pt x="9037" y="2891361"/>
                  </a:lnTo>
                  <a:lnTo>
                    <a:pt x="12983" y="2846968"/>
                  </a:lnTo>
                  <a:lnTo>
                    <a:pt x="17632" y="2802752"/>
                  </a:lnTo>
                  <a:lnTo>
                    <a:pt x="22977" y="2758717"/>
                  </a:lnTo>
                  <a:lnTo>
                    <a:pt x="29014" y="2714867"/>
                  </a:lnTo>
                  <a:lnTo>
                    <a:pt x="35738" y="2671207"/>
                  </a:lnTo>
                  <a:lnTo>
                    <a:pt x="43144" y="2627740"/>
                  </a:lnTo>
                  <a:lnTo>
                    <a:pt x="51227" y="2584471"/>
                  </a:lnTo>
                  <a:lnTo>
                    <a:pt x="59982" y="2541404"/>
                  </a:lnTo>
                  <a:lnTo>
                    <a:pt x="69405" y="2498545"/>
                  </a:lnTo>
                  <a:lnTo>
                    <a:pt x="79490" y="2455896"/>
                  </a:lnTo>
                  <a:lnTo>
                    <a:pt x="90232" y="2413463"/>
                  </a:lnTo>
                  <a:lnTo>
                    <a:pt x="101627" y="2371249"/>
                  </a:lnTo>
                  <a:lnTo>
                    <a:pt x="113669" y="2329260"/>
                  </a:lnTo>
                  <a:lnTo>
                    <a:pt x="126354" y="2287499"/>
                  </a:lnTo>
                  <a:lnTo>
                    <a:pt x="139677" y="2245970"/>
                  </a:lnTo>
                  <a:lnTo>
                    <a:pt x="153632" y="2204679"/>
                  </a:lnTo>
                  <a:lnTo>
                    <a:pt x="168216" y="2163629"/>
                  </a:lnTo>
                  <a:lnTo>
                    <a:pt x="183422" y="2122825"/>
                  </a:lnTo>
                  <a:lnTo>
                    <a:pt x="199247" y="2082271"/>
                  </a:lnTo>
                  <a:lnTo>
                    <a:pt x="215685" y="2041971"/>
                  </a:lnTo>
                  <a:lnTo>
                    <a:pt x="232731" y="2001930"/>
                  </a:lnTo>
                  <a:lnTo>
                    <a:pt x="250380" y="1962152"/>
                  </a:lnTo>
                  <a:lnTo>
                    <a:pt x="268628" y="1922641"/>
                  </a:lnTo>
                  <a:lnTo>
                    <a:pt x="287469" y="1883402"/>
                  </a:lnTo>
                  <a:lnTo>
                    <a:pt x="306899" y="1844439"/>
                  </a:lnTo>
                  <a:lnTo>
                    <a:pt x="326913" y="1805756"/>
                  </a:lnTo>
                  <a:lnTo>
                    <a:pt x="347505" y="1767358"/>
                  </a:lnTo>
                  <a:lnTo>
                    <a:pt x="368671" y="1729249"/>
                  </a:lnTo>
                  <a:lnTo>
                    <a:pt x="390407" y="1691434"/>
                  </a:lnTo>
                  <a:lnTo>
                    <a:pt x="412706" y="1653915"/>
                  </a:lnTo>
                  <a:lnTo>
                    <a:pt x="435564" y="1616699"/>
                  </a:lnTo>
                  <a:lnTo>
                    <a:pt x="458976" y="1579790"/>
                  </a:lnTo>
                  <a:lnTo>
                    <a:pt x="482938" y="1543191"/>
                  </a:lnTo>
                  <a:lnTo>
                    <a:pt x="507444" y="1506907"/>
                  </a:lnTo>
                  <a:lnTo>
                    <a:pt x="532490" y="1470942"/>
                  </a:lnTo>
                  <a:lnTo>
                    <a:pt x="558070" y="1435301"/>
                  </a:lnTo>
                  <a:lnTo>
                    <a:pt x="584179" y="1399987"/>
                  </a:lnTo>
                  <a:lnTo>
                    <a:pt x="610814" y="1365006"/>
                  </a:lnTo>
                  <a:lnTo>
                    <a:pt x="637968" y="1330362"/>
                  </a:lnTo>
                  <a:lnTo>
                    <a:pt x="665637" y="1296059"/>
                  </a:lnTo>
                  <a:lnTo>
                    <a:pt x="693816" y="1262101"/>
                  </a:lnTo>
                  <a:lnTo>
                    <a:pt x="722500" y="1228492"/>
                  </a:lnTo>
                  <a:lnTo>
                    <a:pt x="751684" y="1195238"/>
                  </a:lnTo>
                  <a:lnTo>
                    <a:pt x="781363" y="1162342"/>
                  </a:lnTo>
                  <a:lnTo>
                    <a:pt x="811532" y="1129808"/>
                  </a:lnTo>
                  <a:lnTo>
                    <a:pt x="842187" y="1097642"/>
                  </a:lnTo>
                  <a:lnTo>
                    <a:pt x="873323" y="1065846"/>
                  </a:lnTo>
                  <a:lnTo>
                    <a:pt x="904933" y="1034426"/>
                  </a:lnTo>
                  <a:lnTo>
                    <a:pt x="937015" y="1003387"/>
                  </a:lnTo>
                  <a:lnTo>
                    <a:pt x="969562" y="972731"/>
                  </a:lnTo>
                  <a:lnTo>
                    <a:pt x="1002570" y="942464"/>
                  </a:lnTo>
                  <a:lnTo>
                    <a:pt x="1036034" y="912590"/>
                  </a:lnTo>
                  <a:lnTo>
                    <a:pt x="1069948" y="883113"/>
                  </a:lnTo>
                  <a:lnTo>
                    <a:pt x="1104309" y="854038"/>
                  </a:lnTo>
                  <a:lnTo>
                    <a:pt x="1139111" y="825368"/>
                  </a:lnTo>
                  <a:lnTo>
                    <a:pt x="1174349" y="797109"/>
                  </a:lnTo>
                  <a:lnTo>
                    <a:pt x="1210019" y="769264"/>
                  </a:lnTo>
                  <a:lnTo>
                    <a:pt x="1246114" y="741839"/>
                  </a:lnTo>
                  <a:lnTo>
                    <a:pt x="1282632" y="714836"/>
                  </a:lnTo>
                  <a:lnTo>
                    <a:pt x="1319565" y="688261"/>
                  </a:lnTo>
                  <a:lnTo>
                    <a:pt x="1356911" y="662118"/>
                  </a:lnTo>
                  <a:lnTo>
                    <a:pt x="1394663" y="636411"/>
                  </a:lnTo>
                  <a:lnTo>
                    <a:pt x="1432817" y="611145"/>
                  </a:lnTo>
                  <a:lnTo>
                    <a:pt x="1471367" y="586323"/>
                  </a:lnTo>
                  <a:lnTo>
                    <a:pt x="1510310" y="561951"/>
                  </a:lnTo>
                  <a:lnTo>
                    <a:pt x="1549640" y="538032"/>
                  </a:lnTo>
                  <a:lnTo>
                    <a:pt x="1589352" y="514571"/>
                  </a:lnTo>
                  <a:lnTo>
                    <a:pt x="1629441" y="491573"/>
                  </a:lnTo>
                  <a:lnTo>
                    <a:pt x="1669902" y="469041"/>
                  </a:lnTo>
                  <a:lnTo>
                    <a:pt x="1710731" y="446979"/>
                  </a:lnTo>
                  <a:lnTo>
                    <a:pt x="1751922" y="425393"/>
                  </a:lnTo>
                  <a:lnTo>
                    <a:pt x="1793471" y="404286"/>
                  </a:lnTo>
                  <a:lnTo>
                    <a:pt x="1835372" y="383664"/>
                  </a:lnTo>
                  <a:lnTo>
                    <a:pt x="1877621" y="363529"/>
                  </a:lnTo>
                  <a:lnTo>
                    <a:pt x="1920213" y="343887"/>
                  </a:lnTo>
                  <a:lnTo>
                    <a:pt x="1963143" y="324741"/>
                  </a:lnTo>
                  <a:lnTo>
                    <a:pt x="2006406" y="306097"/>
                  </a:lnTo>
                  <a:lnTo>
                    <a:pt x="2049997" y="287958"/>
                  </a:lnTo>
                  <a:lnTo>
                    <a:pt x="2093911" y="270330"/>
                  </a:lnTo>
                  <a:lnTo>
                    <a:pt x="2138143" y="253215"/>
                  </a:lnTo>
                  <a:lnTo>
                    <a:pt x="2182688" y="236618"/>
                  </a:lnTo>
                  <a:lnTo>
                    <a:pt x="2227542" y="220545"/>
                  </a:lnTo>
                  <a:lnTo>
                    <a:pt x="2272699" y="204999"/>
                  </a:lnTo>
                  <a:lnTo>
                    <a:pt x="2318155" y="189984"/>
                  </a:lnTo>
                  <a:lnTo>
                    <a:pt x="2363905" y="175505"/>
                  </a:lnTo>
                  <a:lnTo>
                    <a:pt x="2409943" y="161566"/>
                  </a:lnTo>
                  <a:lnTo>
                    <a:pt x="2456265" y="148171"/>
                  </a:lnTo>
                  <a:lnTo>
                    <a:pt x="2502866" y="135325"/>
                  </a:lnTo>
                  <a:lnTo>
                    <a:pt x="2549741" y="123033"/>
                  </a:lnTo>
                  <a:lnTo>
                    <a:pt x="2596885" y="111297"/>
                  </a:lnTo>
                  <a:lnTo>
                    <a:pt x="2644293" y="100124"/>
                  </a:lnTo>
                  <a:lnTo>
                    <a:pt x="2691960" y="89517"/>
                  </a:lnTo>
                  <a:lnTo>
                    <a:pt x="2739882" y="79480"/>
                  </a:lnTo>
                  <a:lnTo>
                    <a:pt x="2788053" y="70017"/>
                  </a:lnTo>
                  <a:lnTo>
                    <a:pt x="2836469" y="61134"/>
                  </a:lnTo>
                  <a:lnTo>
                    <a:pt x="2885124" y="52835"/>
                  </a:lnTo>
                  <a:lnTo>
                    <a:pt x="2934013" y="45123"/>
                  </a:lnTo>
                  <a:lnTo>
                    <a:pt x="2983133" y="38003"/>
                  </a:lnTo>
                  <a:lnTo>
                    <a:pt x="3032477" y="31479"/>
                  </a:lnTo>
                  <a:lnTo>
                    <a:pt x="3082041" y="25557"/>
                  </a:lnTo>
                  <a:lnTo>
                    <a:pt x="3131821" y="20239"/>
                  </a:lnTo>
                  <a:lnTo>
                    <a:pt x="3181810" y="15531"/>
                  </a:lnTo>
                  <a:lnTo>
                    <a:pt x="3232004" y="11436"/>
                  </a:lnTo>
                  <a:lnTo>
                    <a:pt x="3282399" y="7960"/>
                  </a:lnTo>
                  <a:lnTo>
                    <a:pt x="3332989" y="5106"/>
                  </a:lnTo>
                  <a:lnTo>
                    <a:pt x="3383769" y="2878"/>
                  </a:lnTo>
                  <a:lnTo>
                    <a:pt x="3434735" y="1282"/>
                  </a:lnTo>
                  <a:lnTo>
                    <a:pt x="3485881" y="321"/>
                  </a:lnTo>
                  <a:lnTo>
                    <a:pt x="3537204" y="0"/>
                  </a:lnTo>
                  <a:lnTo>
                    <a:pt x="3588526" y="321"/>
                  </a:lnTo>
                  <a:lnTo>
                    <a:pt x="3639672" y="1282"/>
                  </a:lnTo>
                  <a:lnTo>
                    <a:pt x="3690638" y="2878"/>
                  </a:lnTo>
                  <a:lnTo>
                    <a:pt x="3741418" y="5106"/>
                  </a:lnTo>
                  <a:lnTo>
                    <a:pt x="3792008" y="7960"/>
                  </a:lnTo>
                  <a:lnTo>
                    <a:pt x="3842403" y="11436"/>
                  </a:lnTo>
                  <a:lnTo>
                    <a:pt x="3892597" y="15531"/>
                  </a:lnTo>
                  <a:lnTo>
                    <a:pt x="3942586" y="20239"/>
                  </a:lnTo>
                  <a:lnTo>
                    <a:pt x="3992366" y="25557"/>
                  </a:lnTo>
                  <a:lnTo>
                    <a:pt x="4041930" y="31479"/>
                  </a:lnTo>
                  <a:lnTo>
                    <a:pt x="4091274" y="38003"/>
                  </a:lnTo>
                  <a:lnTo>
                    <a:pt x="4140394" y="45123"/>
                  </a:lnTo>
                  <a:lnTo>
                    <a:pt x="4189283" y="52835"/>
                  </a:lnTo>
                  <a:lnTo>
                    <a:pt x="4237938" y="61134"/>
                  </a:lnTo>
                  <a:lnTo>
                    <a:pt x="4286354" y="70017"/>
                  </a:lnTo>
                  <a:lnTo>
                    <a:pt x="4334525" y="79480"/>
                  </a:lnTo>
                  <a:lnTo>
                    <a:pt x="4382447" y="89517"/>
                  </a:lnTo>
                  <a:lnTo>
                    <a:pt x="4430114" y="100124"/>
                  </a:lnTo>
                  <a:lnTo>
                    <a:pt x="4477522" y="111297"/>
                  </a:lnTo>
                  <a:lnTo>
                    <a:pt x="4524666" y="123033"/>
                  </a:lnTo>
                  <a:lnTo>
                    <a:pt x="4571541" y="135325"/>
                  </a:lnTo>
                  <a:lnTo>
                    <a:pt x="4618142" y="148171"/>
                  </a:lnTo>
                  <a:lnTo>
                    <a:pt x="4664464" y="161566"/>
                  </a:lnTo>
                  <a:lnTo>
                    <a:pt x="4710502" y="175505"/>
                  </a:lnTo>
                  <a:lnTo>
                    <a:pt x="4756252" y="189984"/>
                  </a:lnTo>
                  <a:lnTo>
                    <a:pt x="4801708" y="204999"/>
                  </a:lnTo>
                  <a:lnTo>
                    <a:pt x="4846865" y="220545"/>
                  </a:lnTo>
                  <a:lnTo>
                    <a:pt x="4891719" y="236618"/>
                  </a:lnTo>
                  <a:lnTo>
                    <a:pt x="4936264" y="253215"/>
                  </a:lnTo>
                  <a:lnTo>
                    <a:pt x="4980496" y="270330"/>
                  </a:lnTo>
                  <a:lnTo>
                    <a:pt x="5024410" y="287958"/>
                  </a:lnTo>
                  <a:lnTo>
                    <a:pt x="5068001" y="306097"/>
                  </a:lnTo>
                  <a:lnTo>
                    <a:pt x="5111264" y="324741"/>
                  </a:lnTo>
                  <a:lnTo>
                    <a:pt x="5154194" y="343887"/>
                  </a:lnTo>
                  <a:lnTo>
                    <a:pt x="5196786" y="363529"/>
                  </a:lnTo>
                  <a:lnTo>
                    <a:pt x="5239035" y="383664"/>
                  </a:lnTo>
                  <a:lnTo>
                    <a:pt x="5280936" y="404286"/>
                  </a:lnTo>
                  <a:lnTo>
                    <a:pt x="5322485" y="425393"/>
                  </a:lnTo>
                  <a:lnTo>
                    <a:pt x="5363676" y="446979"/>
                  </a:lnTo>
                  <a:lnTo>
                    <a:pt x="5404505" y="469041"/>
                  </a:lnTo>
                  <a:lnTo>
                    <a:pt x="5444966" y="491573"/>
                  </a:lnTo>
                  <a:lnTo>
                    <a:pt x="5485055" y="514571"/>
                  </a:lnTo>
                  <a:lnTo>
                    <a:pt x="5524767" y="538032"/>
                  </a:lnTo>
                  <a:lnTo>
                    <a:pt x="5564097" y="561951"/>
                  </a:lnTo>
                  <a:lnTo>
                    <a:pt x="5603040" y="586323"/>
                  </a:lnTo>
                  <a:lnTo>
                    <a:pt x="5641590" y="611145"/>
                  </a:lnTo>
                  <a:lnTo>
                    <a:pt x="5679744" y="636411"/>
                  </a:lnTo>
                  <a:lnTo>
                    <a:pt x="5717496" y="662118"/>
                  </a:lnTo>
                  <a:lnTo>
                    <a:pt x="5754842" y="688261"/>
                  </a:lnTo>
                  <a:lnTo>
                    <a:pt x="5791775" y="714836"/>
                  </a:lnTo>
                  <a:lnTo>
                    <a:pt x="5828293" y="741839"/>
                  </a:lnTo>
                  <a:lnTo>
                    <a:pt x="5864388" y="769264"/>
                  </a:lnTo>
                  <a:lnTo>
                    <a:pt x="5900058" y="797109"/>
                  </a:lnTo>
                  <a:lnTo>
                    <a:pt x="5935296" y="825368"/>
                  </a:lnTo>
                  <a:lnTo>
                    <a:pt x="5970098" y="854038"/>
                  </a:lnTo>
                  <a:lnTo>
                    <a:pt x="6004459" y="883113"/>
                  </a:lnTo>
                  <a:lnTo>
                    <a:pt x="6038373" y="912590"/>
                  </a:lnTo>
                  <a:lnTo>
                    <a:pt x="6071837" y="942464"/>
                  </a:lnTo>
                  <a:lnTo>
                    <a:pt x="6104845" y="972731"/>
                  </a:lnTo>
                  <a:lnTo>
                    <a:pt x="6137392" y="1003387"/>
                  </a:lnTo>
                  <a:lnTo>
                    <a:pt x="6169474" y="1034426"/>
                  </a:lnTo>
                  <a:lnTo>
                    <a:pt x="6201084" y="1065846"/>
                  </a:lnTo>
                  <a:lnTo>
                    <a:pt x="6232220" y="1097642"/>
                  </a:lnTo>
                  <a:lnTo>
                    <a:pt x="6262875" y="1129808"/>
                  </a:lnTo>
                  <a:lnTo>
                    <a:pt x="6293044" y="1162342"/>
                  </a:lnTo>
                  <a:lnTo>
                    <a:pt x="6322723" y="1195238"/>
                  </a:lnTo>
                  <a:lnTo>
                    <a:pt x="6351907" y="1228492"/>
                  </a:lnTo>
                  <a:lnTo>
                    <a:pt x="6380591" y="1262101"/>
                  </a:lnTo>
                  <a:lnTo>
                    <a:pt x="6408770" y="1296059"/>
                  </a:lnTo>
                  <a:lnTo>
                    <a:pt x="6436439" y="1330362"/>
                  </a:lnTo>
                  <a:lnTo>
                    <a:pt x="6463593" y="1365006"/>
                  </a:lnTo>
                  <a:lnTo>
                    <a:pt x="6490228" y="1399987"/>
                  </a:lnTo>
                  <a:lnTo>
                    <a:pt x="6516337" y="1435301"/>
                  </a:lnTo>
                  <a:lnTo>
                    <a:pt x="6541917" y="1470942"/>
                  </a:lnTo>
                  <a:lnTo>
                    <a:pt x="6566963" y="1506907"/>
                  </a:lnTo>
                  <a:lnTo>
                    <a:pt x="6591469" y="1543191"/>
                  </a:lnTo>
                  <a:lnTo>
                    <a:pt x="6615431" y="1579790"/>
                  </a:lnTo>
                  <a:lnTo>
                    <a:pt x="6638843" y="1616699"/>
                  </a:lnTo>
                  <a:lnTo>
                    <a:pt x="6661701" y="1653915"/>
                  </a:lnTo>
                  <a:lnTo>
                    <a:pt x="6684000" y="1691434"/>
                  </a:lnTo>
                  <a:lnTo>
                    <a:pt x="6705736" y="1729249"/>
                  </a:lnTo>
                  <a:lnTo>
                    <a:pt x="6726902" y="1767358"/>
                  </a:lnTo>
                  <a:lnTo>
                    <a:pt x="6747494" y="1805756"/>
                  </a:lnTo>
                  <a:lnTo>
                    <a:pt x="6767508" y="1844439"/>
                  </a:lnTo>
                  <a:lnTo>
                    <a:pt x="6786938" y="1883402"/>
                  </a:lnTo>
                  <a:lnTo>
                    <a:pt x="6805779" y="1922641"/>
                  </a:lnTo>
                  <a:lnTo>
                    <a:pt x="6824027" y="1962152"/>
                  </a:lnTo>
                  <a:lnTo>
                    <a:pt x="6841676" y="2001930"/>
                  </a:lnTo>
                  <a:lnTo>
                    <a:pt x="6858722" y="2041971"/>
                  </a:lnTo>
                  <a:lnTo>
                    <a:pt x="6875160" y="2082271"/>
                  </a:lnTo>
                  <a:lnTo>
                    <a:pt x="6890985" y="2122825"/>
                  </a:lnTo>
                  <a:lnTo>
                    <a:pt x="6906191" y="2163629"/>
                  </a:lnTo>
                  <a:lnTo>
                    <a:pt x="6920775" y="2204679"/>
                  </a:lnTo>
                  <a:lnTo>
                    <a:pt x="6934730" y="2245970"/>
                  </a:lnTo>
                  <a:lnTo>
                    <a:pt x="6948053" y="2287499"/>
                  </a:lnTo>
                  <a:lnTo>
                    <a:pt x="6960738" y="2329260"/>
                  </a:lnTo>
                  <a:lnTo>
                    <a:pt x="6972780" y="2371249"/>
                  </a:lnTo>
                  <a:lnTo>
                    <a:pt x="6984175" y="2413463"/>
                  </a:lnTo>
                  <a:lnTo>
                    <a:pt x="6994917" y="2455896"/>
                  </a:lnTo>
                  <a:lnTo>
                    <a:pt x="7005002" y="2498545"/>
                  </a:lnTo>
                  <a:lnTo>
                    <a:pt x="7014425" y="2541404"/>
                  </a:lnTo>
                  <a:lnTo>
                    <a:pt x="7023180" y="2584471"/>
                  </a:lnTo>
                  <a:lnTo>
                    <a:pt x="7031263" y="2627740"/>
                  </a:lnTo>
                  <a:lnTo>
                    <a:pt x="7038669" y="2671207"/>
                  </a:lnTo>
                  <a:lnTo>
                    <a:pt x="7045393" y="2714867"/>
                  </a:lnTo>
                  <a:lnTo>
                    <a:pt x="7051430" y="2758717"/>
                  </a:lnTo>
                  <a:lnTo>
                    <a:pt x="7056775" y="2802752"/>
                  </a:lnTo>
                  <a:lnTo>
                    <a:pt x="7061424" y="2846968"/>
                  </a:lnTo>
                  <a:lnTo>
                    <a:pt x="7065370" y="2891361"/>
                  </a:lnTo>
                  <a:lnTo>
                    <a:pt x="7068611" y="2935925"/>
                  </a:lnTo>
                  <a:lnTo>
                    <a:pt x="7071139" y="2980657"/>
                  </a:lnTo>
                  <a:lnTo>
                    <a:pt x="7072952" y="3025553"/>
                  </a:lnTo>
                  <a:lnTo>
                    <a:pt x="7074043" y="3070608"/>
                  </a:lnTo>
                  <a:lnTo>
                    <a:pt x="7074408" y="3115818"/>
                  </a:lnTo>
                  <a:lnTo>
                    <a:pt x="7074043" y="3161027"/>
                  </a:lnTo>
                  <a:lnTo>
                    <a:pt x="7072952" y="3206082"/>
                  </a:lnTo>
                  <a:lnTo>
                    <a:pt x="7071139" y="3250978"/>
                  </a:lnTo>
                  <a:lnTo>
                    <a:pt x="7068611" y="3295710"/>
                  </a:lnTo>
                  <a:lnTo>
                    <a:pt x="7065370" y="3340274"/>
                  </a:lnTo>
                  <a:lnTo>
                    <a:pt x="7061424" y="3384667"/>
                  </a:lnTo>
                  <a:lnTo>
                    <a:pt x="7056775" y="3428883"/>
                  </a:lnTo>
                  <a:lnTo>
                    <a:pt x="7051430" y="3472918"/>
                  </a:lnTo>
                  <a:lnTo>
                    <a:pt x="7045393" y="3516768"/>
                  </a:lnTo>
                  <a:lnTo>
                    <a:pt x="7038669" y="3560428"/>
                  </a:lnTo>
                  <a:lnTo>
                    <a:pt x="7031263" y="3603895"/>
                  </a:lnTo>
                  <a:lnTo>
                    <a:pt x="7023180" y="3647164"/>
                  </a:lnTo>
                  <a:lnTo>
                    <a:pt x="7014425" y="3690231"/>
                  </a:lnTo>
                  <a:lnTo>
                    <a:pt x="7005002" y="3733090"/>
                  </a:lnTo>
                  <a:lnTo>
                    <a:pt x="6994917" y="3775739"/>
                  </a:lnTo>
                  <a:lnTo>
                    <a:pt x="6984175" y="3818172"/>
                  </a:lnTo>
                  <a:lnTo>
                    <a:pt x="6972780" y="3860386"/>
                  </a:lnTo>
                  <a:lnTo>
                    <a:pt x="6960738" y="3902375"/>
                  </a:lnTo>
                  <a:lnTo>
                    <a:pt x="6948053" y="3944136"/>
                  </a:lnTo>
                  <a:lnTo>
                    <a:pt x="6934730" y="3985665"/>
                  </a:lnTo>
                  <a:lnTo>
                    <a:pt x="6920775" y="4026956"/>
                  </a:lnTo>
                  <a:lnTo>
                    <a:pt x="6906191" y="4068006"/>
                  </a:lnTo>
                  <a:lnTo>
                    <a:pt x="6890985" y="4108810"/>
                  </a:lnTo>
                  <a:lnTo>
                    <a:pt x="6875160" y="4149364"/>
                  </a:lnTo>
                  <a:lnTo>
                    <a:pt x="6858722" y="4189664"/>
                  </a:lnTo>
                  <a:lnTo>
                    <a:pt x="6841676" y="4229705"/>
                  </a:lnTo>
                  <a:lnTo>
                    <a:pt x="6824027" y="4269483"/>
                  </a:lnTo>
                  <a:lnTo>
                    <a:pt x="6805779" y="4308994"/>
                  </a:lnTo>
                  <a:lnTo>
                    <a:pt x="6786938" y="4348233"/>
                  </a:lnTo>
                  <a:lnTo>
                    <a:pt x="6767508" y="4387196"/>
                  </a:lnTo>
                  <a:lnTo>
                    <a:pt x="6747494" y="4425879"/>
                  </a:lnTo>
                  <a:lnTo>
                    <a:pt x="6726902" y="4464277"/>
                  </a:lnTo>
                  <a:lnTo>
                    <a:pt x="6705736" y="4502386"/>
                  </a:lnTo>
                  <a:lnTo>
                    <a:pt x="6684000" y="4540201"/>
                  </a:lnTo>
                  <a:lnTo>
                    <a:pt x="6661701" y="4577720"/>
                  </a:lnTo>
                  <a:lnTo>
                    <a:pt x="6638843" y="4614936"/>
                  </a:lnTo>
                  <a:lnTo>
                    <a:pt x="6615431" y="4651845"/>
                  </a:lnTo>
                  <a:lnTo>
                    <a:pt x="6591469" y="4688444"/>
                  </a:lnTo>
                  <a:lnTo>
                    <a:pt x="6566963" y="4724728"/>
                  </a:lnTo>
                  <a:lnTo>
                    <a:pt x="6541917" y="4760693"/>
                  </a:lnTo>
                  <a:lnTo>
                    <a:pt x="6516337" y="4796334"/>
                  </a:lnTo>
                  <a:lnTo>
                    <a:pt x="6490228" y="4831648"/>
                  </a:lnTo>
                  <a:lnTo>
                    <a:pt x="6463593" y="4866629"/>
                  </a:lnTo>
                  <a:lnTo>
                    <a:pt x="6436439" y="4901273"/>
                  </a:lnTo>
                  <a:lnTo>
                    <a:pt x="6408770" y="4935576"/>
                  </a:lnTo>
                  <a:lnTo>
                    <a:pt x="6380591" y="4969534"/>
                  </a:lnTo>
                  <a:lnTo>
                    <a:pt x="6351907" y="5003143"/>
                  </a:lnTo>
                  <a:lnTo>
                    <a:pt x="6322723" y="5036397"/>
                  </a:lnTo>
                  <a:lnTo>
                    <a:pt x="6293044" y="5069293"/>
                  </a:lnTo>
                  <a:lnTo>
                    <a:pt x="6262875" y="5101827"/>
                  </a:lnTo>
                  <a:lnTo>
                    <a:pt x="6232220" y="5133993"/>
                  </a:lnTo>
                  <a:lnTo>
                    <a:pt x="6201084" y="5165789"/>
                  </a:lnTo>
                  <a:lnTo>
                    <a:pt x="6169474" y="5197209"/>
                  </a:lnTo>
                  <a:lnTo>
                    <a:pt x="6137392" y="5228248"/>
                  </a:lnTo>
                  <a:lnTo>
                    <a:pt x="6104845" y="5258904"/>
                  </a:lnTo>
                  <a:lnTo>
                    <a:pt x="6071837" y="5289171"/>
                  </a:lnTo>
                  <a:lnTo>
                    <a:pt x="6038373" y="5319045"/>
                  </a:lnTo>
                  <a:lnTo>
                    <a:pt x="6004459" y="5348522"/>
                  </a:lnTo>
                  <a:lnTo>
                    <a:pt x="5970098" y="5377597"/>
                  </a:lnTo>
                  <a:lnTo>
                    <a:pt x="5935296" y="5406267"/>
                  </a:lnTo>
                  <a:lnTo>
                    <a:pt x="5900058" y="5434526"/>
                  </a:lnTo>
                  <a:lnTo>
                    <a:pt x="5864388" y="5462371"/>
                  </a:lnTo>
                  <a:lnTo>
                    <a:pt x="5828293" y="5489796"/>
                  </a:lnTo>
                  <a:lnTo>
                    <a:pt x="5791775" y="5516799"/>
                  </a:lnTo>
                  <a:lnTo>
                    <a:pt x="5754842" y="5543374"/>
                  </a:lnTo>
                  <a:lnTo>
                    <a:pt x="5717496" y="5569517"/>
                  </a:lnTo>
                  <a:lnTo>
                    <a:pt x="5679744" y="5595224"/>
                  </a:lnTo>
                  <a:lnTo>
                    <a:pt x="5641590" y="5620490"/>
                  </a:lnTo>
                  <a:lnTo>
                    <a:pt x="5603040" y="5645312"/>
                  </a:lnTo>
                  <a:lnTo>
                    <a:pt x="5564097" y="5669684"/>
                  </a:lnTo>
                  <a:lnTo>
                    <a:pt x="5524767" y="5693603"/>
                  </a:lnTo>
                  <a:lnTo>
                    <a:pt x="5485055" y="5717064"/>
                  </a:lnTo>
                  <a:lnTo>
                    <a:pt x="5444966" y="5740062"/>
                  </a:lnTo>
                  <a:lnTo>
                    <a:pt x="5404505" y="5762594"/>
                  </a:lnTo>
                  <a:lnTo>
                    <a:pt x="5363676" y="5784656"/>
                  </a:lnTo>
                  <a:lnTo>
                    <a:pt x="5322485" y="5806242"/>
                  </a:lnTo>
                  <a:lnTo>
                    <a:pt x="5280936" y="5827349"/>
                  </a:lnTo>
                  <a:lnTo>
                    <a:pt x="5239035" y="5847971"/>
                  </a:lnTo>
                  <a:lnTo>
                    <a:pt x="5196786" y="5868106"/>
                  </a:lnTo>
                  <a:lnTo>
                    <a:pt x="5154194" y="5887748"/>
                  </a:lnTo>
                  <a:lnTo>
                    <a:pt x="5111264" y="5906894"/>
                  </a:lnTo>
                  <a:lnTo>
                    <a:pt x="5068001" y="5925538"/>
                  </a:lnTo>
                  <a:lnTo>
                    <a:pt x="5024410" y="5943677"/>
                  </a:lnTo>
                  <a:lnTo>
                    <a:pt x="4980496" y="5961305"/>
                  </a:lnTo>
                  <a:lnTo>
                    <a:pt x="4936264" y="5978420"/>
                  </a:lnTo>
                  <a:lnTo>
                    <a:pt x="4891719" y="5995017"/>
                  </a:lnTo>
                  <a:lnTo>
                    <a:pt x="4846865" y="6011090"/>
                  </a:lnTo>
                  <a:lnTo>
                    <a:pt x="4801708" y="6026636"/>
                  </a:lnTo>
                  <a:lnTo>
                    <a:pt x="4756252" y="6041651"/>
                  </a:lnTo>
                  <a:lnTo>
                    <a:pt x="4710502" y="6056130"/>
                  </a:lnTo>
                  <a:lnTo>
                    <a:pt x="4664464" y="6070069"/>
                  </a:lnTo>
                  <a:lnTo>
                    <a:pt x="4618142" y="6083464"/>
                  </a:lnTo>
                  <a:lnTo>
                    <a:pt x="4571541" y="6096310"/>
                  </a:lnTo>
                  <a:lnTo>
                    <a:pt x="4524666" y="6108602"/>
                  </a:lnTo>
                  <a:lnTo>
                    <a:pt x="4477522" y="6120338"/>
                  </a:lnTo>
                  <a:lnTo>
                    <a:pt x="4430114" y="6131511"/>
                  </a:lnTo>
                  <a:lnTo>
                    <a:pt x="4382447" y="6142118"/>
                  </a:lnTo>
                  <a:lnTo>
                    <a:pt x="4334525" y="6152155"/>
                  </a:lnTo>
                  <a:lnTo>
                    <a:pt x="4286354" y="6161618"/>
                  </a:lnTo>
                  <a:lnTo>
                    <a:pt x="4237938" y="6170501"/>
                  </a:lnTo>
                  <a:lnTo>
                    <a:pt x="4189283" y="6178800"/>
                  </a:lnTo>
                  <a:lnTo>
                    <a:pt x="4140394" y="6186512"/>
                  </a:lnTo>
                  <a:lnTo>
                    <a:pt x="4091274" y="6193632"/>
                  </a:lnTo>
                  <a:lnTo>
                    <a:pt x="4041930" y="6200156"/>
                  </a:lnTo>
                  <a:lnTo>
                    <a:pt x="3992366" y="6206078"/>
                  </a:lnTo>
                  <a:lnTo>
                    <a:pt x="3942586" y="6211396"/>
                  </a:lnTo>
                  <a:lnTo>
                    <a:pt x="3892597" y="6216104"/>
                  </a:lnTo>
                  <a:lnTo>
                    <a:pt x="3842403" y="6220199"/>
                  </a:lnTo>
                  <a:lnTo>
                    <a:pt x="3792008" y="6223675"/>
                  </a:lnTo>
                  <a:lnTo>
                    <a:pt x="3741418" y="6226529"/>
                  </a:lnTo>
                  <a:lnTo>
                    <a:pt x="3690638" y="6228757"/>
                  </a:lnTo>
                  <a:lnTo>
                    <a:pt x="3639672" y="6230353"/>
                  </a:lnTo>
                  <a:lnTo>
                    <a:pt x="3588526" y="6231314"/>
                  </a:lnTo>
                  <a:lnTo>
                    <a:pt x="3537204" y="6231636"/>
                  </a:lnTo>
                  <a:lnTo>
                    <a:pt x="3485881" y="6231314"/>
                  </a:lnTo>
                  <a:lnTo>
                    <a:pt x="3434735" y="6230353"/>
                  </a:lnTo>
                  <a:lnTo>
                    <a:pt x="3383769" y="6228757"/>
                  </a:lnTo>
                  <a:lnTo>
                    <a:pt x="3332989" y="6226529"/>
                  </a:lnTo>
                  <a:lnTo>
                    <a:pt x="3282399" y="6223675"/>
                  </a:lnTo>
                  <a:lnTo>
                    <a:pt x="3232004" y="6220199"/>
                  </a:lnTo>
                  <a:lnTo>
                    <a:pt x="3181810" y="6216104"/>
                  </a:lnTo>
                  <a:lnTo>
                    <a:pt x="3131821" y="6211396"/>
                  </a:lnTo>
                  <a:lnTo>
                    <a:pt x="3082041" y="6206078"/>
                  </a:lnTo>
                  <a:lnTo>
                    <a:pt x="3032477" y="6200156"/>
                  </a:lnTo>
                  <a:lnTo>
                    <a:pt x="2983133" y="6193632"/>
                  </a:lnTo>
                  <a:lnTo>
                    <a:pt x="2934013" y="6186512"/>
                  </a:lnTo>
                  <a:lnTo>
                    <a:pt x="2885124" y="6178800"/>
                  </a:lnTo>
                  <a:lnTo>
                    <a:pt x="2836469" y="6170501"/>
                  </a:lnTo>
                  <a:lnTo>
                    <a:pt x="2788053" y="6161618"/>
                  </a:lnTo>
                  <a:lnTo>
                    <a:pt x="2739882" y="6152155"/>
                  </a:lnTo>
                  <a:lnTo>
                    <a:pt x="2691960" y="6142118"/>
                  </a:lnTo>
                  <a:lnTo>
                    <a:pt x="2644293" y="6131511"/>
                  </a:lnTo>
                  <a:lnTo>
                    <a:pt x="2596885" y="6120338"/>
                  </a:lnTo>
                  <a:lnTo>
                    <a:pt x="2549741" y="6108602"/>
                  </a:lnTo>
                  <a:lnTo>
                    <a:pt x="2502866" y="6096310"/>
                  </a:lnTo>
                  <a:lnTo>
                    <a:pt x="2456265" y="6083464"/>
                  </a:lnTo>
                  <a:lnTo>
                    <a:pt x="2409943" y="6070069"/>
                  </a:lnTo>
                  <a:lnTo>
                    <a:pt x="2363905" y="6056130"/>
                  </a:lnTo>
                  <a:lnTo>
                    <a:pt x="2318155" y="6041651"/>
                  </a:lnTo>
                  <a:lnTo>
                    <a:pt x="2272699" y="6026636"/>
                  </a:lnTo>
                  <a:lnTo>
                    <a:pt x="2227542" y="6011090"/>
                  </a:lnTo>
                  <a:lnTo>
                    <a:pt x="2182688" y="5995017"/>
                  </a:lnTo>
                  <a:lnTo>
                    <a:pt x="2138143" y="5978420"/>
                  </a:lnTo>
                  <a:lnTo>
                    <a:pt x="2093911" y="5961305"/>
                  </a:lnTo>
                  <a:lnTo>
                    <a:pt x="2049997" y="5943677"/>
                  </a:lnTo>
                  <a:lnTo>
                    <a:pt x="2006406" y="5925538"/>
                  </a:lnTo>
                  <a:lnTo>
                    <a:pt x="1963143" y="5906894"/>
                  </a:lnTo>
                  <a:lnTo>
                    <a:pt x="1920213" y="5887748"/>
                  </a:lnTo>
                  <a:lnTo>
                    <a:pt x="1877621" y="5868106"/>
                  </a:lnTo>
                  <a:lnTo>
                    <a:pt x="1835372" y="5847971"/>
                  </a:lnTo>
                  <a:lnTo>
                    <a:pt x="1793471" y="5827349"/>
                  </a:lnTo>
                  <a:lnTo>
                    <a:pt x="1751922" y="5806242"/>
                  </a:lnTo>
                  <a:lnTo>
                    <a:pt x="1710731" y="5784656"/>
                  </a:lnTo>
                  <a:lnTo>
                    <a:pt x="1669902" y="5762594"/>
                  </a:lnTo>
                  <a:lnTo>
                    <a:pt x="1629441" y="5740062"/>
                  </a:lnTo>
                  <a:lnTo>
                    <a:pt x="1589352" y="5717064"/>
                  </a:lnTo>
                  <a:lnTo>
                    <a:pt x="1549640" y="5693603"/>
                  </a:lnTo>
                  <a:lnTo>
                    <a:pt x="1510310" y="5669684"/>
                  </a:lnTo>
                  <a:lnTo>
                    <a:pt x="1471367" y="5645312"/>
                  </a:lnTo>
                  <a:lnTo>
                    <a:pt x="1432817" y="5620490"/>
                  </a:lnTo>
                  <a:lnTo>
                    <a:pt x="1394663" y="5595224"/>
                  </a:lnTo>
                  <a:lnTo>
                    <a:pt x="1356911" y="5569517"/>
                  </a:lnTo>
                  <a:lnTo>
                    <a:pt x="1319565" y="5543374"/>
                  </a:lnTo>
                  <a:lnTo>
                    <a:pt x="1282632" y="5516799"/>
                  </a:lnTo>
                  <a:lnTo>
                    <a:pt x="1246114" y="5489796"/>
                  </a:lnTo>
                  <a:lnTo>
                    <a:pt x="1210019" y="5462371"/>
                  </a:lnTo>
                  <a:lnTo>
                    <a:pt x="1174349" y="5434526"/>
                  </a:lnTo>
                  <a:lnTo>
                    <a:pt x="1139111" y="5406267"/>
                  </a:lnTo>
                  <a:lnTo>
                    <a:pt x="1104309" y="5377597"/>
                  </a:lnTo>
                  <a:lnTo>
                    <a:pt x="1069948" y="5348522"/>
                  </a:lnTo>
                  <a:lnTo>
                    <a:pt x="1036034" y="5319045"/>
                  </a:lnTo>
                  <a:lnTo>
                    <a:pt x="1002570" y="5289171"/>
                  </a:lnTo>
                  <a:lnTo>
                    <a:pt x="969562" y="5258904"/>
                  </a:lnTo>
                  <a:lnTo>
                    <a:pt x="937015" y="5228248"/>
                  </a:lnTo>
                  <a:lnTo>
                    <a:pt x="904933" y="5197209"/>
                  </a:lnTo>
                  <a:lnTo>
                    <a:pt x="873323" y="5165789"/>
                  </a:lnTo>
                  <a:lnTo>
                    <a:pt x="842187" y="5133993"/>
                  </a:lnTo>
                  <a:lnTo>
                    <a:pt x="811532" y="5101827"/>
                  </a:lnTo>
                  <a:lnTo>
                    <a:pt x="781363" y="5069293"/>
                  </a:lnTo>
                  <a:lnTo>
                    <a:pt x="751684" y="5036397"/>
                  </a:lnTo>
                  <a:lnTo>
                    <a:pt x="722500" y="5003143"/>
                  </a:lnTo>
                  <a:lnTo>
                    <a:pt x="693816" y="4969534"/>
                  </a:lnTo>
                  <a:lnTo>
                    <a:pt x="665637" y="4935576"/>
                  </a:lnTo>
                  <a:lnTo>
                    <a:pt x="637968" y="4901273"/>
                  </a:lnTo>
                  <a:lnTo>
                    <a:pt x="610814" y="4866629"/>
                  </a:lnTo>
                  <a:lnTo>
                    <a:pt x="584179" y="4831648"/>
                  </a:lnTo>
                  <a:lnTo>
                    <a:pt x="558070" y="4796334"/>
                  </a:lnTo>
                  <a:lnTo>
                    <a:pt x="532490" y="4760693"/>
                  </a:lnTo>
                  <a:lnTo>
                    <a:pt x="507444" y="4724728"/>
                  </a:lnTo>
                  <a:lnTo>
                    <a:pt x="482938" y="4688444"/>
                  </a:lnTo>
                  <a:lnTo>
                    <a:pt x="458976" y="4651845"/>
                  </a:lnTo>
                  <a:lnTo>
                    <a:pt x="435564" y="4614936"/>
                  </a:lnTo>
                  <a:lnTo>
                    <a:pt x="412706" y="4577720"/>
                  </a:lnTo>
                  <a:lnTo>
                    <a:pt x="390407" y="4540201"/>
                  </a:lnTo>
                  <a:lnTo>
                    <a:pt x="368671" y="4502386"/>
                  </a:lnTo>
                  <a:lnTo>
                    <a:pt x="347505" y="4464277"/>
                  </a:lnTo>
                  <a:lnTo>
                    <a:pt x="326913" y="4425879"/>
                  </a:lnTo>
                  <a:lnTo>
                    <a:pt x="306899" y="4387196"/>
                  </a:lnTo>
                  <a:lnTo>
                    <a:pt x="287469" y="4348233"/>
                  </a:lnTo>
                  <a:lnTo>
                    <a:pt x="268628" y="4308994"/>
                  </a:lnTo>
                  <a:lnTo>
                    <a:pt x="250380" y="4269483"/>
                  </a:lnTo>
                  <a:lnTo>
                    <a:pt x="232731" y="4229705"/>
                  </a:lnTo>
                  <a:lnTo>
                    <a:pt x="215685" y="4189664"/>
                  </a:lnTo>
                  <a:lnTo>
                    <a:pt x="199247" y="4149364"/>
                  </a:lnTo>
                  <a:lnTo>
                    <a:pt x="183422" y="4108810"/>
                  </a:lnTo>
                  <a:lnTo>
                    <a:pt x="168216" y="4068006"/>
                  </a:lnTo>
                  <a:lnTo>
                    <a:pt x="153632" y="4026956"/>
                  </a:lnTo>
                  <a:lnTo>
                    <a:pt x="139677" y="3985665"/>
                  </a:lnTo>
                  <a:lnTo>
                    <a:pt x="126354" y="3944136"/>
                  </a:lnTo>
                  <a:lnTo>
                    <a:pt x="113669" y="3902375"/>
                  </a:lnTo>
                  <a:lnTo>
                    <a:pt x="101627" y="3860386"/>
                  </a:lnTo>
                  <a:lnTo>
                    <a:pt x="90232" y="3818172"/>
                  </a:lnTo>
                  <a:lnTo>
                    <a:pt x="79490" y="3775739"/>
                  </a:lnTo>
                  <a:lnTo>
                    <a:pt x="69405" y="3733090"/>
                  </a:lnTo>
                  <a:lnTo>
                    <a:pt x="59982" y="3690231"/>
                  </a:lnTo>
                  <a:lnTo>
                    <a:pt x="51227" y="3647164"/>
                  </a:lnTo>
                  <a:lnTo>
                    <a:pt x="43144" y="3603895"/>
                  </a:lnTo>
                  <a:lnTo>
                    <a:pt x="35738" y="3560428"/>
                  </a:lnTo>
                  <a:lnTo>
                    <a:pt x="29014" y="3516768"/>
                  </a:lnTo>
                  <a:lnTo>
                    <a:pt x="22977" y="3472918"/>
                  </a:lnTo>
                  <a:lnTo>
                    <a:pt x="17632" y="3428883"/>
                  </a:lnTo>
                  <a:lnTo>
                    <a:pt x="12983" y="3384667"/>
                  </a:lnTo>
                  <a:lnTo>
                    <a:pt x="9037" y="3340274"/>
                  </a:lnTo>
                  <a:lnTo>
                    <a:pt x="5796" y="3295710"/>
                  </a:lnTo>
                  <a:lnTo>
                    <a:pt x="3268" y="3250978"/>
                  </a:lnTo>
                  <a:lnTo>
                    <a:pt x="1455" y="3206082"/>
                  </a:lnTo>
                  <a:lnTo>
                    <a:pt x="364" y="3161027"/>
                  </a:lnTo>
                  <a:lnTo>
                    <a:pt x="0" y="3115818"/>
                  </a:lnTo>
                  <a:close/>
                </a:path>
              </a:pathLst>
            </a:custGeom>
            <a:ln w="38099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78739" y="43688"/>
            <a:ext cx="111969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1" dirty="0">
                <a:solidFill>
                  <a:srgbClr val="F79546"/>
                </a:solidFill>
                <a:latin typeface="Calibri"/>
                <a:cs typeface="Calibri"/>
              </a:rPr>
              <a:t>Q</a:t>
            </a:r>
            <a:r>
              <a:rPr b="1" spc="-10" dirty="0">
                <a:solidFill>
                  <a:srgbClr val="F79546"/>
                </a:solidFill>
                <a:latin typeface="Calibri"/>
                <a:cs typeface="Calibri"/>
              </a:rPr>
              <a:t> </a:t>
            </a:r>
            <a:r>
              <a:rPr spc="-5" dirty="0">
                <a:solidFill>
                  <a:srgbClr val="F79546"/>
                </a:solidFill>
              </a:rPr>
              <a:t>Consider</a:t>
            </a:r>
            <a:r>
              <a:rPr spc="10" dirty="0">
                <a:solidFill>
                  <a:srgbClr val="F79546"/>
                </a:solidFill>
              </a:rPr>
              <a:t> </a:t>
            </a:r>
            <a:r>
              <a:rPr dirty="0">
                <a:solidFill>
                  <a:srgbClr val="F79546"/>
                </a:solidFill>
              </a:rPr>
              <a:t>the</a:t>
            </a:r>
            <a:r>
              <a:rPr spc="-10" dirty="0">
                <a:solidFill>
                  <a:srgbClr val="F79546"/>
                </a:solidFill>
              </a:rPr>
              <a:t> network having </a:t>
            </a:r>
            <a:r>
              <a:rPr spc="-5" dirty="0">
                <a:solidFill>
                  <a:srgbClr val="F79546"/>
                </a:solidFill>
              </a:rPr>
              <a:t>IP Address</a:t>
            </a:r>
            <a:r>
              <a:rPr dirty="0">
                <a:solidFill>
                  <a:srgbClr val="F79546"/>
                </a:solidFill>
              </a:rPr>
              <a:t> </a:t>
            </a:r>
            <a:r>
              <a:rPr spc="-10" dirty="0">
                <a:solidFill>
                  <a:srgbClr val="F79546"/>
                </a:solidFill>
              </a:rPr>
              <a:t>200.1.2.0.</a:t>
            </a:r>
            <a:r>
              <a:rPr spc="-5" dirty="0">
                <a:solidFill>
                  <a:srgbClr val="F79546"/>
                </a:solidFill>
              </a:rPr>
              <a:t> Divide</a:t>
            </a:r>
            <a:r>
              <a:rPr spc="5" dirty="0">
                <a:solidFill>
                  <a:srgbClr val="F79546"/>
                </a:solidFill>
              </a:rPr>
              <a:t> </a:t>
            </a:r>
            <a:r>
              <a:rPr dirty="0">
                <a:solidFill>
                  <a:srgbClr val="F79546"/>
                </a:solidFill>
              </a:rPr>
              <a:t>this</a:t>
            </a:r>
            <a:r>
              <a:rPr spc="-20" dirty="0">
                <a:solidFill>
                  <a:srgbClr val="F79546"/>
                </a:solidFill>
              </a:rPr>
              <a:t> </a:t>
            </a:r>
            <a:r>
              <a:rPr spc="-10" dirty="0">
                <a:solidFill>
                  <a:srgbClr val="F79546"/>
                </a:solidFill>
              </a:rPr>
              <a:t>network</a:t>
            </a:r>
            <a:r>
              <a:rPr spc="-5" dirty="0">
                <a:solidFill>
                  <a:srgbClr val="F79546"/>
                </a:solidFill>
              </a:rPr>
              <a:t> </a:t>
            </a:r>
            <a:r>
              <a:rPr spc="-15" dirty="0">
                <a:solidFill>
                  <a:srgbClr val="F79546"/>
                </a:solidFill>
              </a:rPr>
              <a:t>into </a:t>
            </a:r>
            <a:r>
              <a:rPr spc="-10" dirty="0">
                <a:solidFill>
                  <a:srgbClr val="F79546"/>
                </a:solidFill>
              </a:rPr>
              <a:t>two</a:t>
            </a:r>
            <a:r>
              <a:rPr spc="-5" dirty="0">
                <a:solidFill>
                  <a:srgbClr val="F79546"/>
                </a:solidFill>
              </a:rPr>
              <a:t> subnets.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3412616" y="6228613"/>
            <a:ext cx="5351780" cy="584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85"/>
              </a:lnSpc>
            </a:pPr>
            <a:r>
              <a:rPr sz="4400" u="heavy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www.knowledgegate.in</a:t>
            </a:r>
            <a:endParaRPr sz="4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540507" y="473963"/>
            <a:ext cx="7112634" cy="6286500"/>
            <a:chOff x="2540507" y="473963"/>
            <a:chExt cx="7112634" cy="6286500"/>
          </a:xfrm>
        </p:grpSpPr>
        <p:sp>
          <p:nvSpPr>
            <p:cNvPr id="3" name="object 3"/>
            <p:cNvSpPr/>
            <p:nvPr/>
          </p:nvSpPr>
          <p:spPr>
            <a:xfrm>
              <a:off x="2559557" y="493013"/>
              <a:ext cx="7074534" cy="6231890"/>
            </a:xfrm>
            <a:custGeom>
              <a:avLst/>
              <a:gdLst/>
              <a:ahLst/>
              <a:cxnLst/>
              <a:rect l="l" t="t" r="r" b="b"/>
              <a:pathLst>
                <a:path w="7074534" h="6231890">
                  <a:moveTo>
                    <a:pt x="0" y="3115818"/>
                  </a:moveTo>
                  <a:lnTo>
                    <a:pt x="364" y="3070608"/>
                  </a:lnTo>
                  <a:lnTo>
                    <a:pt x="1455" y="3025553"/>
                  </a:lnTo>
                  <a:lnTo>
                    <a:pt x="3268" y="2980657"/>
                  </a:lnTo>
                  <a:lnTo>
                    <a:pt x="5796" y="2935925"/>
                  </a:lnTo>
                  <a:lnTo>
                    <a:pt x="9037" y="2891361"/>
                  </a:lnTo>
                  <a:lnTo>
                    <a:pt x="12983" y="2846968"/>
                  </a:lnTo>
                  <a:lnTo>
                    <a:pt x="17632" y="2802752"/>
                  </a:lnTo>
                  <a:lnTo>
                    <a:pt x="22977" y="2758717"/>
                  </a:lnTo>
                  <a:lnTo>
                    <a:pt x="29014" y="2714867"/>
                  </a:lnTo>
                  <a:lnTo>
                    <a:pt x="35738" y="2671207"/>
                  </a:lnTo>
                  <a:lnTo>
                    <a:pt x="43144" y="2627740"/>
                  </a:lnTo>
                  <a:lnTo>
                    <a:pt x="51227" y="2584471"/>
                  </a:lnTo>
                  <a:lnTo>
                    <a:pt x="59982" y="2541404"/>
                  </a:lnTo>
                  <a:lnTo>
                    <a:pt x="69405" y="2498545"/>
                  </a:lnTo>
                  <a:lnTo>
                    <a:pt x="79490" y="2455896"/>
                  </a:lnTo>
                  <a:lnTo>
                    <a:pt x="90232" y="2413463"/>
                  </a:lnTo>
                  <a:lnTo>
                    <a:pt x="101627" y="2371249"/>
                  </a:lnTo>
                  <a:lnTo>
                    <a:pt x="113669" y="2329260"/>
                  </a:lnTo>
                  <a:lnTo>
                    <a:pt x="126354" y="2287499"/>
                  </a:lnTo>
                  <a:lnTo>
                    <a:pt x="139677" y="2245970"/>
                  </a:lnTo>
                  <a:lnTo>
                    <a:pt x="153632" y="2204679"/>
                  </a:lnTo>
                  <a:lnTo>
                    <a:pt x="168216" y="2163629"/>
                  </a:lnTo>
                  <a:lnTo>
                    <a:pt x="183422" y="2122825"/>
                  </a:lnTo>
                  <a:lnTo>
                    <a:pt x="199247" y="2082271"/>
                  </a:lnTo>
                  <a:lnTo>
                    <a:pt x="215685" y="2041971"/>
                  </a:lnTo>
                  <a:lnTo>
                    <a:pt x="232731" y="2001930"/>
                  </a:lnTo>
                  <a:lnTo>
                    <a:pt x="250380" y="1962152"/>
                  </a:lnTo>
                  <a:lnTo>
                    <a:pt x="268628" y="1922641"/>
                  </a:lnTo>
                  <a:lnTo>
                    <a:pt x="287469" y="1883402"/>
                  </a:lnTo>
                  <a:lnTo>
                    <a:pt x="306899" y="1844439"/>
                  </a:lnTo>
                  <a:lnTo>
                    <a:pt x="326913" y="1805756"/>
                  </a:lnTo>
                  <a:lnTo>
                    <a:pt x="347505" y="1767358"/>
                  </a:lnTo>
                  <a:lnTo>
                    <a:pt x="368671" y="1729249"/>
                  </a:lnTo>
                  <a:lnTo>
                    <a:pt x="390407" y="1691434"/>
                  </a:lnTo>
                  <a:lnTo>
                    <a:pt x="412706" y="1653915"/>
                  </a:lnTo>
                  <a:lnTo>
                    <a:pt x="435564" y="1616699"/>
                  </a:lnTo>
                  <a:lnTo>
                    <a:pt x="458976" y="1579790"/>
                  </a:lnTo>
                  <a:lnTo>
                    <a:pt x="482938" y="1543191"/>
                  </a:lnTo>
                  <a:lnTo>
                    <a:pt x="507444" y="1506907"/>
                  </a:lnTo>
                  <a:lnTo>
                    <a:pt x="532490" y="1470942"/>
                  </a:lnTo>
                  <a:lnTo>
                    <a:pt x="558070" y="1435301"/>
                  </a:lnTo>
                  <a:lnTo>
                    <a:pt x="584179" y="1399987"/>
                  </a:lnTo>
                  <a:lnTo>
                    <a:pt x="610814" y="1365006"/>
                  </a:lnTo>
                  <a:lnTo>
                    <a:pt x="637968" y="1330362"/>
                  </a:lnTo>
                  <a:lnTo>
                    <a:pt x="665637" y="1296059"/>
                  </a:lnTo>
                  <a:lnTo>
                    <a:pt x="693816" y="1262101"/>
                  </a:lnTo>
                  <a:lnTo>
                    <a:pt x="722500" y="1228492"/>
                  </a:lnTo>
                  <a:lnTo>
                    <a:pt x="751684" y="1195238"/>
                  </a:lnTo>
                  <a:lnTo>
                    <a:pt x="781363" y="1162342"/>
                  </a:lnTo>
                  <a:lnTo>
                    <a:pt x="811532" y="1129808"/>
                  </a:lnTo>
                  <a:lnTo>
                    <a:pt x="842187" y="1097642"/>
                  </a:lnTo>
                  <a:lnTo>
                    <a:pt x="873323" y="1065846"/>
                  </a:lnTo>
                  <a:lnTo>
                    <a:pt x="904933" y="1034426"/>
                  </a:lnTo>
                  <a:lnTo>
                    <a:pt x="937015" y="1003387"/>
                  </a:lnTo>
                  <a:lnTo>
                    <a:pt x="969562" y="972731"/>
                  </a:lnTo>
                  <a:lnTo>
                    <a:pt x="1002570" y="942464"/>
                  </a:lnTo>
                  <a:lnTo>
                    <a:pt x="1036034" y="912590"/>
                  </a:lnTo>
                  <a:lnTo>
                    <a:pt x="1069948" y="883113"/>
                  </a:lnTo>
                  <a:lnTo>
                    <a:pt x="1104309" y="854038"/>
                  </a:lnTo>
                  <a:lnTo>
                    <a:pt x="1139111" y="825368"/>
                  </a:lnTo>
                  <a:lnTo>
                    <a:pt x="1174349" y="797109"/>
                  </a:lnTo>
                  <a:lnTo>
                    <a:pt x="1210019" y="769264"/>
                  </a:lnTo>
                  <a:lnTo>
                    <a:pt x="1246114" y="741839"/>
                  </a:lnTo>
                  <a:lnTo>
                    <a:pt x="1282632" y="714836"/>
                  </a:lnTo>
                  <a:lnTo>
                    <a:pt x="1319565" y="688261"/>
                  </a:lnTo>
                  <a:lnTo>
                    <a:pt x="1356911" y="662118"/>
                  </a:lnTo>
                  <a:lnTo>
                    <a:pt x="1394663" y="636411"/>
                  </a:lnTo>
                  <a:lnTo>
                    <a:pt x="1432817" y="611145"/>
                  </a:lnTo>
                  <a:lnTo>
                    <a:pt x="1471367" y="586323"/>
                  </a:lnTo>
                  <a:lnTo>
                    <a:pt x="1510310" y="561951"/>
                  </a:lnTo>
                  <a:lnTo>
                    <a:pt x="1549640" y="538032"/>
                  </a:lnTo>
                  <a:lnTo>
                    <a:pt x="1589352" y="514571"/>
                  </a:lnTo>
                  <a:lnTo>
                    <a:pt x="1629441" y="491573"/>
                  </a:lnTo>
                  <a:lnTo>
                    <a:pt x="1669902" y="469041"/>
                  </a:lnTo>
                  <a:lnTo>
                    <a:pt x="1710731" y="446979"/>
                  </a:lnTo>
                  <a:lnTo>
                    <a:pt x="1751922" y="425393"/>
                  </a:lnTo>
                  <a:lnTo>
                    <a:pt x="1793471" y="404286"/>
                  </a:lnTo>
                  <a:lnTo>
                    <a:pt x="1835372" y="383664"/>
                  </a:lnTo>
                  <a:lnTo>
                    <a:pt x="1877621" y="363529"/>
                  </a:lnTo>
                  <a:lnTo>
                    <a:pt x="1920213" y="343887"/>
                  </a:lnTo>
                  <a:lnTo>
                    <a:pt x="1963143" y="324741"/>
                  </a:lnTo>
                  <a:lnTo>
                    <a:pt x="2006406" y="306097"/>
                  </a:lnTo>
                  <a:lnTo>
                    <a:pt x="2049997" y="287958"/>
                  </a:lnTo>
                  <a:lnTo>
                    <a:pt x="2093911" y="270330"/>
                  </a:lnTo>
                  <a:lnTo>
                    <a:pt x="2138143" y="253215"/>
                  </a:lnTo>
                  <a:lnTo>
                    <a:pt x="2182688" y="236618"/>
                  </a:lnTo>
                  <a:lnTo>
                    <a:pt x="2227542" y="220545"/>
                  </a:lnTo>
                  <a:lnTo>
                    <a:pt x="2272699" y="204999"/>
                  </a:lnTo>
                  <a:lnTo>
                    <a:pt x="2318155" y="189984"/>
                  </a:lnTo>
                  <a:lnTo>
                    <a:pt x="2363905" y="175505"/>
                  </a:lnTo>
                  <a:lnTo>
                    <a:pt x="2409943" y="161566"/>
                  </a:lnTo>
                  <a:lnTo>
                    <a:pt x="2456265" y="148171"/>
                  </a:lnTo>
                  <a:lnTo>
                    <a:pt x="2502866" y="135325"/>
                  </a:lnTo>
                  <a:lnTo>
                    <a:pt x="2549741" y="123033"/>
                  </a:lnTo>
                  <a:lnTo>
                    <a:pt x="2596885" y="111297"/>
                  </a:lnTo>
                  <a:lnTo>
                    <a:pt x="2644293" y="100124"/>
                  </a:lnTo>
                  <a:lnTo>
                    <a:pt x="2691960" y="89517"/>
                  </a:lnTo>
                  <a:lnTo>
                    <a:pt x="2739882" y="79480"/>
                  </a:lnTo>
                  <a:lnTo>
                    <a:pt x="2788053" y="70017"/>
                  </a:lnTo>
                  <a:lnTo>
                    <a:pt x="2836469" y="61134"/>
                  </a:lnTo>
                  <a:lnTo>
                    <a:pt x="2885124" y="52835"/>
                  </a:lnTo>
                  <a:lnTo>
                    <a:pt x="2934013" y="45123"/>
                  </a:lnTo>
                  <a:lnTo>
                    <a:pt x="2983133" y="38003"/>
                  </a:lnTo>
                  <a:lnTo>
                    <a:pt x="3032477" y="31479"/>
                  </a:lnTo>
                  <a:lnTo>
                    <a:pt x="3082041" y="25557"/>
                  </a:lnTo>
                  <a:lnTo>
                    <a:pt x="3131821" y="20239"/>
                  </a:lnTo>
                  <a:lnTo>
                    <a:pt x="3181810" y="15531"/>
                  </a:lnTo>
                  <a:lnTo>
                    <a:pt x="3232004" y="11436"/>
                  </a:lnTo>
                  <a:lnTo>
                    <a:pt x="3282399" y="7960"/>
                  </a:lnTo>
                  <a:lnTo>
                    <a:pt x="3332989" y="5106"/>
                  </a:lnTo>
                  <a:lnTo>
                    <a:pt x="3383769" y="2878"/>
                  </a:lnTo>
                  <a:lnTo>
                    <a:pt x="3434735" y="1282"/>
                  </a:lnTo>
                  <a:lnTo>
                    <a:pt x="3485881" y="321"/>
                  </a:lnTo>
                  <a:lnTo>
                    <a:pt x="3537204" y="0"/>
                  </a:lnTo>
                  <a:lnTo>
                    <a:pt x="3588526" y="321"/>
                  </a:lnTo>
                  <a:lnTo>
                    <a:pt x="3639672" y="1282"/>
                  </a:lnTo>
                  <a:lnTo>
                    <a:pt x="3690638" y="2878"/>
                  </a:lnTo>
                  <a:lnTo>
                    <a:pt x="3741418" y="5106"/>
                  </a:lnTo>
                  <a:lnTo>
                    <a:pt x="3792008" y="7960"/>
                  </a:lnTo>
                  <a:lnTo>
                    <a:pt x="3842403" y="11436"/>
                  </a:lnTo>
                  <a:lnTo>
                    <a:pt x="3892597" y="15531"/>
                  </a:lnTo>
                  <a:lnTo>
                    <a:pt x="3942586" y="20239"/>
                  </a:lnTo>
                  <a:lnTo>
                    <a:pt x="3992366" y="25557"/>
                  </a:lnTo>
                  <a:lnTo>
                    <a:pt x="4041930" y="31479"/>
                  </a:lnTo>
                  <a:lnTo>
                    <a:pt x="4091274" y="38003"/>
                  </a:lnTo>
                  <a:lnTo>
                    <a:pt x="4140394" y="45123"/>
                  </a:lnTo>
                  <a:lnTo>
                    <a:pt x="4189283" y="52835"/>
                  </a:lnTo>
                  <a:lnTo>
                    <a:pt x="4237938" y="61134"/>
                  </a:lnTo>
                  <a:lnTo>
                    <a:pt x="4286354" y="70017"/>
                  </a:lnTo>
                  <a:lnTo>
                    <a:pt x="4334525" y="79480"/>
                  </a:lnTo>
                  <a:lnTo>
                    <a:pt x="4382447" y="89517"/>
                  </a:lnTo>
                  <a:lnTo>
                    <a:pt x="4430114" y="100124"/>
                  </a:lnTo>
                  <a:lnTo>
                    <a:pt x="4477522" y="111297"/>
                  </a:lnTo>
                  <a:lnTo>
                    <a:pt x="4524666" y="123033"/>
                  </a:lnTo>
                  <a:lnTo>
                    <a:pt x="4571541" y="135325"/>
                  </a:lnTo>
                  <a:lnTo>
                    <a:pt x="4618142" y="148171"/>
                  </a:lnTo>
                  <a:lnTo>
                    <a:pt x="4664464" y="161566"/>
                  </a:lnTo>
                  <a:lnTo>
                    <a:pt x="4710502" y="175505"/>
                  </a:lnTo>
                  <a:lnTo>
                    <a:pt x="4756252" y="189984"/>
                  </a:lnTo>
                  <a:lnTo>
                    <a:pt x="4801708" y="204999"/>
                  </a:lnTo>
                  <a:lnTo>
                    <a:pt x="4846865" y="220545"/>
                  </a:lnTo>
                  <a:lnTo>
                    <a:pt x="4891719" y="236618"/>
                  </a:lnTo>
                  <a:lnTo>
                    <a:pt x="4936264" y="253215"/>
                  </a:lnTo>
                  <a:lnTo>
                    <a:pt x="4980496" y="270330"/>
                  </a:lnTo>
                  <a:lnTo>
                    <a:pt x="5024410" y="287958"/>
                  </a:lnTo>
                  <a:lnTo>
                    <a:pt x="5068001" y="306097"/>
                  </a:lnTo>
                  <a:lnTo>
                    <a:pt x="5111264" y="324741"/>
                  </a:lnTo>
                  <a:lnTo>
                    <a:pt x="5154194" y="343887"/>
                  </a:lnTo>
                  <a:lnTo>
                    <a:pt x="5196786" y="363529"/>
                  </a:lnTo>
                  <a:lnTo>
                    <a:pt x="5239035" y="383664"/>
                  </a:lnTo>
                  <a:lnTo>
                    <a:pt x="5280936" y="404286"/>
                  </a:lnTo>
                  <a:lnTo>
                    <a:pt x="5322485" y="425393"/>
                  </a:lnTo>
                  <a:lnTo>
                    <a:pt x="5363676" y="446979"/>
                  </a:lnTo>
                  <a:lnTo>
                    <a:pt x="5404505" y="469041"/>
                  </a:lnTo>
                  <a:lnTo>
                    <a:pt x="5444966" y="491573"/>
                  </a:lnTo>
                  <a:lnTo>
                    <a:pt x="5485055" y="514571"/>
                  </a:lnTo>
                  <a:lnTo>
                    <a:pt x="5524767" y="538032"/>
                  </a:lnTo>
                  <a:lnTo>
                    <a:pt x="5564097" y="561951"/>
                  </a:lnTo>
                  <a:lnTo>
                    <a:pt x="5603040" y="586323"/>
                  </a:lnTo>
                  <a:lnTo>
                    <a:pt x="5641590" y="611145"/>
                  </a:lnTo>
                  <a:lnTo>
                    <a:pt x="5679744" y="636411"/>
                  </a:lnTo>
                  <a:lnTo>
                    <a:pt x="5717496" y="662118"/>
                  </a:lnTo>
                  <a:lnTo>
                    <a:pt x="5754842" y="688261"/>
                  </a:lnTo>
                  <a:lnTo>
                    <a:pt x="5791775" y="714836"/>
                  </a:lnTo>
                  <a:lnTo>
                    <a:pt x="5828293" y="741839"/>
                  </a:lnTo>
                  <a:lnTo>
                    <a:pt x="5864388" y="769264"/>
                  </a:lnTo>
                  <a:lnTo>
                    <a:pt x="5900058" y="797109"/>
                  </a:lnTo>
                  <a:lnTo>
                    <a:pt x="5935296" y="825368"/>
                  </a:lnTo>
                  <a:lnTo>
                    <a:pt x="5970098" y="854038"/>
                  </a:lnTo>
                  <a:lnTo>
                    <a:pt x="6004459" y="883113"/>
                  </a:lnTo>
                  <a:lnTo>
                    <a:pt x="6038373" y="912590"/>
                  </a:lnTo>
                  <a:lnTo>
                    <a:pt x="6071837" y="942464"/>
                  </a:lnTo>
                  <a:lnTo>
                    <a:pt x="6104845" y="972731"/>
                  </a:lnTo>
                  <a:lnTo>
                    <a:pt x="6137392" y="1003387"/>
                  </a:lnTo>
                  <a:lnTo>
                    <a:pt x="6169474" y="1034426"/>
                  </a:lnTo>
                  <a:lnTo>
                    <a:pt x="6201084" y="1065846"/>
                  </a:lnTo>
                  <a:lnTo>
                    <a:pt x="6232220" y="1097642"/>
                  </a:lnTo>
                  <a:lnTo>
                    <a:pt x="6262875" y="1129808"/>
                  </a:lnTo>
                  <a:lnTo>
                    <a:pt x="6293044" y="1162342"/>
                  </a:lnTo>
                  <a:lnTo>
                    <a:pt x="6322723" y="1195238"/>
                  </a:lnTo>
                  <a:lnTo>
                    <a:pt x="6351907" y="1228492"/>
                  </a:lnTo>
                  <a:lnTo>
                    <a:pt x="6380591" y="1262101"/>
                  </a:lnTo>
                  <a:lnTo>
                    <a:pt x="6408770" y="1296059"/>
                  </a:lnTo>
                  <a:lnTo>
                    <a:pt x="6436439" y="1330362"/>
                  </a:lnTo>
                  <a:lnTo>
                    <a:pt x="6463593" y="1365006"/>
                  </a:lnTo>
                  <a:lnTo>
                    <a:pt x="6490228" y="1399987"/>
                  </a:lnTo>
                  <a:lnTo>
                    <a:pt x="6516337" y="1435301"/>
                  </a:lnTo>
                  <a:lnTo>
                    <a:pt x="6541917" y="1470942"/>
                  </a:lnTo>
                  <a:lnTo>
                    <a:pt x="6566963" y="1506907"/>
                  </a:lnTo>
                  <a:lnTo>
                    <a:pt x="6591469" y="1543191"/>
                  </a:lnTo>
                  <a:lnTo>
                    <a:pt x="6615431" y="1579790"/>
                  </a:lnTo>
                  <a:lnTo>
                    <a:pt x="6638843" y="1616699"/>
                  </a:lnTo>
                  <a:lnTo>
                    <a:pt x="6661701" y="1653915"/>
                  </a:lnTo>
                  <a:lnTo>
                    <a:pt x="6684000" y="1691434"/>
                  </a:lnTo>
                  <a:lnTo>
                    <a:pt x="6705736" y="1729249"/>
                  </a:lnTo>
                  <a:lnTo>
                    <a:pt x="6726902" y="1767358"/>
                  </a:lnTo>
                  <a:lnTo>
                    <a:pt x="6747494" y="1805756"/>
                  </a:lnTo>
                  <a:lnTo>
                    <a:pt x="6767508" y="1844439"/>
                  </a:lnTo>
                  <a:lnTo>
                    <a:pt x="6786938" y="1883402"/>
                  </a:lnTo>
                  <a:lnTo>
                    <a:pt x="6805779" y="1922641"/>
                  </a:lnTo>
                  <a:lnTo>
                    <a:pt x="6824027" y="1962152"/>
                  </a:lnTo>
                  <a:lnTo>
                    <a:pt x="6841676" y="2001930"/>
                  </a:lnTo>
                  <a:lnTo>
                    <a:pt x="6858722" y="2041971"/>
                  </a:lnTo>
                  <a:lnTo>
                    <a:pt x="6875160" y="2082271"/>
                  </a:lnTo>
                  <a:lnTo>
                    <a:pt x="6890985" y="2122825"/>
                  </a:lnTo>
                  <a:lnTo>
                    <a:pt x="6906191" y="2163629"/>
                  </a:lnTo>
                  <a:lnTo>
                    <a:pt x="6920775" y="2204679"/>
                  </a:lnTo>
                  <a:lnTo>
                    <a:pt x="6934730" y="2245970"/>
                  </a:lnTo>
                  <a:lnTo>
                    <a:pt x="6948053" y="2287499"/>
                  </a:lnTo>
                  <a:lnTo>
                    <a:pt x="6960738" y="2329260"/>
                  </a:lnTo>
                  <a:lnTo>
                    <a:pt x="6972780" y="2371249"/>
                  </a:lnTo>
                  <a:lnTo>
                    <a:pt x="6984175" y="2413463"/>
                  </a:lnTo>
                  <a:lnTo>
                    <a:pt x="6994917" y="2455896"/>
                  </a:lnTo>
                  <a:lnTo>
                    <a:pt x="7005002" y="2498545"/>
                  </a:lnTo>
                  <a:lnTo>
                    <a:pt x="7014425" y="2541404"/>
                  </a:lnTo>
                  <a:lnTo>
                    <a:pt x="7023180" y="2584471"/>
                  </a:lnTo>
                  <a:lnTo>
                    <a:pt x="7031263" y="2627740"/>
                  </a:lnTo>
                  <a:lnTo>
                    <a:pt x="7038669" y="2671207"/>
                  </a:lnTo>
                  <a:lnTo>
                    <a:pt x="7045393" y="2714867"/>
                  </a:lnTo>
                  <a:lnTo>
                    <a:pt x="7051430" y="2758717"/>
                  </a:lnTo>
                  <a:lnTo>
                    <a:pt x="7056775" y="2802752"/>
                  </a:lnTo>
                  <a:lnTo>
                    <a:pt x="7061424" y="2846968"/>
                  </a:lnTo>
                  <a:lnTo>
                    <a:pt x="7065370" y="2891361"/>
                  </a:lnTo>
                  <a:lnTo>
                    <a:pt x="7068611" y="2935925"/>
                  </a:lnTo>
                  <a:lnTo>
                    <a:pt x="7071139" y="2980657"/>
                  </a:lnTo>
                  <a:lnTo>
                    <a:pt x="7072952" y="3025553"/>
                  </a:lnTo>
                  <a:lnTo>
                    <a:pt x="7074043" y="3070608"/>
                  </a:lnTo>
                  <a:lnTo>
                    <a:pt x="7074408" y="3115818"/>
                  </a:lnTo>
                  <a:lnTo>
                    <a:pt x="7074043" y="3161027"/>
                  </a:lnTo>
                  <a:lnTo>
                    <a:pt x="7072952" y="3206082"/>
                  </a:lnTo>
                  <a:lnTo>
                    <a:pt x="7071139" y="3250978"/>
                  </a:lnTo>
                  <a:lnTo>
                    <a:pt x="7068611" y="3295710"/>
                  </a:lnTo>
                  <a:lnTo>
                    <a:pt x="7065370" y="3340274"/>
                  </a:lnTo>
                  <a:lnTo>
                    <a:pt x="7061424" y="3384667"/>
                  </a:lnTo>
                  <a:lnTo>
                    <a:pt x="7056775" y="3428883"/>
                  </a:lnTo>
                  <a:lnTo>
                    <a:pt x="7051430" y="3472918"/>
                  </a:lnTo>
                  <a:lnTo>
                    <a:pt x="7045393" y="3516768"/>
                  </a:lnTo>
                  <a:lnTo>
                    <a:pt x="7038669" y="3560428"/>
                  </a:lnTo>
                  <a:lnTo>
                    <a:pt x="7031263" y="3603895"/>
                  </a:lnTo>
                  <a:lnTo>
                    <a:pt x="7023180" y="3647164"/>
                  </a:lnTo>
                  <a:lnTo>
                    <a:pt x="7014425" y="3690231"/>
                  </a:lnTo>
                  <a:lnTo>
                    <a:pt x="7005002" y="3733090"/>
                  </a:lnTo>
                  <a:lnTo>
                    <a:pt x="6994917" y="3775739"/>
                  </a:lnTo>
                  <a:lnTo>
                    <a:pt x="6984175" y="3818172"/>
                  </a:lnTo>
                  <a:lnTo>
                    <a:pt x="6972780" y="3860386"/>
                  </a:lnTo>
                  <a:lnTo>
                    <a:pt x="6960738" y="3902375"/>
                  </a:lnTo>
                  <a:lnTo>
                    <a:pt x="6948053" y="3944136"/>
                  </a:lnTo>
                  <a:lnTo>
                    <a:pt x="6934730" y="3985665"/>
                  </a:lnTo>
                  <a:lnTo>
                    <a:pt x="6920775" y="4026956"/>
                  </a:lnTo>
                  <a:lnTo>
                    <a:pt x="6906191" y="4068006"/>
                  </a:lnTo>
                  <a:lnTo>
                    <a:pt x="6890985" y="4108810"/>
                  </a:lnTo>
                  <a:lnTo>
                    <a:pt x="6875160" y="4149364"/>
                  </a:lnTo>
                  <a:lnTo>
                    <a:pt x="6858722" y="4189664"/>
                  </a:lnTo>
                  <a:lnTo>
                    <a:pt x="6841676" y="4229705"/>
                  </a:lnTo>
                  <a:lnTo>
                    <a:pt x="6824027" y="4269483"/>
                  </a:lnTo>
                  <a:lnTo>
                    <a:pt x="6805779" y="4308994"/>
                  </a:lnTo>
                  <a:lnTo>
                    <a:pt x="6786938" y="4348233"/>
                  </a:lnTo>
                  <a:lnTo>
                    <a:pt x="6767508" y="4387196"/>
                  </a:lnTo>
                  <a:lnTo>
                    <a:pt x="6747494" y="4425879"/>
                  </a:lnTo>
                  <a:lnTo>
                    <a:pt x="6726902" y="4464277"/>
                  </a:lnTo>
                  <a:lnTo>
                    <a:pt x="6705736" y="4502386"/>
                  </a:lnTo>
                  <a:lnTo>
                    <a:pt x="6684000" y="4540201"/>
                  </a:lnTo>
                  <a:lnTo>
                    <a:pt x="6661701" y="4577720"/>
                  </a:lnTo>
                  <a:lnTo>
                    <a:pt x="6638843" y="4614936"/>
                  </a:lnTo>
                  <a:lnTo>
                    <a:pt x="6615431" y="4651845"/>
                  </a:lnTo>
                  <a:lnTo>
                    <a:pt x="6591469" y="4688444"/>
                  </a:lnTo>
                  <a:lnTo>
                    <a:pt x="6566963" y="4724728"/>
                  </a:lnTo>
                  <a:lnTo>
                    <a:pt x="6541917" y="4760693"/>
                  </a:lnTo>
                  <a:lnTo>
                    <a:pt x="6516337" y="4796334"/>
                  </a:lnTo>
                  <a:lnTo>
                    <a:pt x="6490228" y="4831648"/>
                  </a:lnTo>
                  <a:lnTo>
                    <a:pt x="6463593" y="4866629"/>
                  </a:lnTo>
                  <a:lnTo>
                    <a:pt x="6436439" y="4901273"/>
                  </a:lnTo>
                  <a:lnTo>
                    <a:pt x="6408770" y="4935576"/>
                  </a:lnTo>
                  <a:lnTo>
                    <a:pt x="6380591" y="4969534"/>
                  </a:lnTo>
                  <a:lnTo>
                    <a:pt x="6351907" y="5003143"/>
                  </a:lnTo>
                  <a:lnTo>
                    <a:pt x="6322723" y="5036397"/>
                  </a:lnTo>
                  <a:lnTo>
                    <a:pt x="6293044" y="5069293"/>
                  </a:lnTo>
                  <a:lnTo>
                    <a:pt x="6262875" y="5101827"/>
                  </a:lnTo>
                  <a:lnTo>
                    <a:pt x="6232220" y="5133993"/>
                  </a:lnTo>
                  <a:lnTo>
                    <a:pt x="6201084" y="5165789"/>
                  </a:lnTo>
                  <a:lnTo>
                    <a:pt x="6169474" y="5197209"/>
                  </a:lnTo>
                  <a:lnTo>
                    <a:pt x="6137392" y="5228248"/>
                  </a:lnTo>
                  <a:lnTo>
                    <a:pt x="6104845" y="5258904"/>
                  </a:lnTo>
                  <a:lnTo>
                    <a:pt x="6071837" y="5289171"/>
                  </a:lnTo>
                  <a:lnTo>
                    <a:pt x="6038373" y="5319045"/>
                  </a:lnTo>
                  <a:lnTo>
                    <a:pt x="6004459" y="5348522"/>
                  </a:lnTo>
                  <a:lnTo>
                    <a:pt x="5970098" y="5377597"/>
                  </a:lnTo>
                  <a:lnTo>
                    <a:pt x="5935296" y="5406267"/>
                  </a:lnTo>
                  <a:lnTo>
                    <a:pt x="5900058" y="5434526"/>
                  </a:lnTo>
                  <a:lnTo>
                    <a:pt x="5864388" y="5462371"/>
                  </a:lnTo>
                  <a:lnTo>
                    <a:pt x="5828293" y="5489796"/>
                  </a:lnTo>
                  <a:lnTo>
                    <a:pt x="5791775" y="5516799"/>
                  </a:lnTo>
                  <a:lnTo>
                    <a:pt x="5754842" y="5543374"/>
                  </a:lnTo>
                  <a:lnTo>
                    <a:pt x="5717496" y="5569517"/>
                  </a:lnTo>
                  <a:lnTo>
                    <a:pt x="5679744" y="5595224"/>
                  </a:lnTo>
                  <a:lnTo>
                    <a:pt x="5641590" y="5620490"/>
                  </a:lnTo>
                  <a:lnTo>
                    <a:pt x="5603040" y="5645312"/>
                  </a:lnTo>
                  <a:lnTo>
                    <a:pt x="5564097" y="5669684"/>
                  </a:lnTo>
                  <a:lnTo>
                    <a:pt x="5524767" y="5693603"/>
                  </a:lnTo>
                  <a:lnTo>
                    <a:pt x="5485055" y="5717064"/>
                  </a:lnTo>
                  <a:lnTo>
                    <a:pt x="5444966" y="5740062"/>
                  </a:lnTo>
                  <a:lnTo>
                    <a:pt x="5404505" y="5762594"/>
                  </a:lnTo>
                  <a:lnTo>
                    <a:pt x="5363676" y="5784656"/>
                  </a:lnTo>
                  <a:lnTo>
                    <a:pt x="5322485" y="5806242"/>
                  </a:lnTo>
                  <a:lnTo>
                    <a:pt x="5280936" y="5827349"/>
                  </a:lnTo>
                  <a:lnTo>
                    <a:pt x="5239035" y="5847971"/>
                  </a:lnTo>
                  <a:lnTo>
                    <a:pt x="5196786" y="5868106"/>
                  </a:lnTo>
                  <a:lnTo>
                    <a:pt x="5154194" y="5887748"/>
                  </a:lnTo>
                  <a:lnTo>
                    <a:pt x="5111264" y="5906894"/>
                  </a:lnTo>
                  <a:lnTo>
                    <a:pt x="5068001" y="5925538"/>
                  </a:lnTo>
                  <a:lnTo>
                    <a:pt x="5024410" y="5943677"/>
                  </a:lnTo>
                  <a:lnTo>
                    <a:pt x="4980496" y="5961305"/>
                  </a:lnTo>
                  <a:lnTo>
                    <a:pt x="4936264" y="5978420"/>
                  </a:lnTo>
                  <a:lnTo>
                    <a:pt x="4891719" y="5995017"/>
                  </a:lnTo>
                  <a:lnTo>
                    <a:pt x="4846865" y="6011090"/>
                  </a:lnTo>
                  <a:lnTo>
                    <a:pt x="4801708" y="6026636"/>
                  </a:lnTo>
                  <a:lnTo>
                    <a:pt x="4756252" y="6041651"/>
                  </a:lnTo>
                  <a:lnTo>
                    <a:pt x="4710502" y="6056130"/>
                  </a:lnTo>
                  <a:lnTo>
                    <a:pt x="4664464" y="6070069"/>
                  </a:lnTo>
                  <a:lnTo>
                    <a:pt x="4618142" y="6083464"/>
                  </a:lnTo>
                  <a:lnTo>
                    <a:pt x="4571541" y="6096310"/>
                  </a:lnTo>
                  <a:lnTo>
                    <a:pt x="4524666" y="6108602"/>
                  </a:lnTo>
                  <a:lnTo>
                    <a:pt x="4477522" y="6120338"/>
                  </a:lnTo>
                  <a:lnTo>
                    <a:pt x="4430114" y="6131511"/>
                  </a:lnTo>
                  <a:lnTo>
                    <a:pt x="4382447" y="6142118"/>
                  </a:lnTo>
                  <a:lnTo>
                    <a:pt x="4334525" y="6152155"/>
                  </a:lnTo>
                  <a:lnTo>
                    <a:pt x="4286354" y="6161618"/>
                  </a:lnTo>
                  <a:lnTo>
                    <a:pt x="4237938" y="6170501"/>
                  </a:lnTo>
                  <a:lnTo>
                    <a:pt x="4189283" y="6178800"/>
                  </a:lnTo>
                  <a:lnTo>
                    <a:pt x="4140394" y="6186512"/>
                  </a:lnTo>
                  <a:lnTo>
                    <a:pt x="4091274" y="6193632"/>
                  </a:lnTo>
                  <a:lnTo>
                    <a:pt x="4041930" y="6200156"/>
                  </a:lnTo>
                  <a:lnTo>
                    <a:pt x="3992366" y="6206078"/>
                  </a:lnTo>
                  <a:lnTo>
                    <a:pt x="3942586" y="6211396"/>
                  </a:lnTo>
                  <a:lnTo>
                    <a:pt x="3892597" y="6216104"/>
                  </a:lnTo>
                  <a:lnTo>
                    <a:pt x="3842403" y="6220199"/>
                  </a:lnTo>
                  <a:lnTo>
                    <a:pt x="3792008" y="6223675"/>
                  </a:lnTo>
                  <a:lnTo>
                    <a:pt x="3741418" y="6226529"/>
                  </a:lnTo>
                  <a:lnTo>
                    <a:pt x="3690638" y="6228757"/>
                  </a:lnTo>
                  <a:lnTo>
                    <a:pt x="3639672" y="6230353"/>
                  </a:lnTo>
                  <a:lnTo>
                    <a:pt x="3588526" y="6231314"/>
                  </a:lnTo>
                  <a:lnTo>
                    <a:pt x="3537204" y="6231636"/>
                  </a:lnTo>
                  <a:lnTo>
                    <a:pt x="3485881" y="6231314"/>
                  </a:lnTo>
                  <a:lnTo>
                    <a:pt x="3434735" y="6230353"/>
                  </a:lnTo>
                  <a:lnTo>
                    <a:pt x="3383769" y="6228757"/>
                  </a:lnTo>
                  <a:lnTo>
                    <a:pt x="3332989" y="6226529"/>
                  </a:lnTo>
                  <a:lnTo>
                    <a:pt x="3282399" y="6223675"/>
                  </a:lnTo>
                  <a:lnTo>
                    <a:pt x="3232004" y="6220199"/>
                  </a:lnTo>
                  <a:lnTo>
                    <a:pt x="3181810" y="6216104"/>
                  </a:lnTo>
                  <a:lnTo>
                    <a:pt x="3131821" y="6211396"/>
                  </a:lnTo>
                  <a:lnTo>
                    <a:pt x="3082041" y="6206078"/>
                  </a:lnTo>
                  <a:lnTo>
                    <a:pt x="3032477" y="6200156"/>
                  </a:lnTo>
                  <a:lnTo>
                    <a:pt x="2983133" y="6193632"/>
                  </a:lnTo>
                  <a:lnTo>
                    <a:pt x="2934013" y="6186512"/>
                  </a:lnTo>
                  <a:lnTo>
                    <a:pt x="2885124" y="6178800"/>
                  </a:lnTo>
                  <a:lnTo>
                    <a:pt x="2836469" y="6170501"/>
                  </a:lnTo>
                  <a:lnTo>
                    <a:pt x="2788053" y="6161618"/>
                  </a:lnTo>
                  <a:lnTo>
                    <a:pt x="2739882" y="6152155"/>
                  </a:lnTo>
                  <a:lnTo>
                    <a:pt x="2691960" y="6142118"/>
                  </a:lnTo>
                  <a:lnTo>
                    <a:pt x="2644293" y="6131511"/>
                  </a:lnTo>
                  <a:lnTo>
                    <a:pt x="2596885" y="6120338"/>
                  </a:lnTo>
                  <a:lnTo>
                    <a:pt x="2549741" y="6108602"/>
                  </a:lnTo>
                  <a:lnTo>
                    <a:pt x="2502866" y="6096310"/>
                  </a:lnTo>
                  <a:lnTo>
                    <a:pt x="2456265" y="6083464"/>
                  </a:lnTo>
                  <a:lnTo>
                    <a:pt x="2409943" y="6070069"/>
                  </a:lnTo>
                  <a:lnTo>
                    <a:pt x="2363905" y="6056130"/>
                  </a:lnTo>
                  <a:lnTo>
                    <a:pt x="2318155" y="6041651"/>
                  </a:lnTo>
                  <a:lnTo>
                    <a:pt x="2272699" y="6026636"/>
                  </a:lnTo>
                  <a:lnTo>
                    <a:pt x="2227542" y="6011090"/>
                  </a:lnTo>
                  <a:lnTo>
                    <a:pt x="2182688" y="5995017"/>
                  </a:lnTo>
                  <a:lnTo>
                    <a:pt x="2138143" y="5978420"/>
                  </a:lnTo>
                  <a:lnTo>
                    <a:pt x="2093911" y="5961305"/>
                  </a:lnTo>
                  <a:lnTo>
                    <a:pt x="2049997" y="5943677"/>
                  </a:lnTo>
                  <a:lnTo>
                    <a:pt x="2006406" y="5925538"/>
                  </a:lnTo>
                  <a:lnTo>
                    <a:pt x="1963143" y="5906894"/>
                  </a:lnTo>
                  <a:lnTo>
                    <a:pt x="1920213" y="5887748"/>
                  </a:lnTo>
                  <a:lnTo>
                    <a:pt x="1877621" y="5868106"/>
                  </a:lnTo>
                  <a:lnTo>
                    <a:pt x="1835372" y="5847971"/>
                  </a:lnTo>
                  <a:lnTo>
                    <a:pt x="1793471" y="5827349"/>
                  </a:lnTo>
                  <a:lnTo>
                    <a:pt x="1751922" y="5806242"/>
                  </a:lnTo>
                  <a:lnTo>
                    <a:pt x="1710731" y="5784656"/>
                  </a:lnTo>
                  <a:lnTo>
                    <a:pt x="1669902" y="5762594"/>
                  </a:lnTo>
                  <a:lnTo>
                    <a:pt x="1629441" y="5740062"/>
                  </a:lnTo>
                  <a:lnTo>
                    <a:pt x="1589352" y="5717064"/>
                  </a:lnTo>
                  <a:lnTo>
                    <a:pt x="1549640" y="5693603"/>
                  </a:lnTo>
                  <a:lnTo>
                    <a:pt x="1510310" y="5669684"/>
                  </a:lnTo>
                  <a:lnTo>
                    <a:pt x="1471367" y="5645312"/>
                  </a:lnTo>
                  <a:lnTo>
                    <a:pt x="1432817" y="5620490"/>
                  </a:lnTo>
                  <a:lnTo>
                    <a:pt x="1394663" y="5595224"/>
                  </a:lnTo>
                  <a:lnTo>
                    <a:pt x="1356911" y="5569517"/>
                  </a:lnTo>
                  <a:lnTo>
                    <a:pt x="1319565" y="5543374"/>
                  </a:lnTo>
                  <a:lnTo>
                    <a:pt x="1282632" y="5516799"/>
                  </a:lnTo>
                  <a:lnTo>
                    <a:pt x="1246114" y="5489796"/>
                  </a:lnTo>
                  <a:lnTo>
                    <a:pt x="1210019" y="5462371"/>
                  </a:lnTo>
                  <a:lnTo>
                    <a:pt x="1174349" y="5434526"/>
                  </a:lnTo>
                  <a:lnTo>
                    <a:pt x="1139111" y="5406267"/>
                  </a:lnTo>
                  <a:lnTo>
                    <a:pt x="1104309" y="5377597"/>
                  </a:lnTo>
                  <a:lnTo>
                    <a:pt x="1069948" y="5348522"/>
                  </a:lnTo>
                  <a:lnTo>
                    <a:pt x="1036034" y="5319045"/>
                  </a:lnTo>
                  <a:lnTo>
                    <a:pt x="1002570" y="5289171"/>
                  </a:lnTo>
                  <a:lnTo>
                    <a:pt x="969562" y="5258904"/>
                  </a:lnTo>
                  <a:lnTo>
                    <a:pt x="937015" y="5228248"/>
                  </a:lnTo>
                  <a:lnTo>
                    <a:pt x="904933" y="5197209"/>
                  </a:lnTo>
                  <a:lnTo>
                    <a:pt x="873323" y="5165789"/>
                  </a:lnTo>
                  <a:lnTo>
                    <a:pt x="842187" y="5133993"/>
                  </a:lnTo>
                  <a:lnTo>
                    <a:pt x="811532" y="5101827"/>
                  </a:lnTo>
                  <a:lnTo>
                    <a:pt x="781363" y="5069293"/>
                  </a:lnTo>
                  <a:lnTo>
                    <a:pt x="751684" y="5036397"/>
                  </a:lnTo>
                  <a:lnTo>
                    <a:pt x="722500" y="5003143"/>
                  </a:lnTo>
                  <a:lnTo>
                    <a:pt x="693816" y="4969534"/>
                  </a:lnTo>
                  <a:lnTo>
                    <a:pt x="665637" y="4935576"/>
                  </a:lnTo>
                  <a:lnTo>
                    <a:pt x="637968" y="4901273"/>
                  </a:lnTo>
                  <a:lnTo>
                    <a:pt x="610814" y="4866629"/>
                  </a:lnTo>
                  <a:lnTo>
                    <a:pt x="584179" y="4831648"/>
                  </a:lnTo>
                  <a:lnTo>
                    <a:pt x="558070" y="4796334"/>
                  </a:lnTo>
                  <a:lnTo>
                    <a:pt x="532490" y="4760693"/>
                  </a:lnTo>
                  <a:lnTo>
                    <a:pt x="507444" y="4724728"/>
                  </a:lnTo>
                  <a:lnTo>
                    <a:pt x="482938" y="4688444"/>
                  </a:lnTo>
                  <a:lnTo>
                    <a:pt x="458976" y="4651845"/>
                  </a:lnTo>
                  <a:lnTo>
                    <a:pt x="435564" y="4614936"/>
                  </a:lnTo>
                  <a:lnTo>
                    <a:pt x="412706" y="4577720"/>
                  </a:lnTo>
                  <a:lnTo>
                    <a:pt x="390407" y="4540201"/>
                  </a:lnTo>
                  <a:lnTo>
                    <a:pt x="368671" y="4502386"/>
                  </a:lnTo>
                  <a:lnTo>
                    <a:pt x="347505" y="4464277"/>
                  </a:lnTo>
                  <a:lnTo>
                    <a:pt x="326913" y="4425879"/>
                  </a:lnTo>
                  <a:lnTo>
                    <a:pt x="306899" y="4387196"/>
                  </a:lnTo>
                  <a:lnTo>
                    <a:pt x="287469" y="4348233"/>
                  </a:lnTo>
                  <a:lnTo>
                    <a:pt x="268628" y="4308994"/>
                  </a:lnTo>
                  <a:lnTo>
                    <a:pt x="250380" y="4269483"/>
                  </a:lnTo>
                  <a:lnTo>
                    <a:pt x="232731" y="4229705"/>
                  </a:lnTo>
                  <a:lnTo>
                    <a:pt x="215685" y="4189664"/>
                  </a:lnTo>
                  <a:lnTo>
                    <a:pt x="199247" y="4149364"/>
                  </a:lnTo>
                  <a:lnTo>
                    <a:pt x="183422" y="4108810"/>
                  </a:lnTo>
                  <a:lnTo>
                    <a:pt x="168216" y="4068006"/>
                  </a:lnTo>
                  <a:lnTo>
                    <a:pt x="153632" y="4026956"/>
                  </a:lnTo>
                  <a:lnTo>
                    <a:pt x="139677" y="3985665"/>
                  </a:lnTo>
                  <a:lnTo>
                    <a:pt x="126354" y="3944136"/>
                  </a:lnTo>
                  <a:lnTo>
                    <a:pt x="113669" y="3902375"/>
                  </a:lnTo>
                  <a:lnTo>
                    <a:pt x="101627" y="3860386"/>
                  </a:lnTo>
                  <a:lnTo>
                    <a:pt x="90232" y="3818172"/>
                  </a:lnTo>
                  <a:lnTo>
                    <a:pt x="79490" y="3775739"/>
                  </a:lnTo>
                  <a:lnTo>
                    <a:pt x="69405" y="3733090"/>
                  </a:lnTo>
                  <a:lnTo>
                    <a:pt x="59982" y="3690231"/>
                  </a:lnTo>
                  <a:lnTo>
                    <a:pt x="51227" y="3647164"/>
                  </a:lnTo>
                  <a:lnTo>
                    <a:pt x="43144" y="3603895"/>
                  </a:lnTo>
                  <a:lnTo>
                    <a:pt x="35738" y="3560428"/>
                  </a:lnTo>
                  <a:lnTo>
                    <a:pt x="29014" y="3516768"/>
                  </a:lnTo>
                  <a:lnTo>
                    <a:pt x="22977" y="3472918"/>
                  </a:lnTo>
                  <a:lnTo>
                    <a:pt x="17632" y="3428883"/>
                  </a:lnTo>
                  <a:lnTo>
                    <a:pt x="12983" y="3384667"/>
                  </a:lnTo>
                  <a:lnTo>
                    <a:pt x="9037" y="3340274"/>
                  </a:lnTo>
                  <a:lnTo>
                    <a:pt x="5796" y="3295710"/>
                  </a:lnTo>
                  <a:lnTo>
                    <a:pt x="3268" y="3250978"/>
                  </a:lnTo>
                  <a:lnTo>
                    <a:pt x="1455" y="3206082"/>
                  </a:lnTo>
                  <a:lnTo>
                    <a:pt x="364" y="3161027"/>
                  </a:lnTo>
                  <a:lnTo>
                    <a:pt x="0" y="3115818"/>
                  </a:lnTo>
                  <a:close/>
                </a:path>
              </a:pathLst>
            </a:custGeom>
            <a:ln w="38099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096761" y="493013"/>
              <a:ext cx="0" cy="6231890"/>
            </a:xfrm>
            <a:custGeom>
              <a:avLst/>
              <a:gdLst/>
              <a:ahLst/>
              <a:cxnLst/>
              <a:rect l="l" t="t" r="r" b="b"/>
              <a:pathLst>
                <a:path h="6231890">
                  <a:moveTo>
                    <a:pt x="0" y="0"/>
                  </a:moveTo>
                  <a:lnTo>
                    <a:pt x="0" y="6231407"/>
                  </a:lnTo>
                </a:path>
              </a:pathLst>
            </a:custGeom>
            <a:ln w="3810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78739" y="43688"/>
            <a:ext cx="111969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F79546"/>
                </a:solidFill>
                <a:latin typeface="Calibri"/>
                <a:cs typeface="Calibri"/>
              </a:rPr>
              <a:t>Q</a:t>
            </a:r>
            <a:r>
              <a:rPr sz="2400" b="1" spc="-10" dirty="0">
                <a:solidFill>
                  <a:srgbClr val="F79546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79546"/>
                </a:solidFill>
                <a:latin typeface="Calibri"/>
                <a:cs typeface="Calibri"/>
              </a:rPr>
              <a:t>Consider</a:t>
            </a:r>
            <a:r>
              <a:rPr sz="2400" spc="10" dirty="0">
                <a:solidFill>
                  <a:srgbClr val="F79546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79546"/>
                </a:solidFill>
                <a:latin typeface="Calibri"/>
                <a:cs typeface="Calibri"/>
              </a:rPr>
              <a:t>the</a:t>
            </a:r>
            <a:r>
              <a:rPr sz="2400" spc="-10" dirty="0">
                <a:solidFill>
                  <a:srgbClr val="F79546"/>
                </a:solidFill>
                <a:latin typeface="Calibri"/>
                <a:cs typeface="Calibri"/>
              </a:rPr>
              <a:t> network having </a:t>
            </a:r>
            <a:r>
              <a:rPr sz="2400" spc="-5" dirty="0">
                <a:solidFill>
                  <a:srgbClr val="F79546"/>
                </a:solidFill>
                <a:latin typeface="Calibri"/>
                <a:cs typeface="Calibri"/>
              </a:rPr>
              <a:t>IP Address</a:t>
            </a:r>
            <a:r>
              <a:rPr sz="2400" dirty="0">
                <a:solidFill>
                  <a:srgbClr val="F79546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79546"/>
                </a:solidFill>
                <a:latin typeface="Calibri"/>
                <a:cs typeface="Calibri"/>
              </a:rPr>
              <a:t>200.1.2.0.</a:t>
            </a:r>
            <a:r>
              <a:rPr sz="2400" spc="-5" dirty="0">
                <a:solidFill>
                  <a:srgbClr val="F79546"/>
                </a:solidFill>
                <a:latin typeface="Calibri"/>
                <a:cs typeface="Calibri"/>
              </a:rPr>
              <a:t> Divide</a:t>
            </a:r>
            <a:r>
              <a:rPr sz="2400" spc="5" dirty="0">
                <a:solidFill>
                  <a:srgbClr val="F79546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79546"/>
                </a:solidFill>
                <a:latin typeface="Calibri"/>
                <a:cs typeface="Calibri"/>
              </a:rPr>
              <a:t>this</a:t>
            </a:r>
            <a:r>
              <a:rPr sz="2400" spc="-20" dirty="0">
                <a:solidFill>
                  <a:srgbClr val="F79546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79546"/>
                </a:solidFill>
                <a:latin typeface="Calibri"/>
                <a:cs typeface="Calibri"/>
              </a:rPr>
              <a:t>network</a:t>
            </a:r>
            <a:r>
              <a:rPr sz="2400" spc="-5" dirty="0">
                <a:solidFill>
                  <a:srgbClr val="F79546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79546"/>
                </a:solidFill>
                <a:latin typeface="Calibri"/>
                <a:cs typeface="Calibri"/>
              </a:rPr>
              <a:t>into </a:t>
            </a:r>
            <a:r>
              <a:rPr sz="2400" spc="-10" dirty="0">
                <a:solidFill>
                  <a:srgbClr val="F79546"/>
                </a:solidFill>
                <a:latin typeface="Calibri"/>
                <a:cs typeface="Calibri"/>
              </a:rPr>
              <a:t>two</a:t>
            </a:r>
            <a:r>
              <a:rPr sz="2400" spc="-5" dirty="0">
                <a:solidFill>
                  <a:srgbClr val="F79546"/>
                </a:solidFill>
                <a:latin typeface="Calibri"/>
                <a:cs typeface="Calibri"/>
              </a:rPr>
              <a:t> subnets.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412616" y="6228613"/>
            <a:ext cx="5351780" cy="584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85"/>
              </a:lnSpc>
            </a:pPr>
            <a:r>
              <a:rPr sz="4400" u="heavy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www.knowledgegate.in</a:t>
            </a:r>
            <a:endParaRPr sz="440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974850" y="460375"/>
            <a:ext cx="181165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u="heavy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1st</a:t>
            </a:r>
            <a:r>
              <a:rPr sz="3200" b="1" u="heavy" spc="-7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3200" b="1" u="heavy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Subnet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32740" y="1008888"/>
            <a:ext cx="5393055" cy="2200275"/>
          </a:xfrm>
          <a:prstGeom prst="rect">
            <a:avLst/>
          </a:prstGeom>
        </p:spPr>
        <p:txBody>
          <a:bodyPr vert="horz" wrap="square" lIns="0" tIns="130810" rIns="0" bIns="0" rtlCol="0">
            <a:spAutoFit/>
          </a:bodyPr>
          <a:lstStyle/>
          <a:p>
            <a:pPr marL="368300" indent="-342900">
              <a:lnSpc>
                <a:spcPct val="100000"/>
              </a:lnSpc>
              <a:spcBef>
                <a:spcPts val="1030"/>
              </a:spcBef>
              <a:buFont typeface="Symbol"/>
              <a:buChar char=""/>
              <a:tabLst>
                <a:tab pos="367665" algn="l"/>
                <a:tab pos="368300" algn="l"/>
              </a:tabLst>
            </a:pP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IP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Address</a:t>
            </a:r>
            <a:r>
              <a:rPr sz="16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16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subnet</a:t>
            </a:r>
            <a:r>
              <a:rPr sz="16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/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 Subnet</a:t>
            </a:r>
            <a:r>
              <a:rPr sz="16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id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16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200.1.2.0</a:t>
            </a:r>
            <a:endParaRPr sz="1600">
              <a:latin typeface="Calibri"/>
              <a:cs typeface="Calibri"/>
            </a:endParaRPr>
          </a:p>
          <a:p>
            <a:pPr marL="368300" indent="-342900">
              <a:lnSpc>
                <a:spcPct val="100000"/>
              </a:lnSpc>
              <a:spcBef>
                <a:spcPts val="935"/>
              </a:spcBef>
              <a:buFont typeface="Symbol"/>
              <a:buChar char=""/>
              <a:tabLst>
                <a:tab pos="367665" algn="l"/>
                <a:tab pos="368300" algn="l"/>
              </a:tabLst>
            </a:pP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Direct</a:t>
            </a:r>
            <a:r>
              <a:rPr sz="1600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Broadcast</a:t>
            </a:r>
            <a:r>
              <a:rPr sz="16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Address</a:t>
            </a:r>
            <a:r>
              <a:rPr sz="16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16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200.1.2.01111111</a:t>
            </a:r>
            <a:r>
              <a:rPr sz="1600" spc="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16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200.1.2.127</a:t>
            </a:r>
            <a:endParaRPr sz="1600">
              <a:latin typeface="Calibri"/>
              <a:cs typeface="Calibri"/>
            </a:endParaRPr>
          </a:p>
          <a:p>
            <a:pPr marL="368300" indent="-342900">
              <a:lnSpc>
                <a:spcPct val="100000"/>
              </a:lnSpc>
              <a:spcBef>
                <a:spcPts val="940"/>
              </a:spcBef>
              <a:buFont typeface="Symbol"/>
              <a:buChar char=""/>
              <a:tabLst>
                <a:tab pos="367665" algn="l"/>
                <a:tab pos="368300" algn="l"/>
              </a:tabLst>
            </a:pPr>
            <a:r>
              <a:rPr sz="1600" spc="-40" dirty="0">
                <a:solidFill>
                  <a:srgbClr val="FFFFFF"/>
                </a:solidFill>
                <a:latin typeface="Calibri"/>
                <a:cs typeface="Calibri"/>
              </a:rPr>
              <a:t>Total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number of</a:t>
            </a:r>
            <a:r>
              <a:rPr sz="16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IP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Addresses</a:t>
            </a:r>
            <a:r>
              <a:rPr sz="16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r>
              <a:rPr sz="1575" baseline="26455" dirty="0">
                <a:solidFill>
                  <a:srgbClr val="FFFFFF"/>
                </a:solidFill>
                <a:latin typeface="Calibri"/>
                <a:cs typeface="Calibri"/>
              </a:rPr>
              <a:t>7</a:t>
            </a:r>
            <a:r>
              <a:rPr sz="1575" spc="179" baseline="264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128</a:t>
            </a:r>
            <a:endParaRPr sz="1600">
              <a:latin typeface="Calibri"/>
              <a:cs typeface="Calibri"/>
            </a:endParaRPr>
          </a:p>
          <a:p>
            <a:pPr marL="368300" indent="-342900">
              <a:lnSpc>
                <a:spcPct val="100000"/>
              </a:lnSpc>
              <a:spcBef>
                <a:spcPts val="925"/>
              </a:spcBef>
              <a:buFont typeface="Symbol"/>
              <a:buChar char=""/>
              <a:tabLst>
                <a:tab pos="367665" algn="l"/>
                <a:tab pos="368300" algn="l"/>
              </a:tabLst>
            </a:pP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Range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16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IP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Addresses</a:t>
            </a:r>
            <a:r>
              <a:rPr sz="16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[200.1.2.0,</a:t>
            </a:r>
            <a:r>
              <a:rPr sz="16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200.1.2.127]</a:t>
            </a:r>
            <a:endParaRPr sz="1600">
              <a:latin typeface="Calibri"/>
              <a:cs typeface="Calibri"/>
            </a:endParaRPr>
          </a:p>
          <a:p>
            <a:pPr marL="368300" indent="-342900">
              <a:lnSpc>
                <a:spcPct val="100000"/>
              </a:lnSpc>
              <a:spcBef>
                <a:spcPts val="935"/>
              </a:spcBef>
              <a:buFont typeface="Symbol"/>
              <a:buChar char=""/>
              <a:tabLst>
                <a:tab pos="367665" algn="l"/>
                <a:tab pos="368300" algn="l"/>
              </a:tabLst>
            </a:pPr>
            <a:r>
              <a:rPr sz="1600" spc="-40" dirty="0">
                <a:solidFill>
                  <a:srgbClr val="FFFFFF"/>
                </a:solidFill>
                <a:latin typeface="Calibri"/>
                <a:cs typeface="Calibri"/>
              </a:rPr>
              <a:t>Total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number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16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hosts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that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can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be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configured</a:t>
            </a:r>
            <a:r>
              <a:rPr sz="16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16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128</a:t>
            </a:r>
            <a:r>
              <a:rPr sz="16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6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r>
              <a:rPr sz="16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126</a:t>
            </a:r>
            <a:endParaRPr sz="1600">
              <a:latin typeface="Calibri"/>
              <a:cs typeface="Calibri"/>
            </a:endParaRPr>
          </a:p>
          <a:p>
            <a:pPr marL="368300" indent="-342900">
              <a:lnSpc>
                <a:spcPct val="100000"/>
              </a:lnSpc>
              <a:spcBef>
                <a:spcPts val="935"/>
              </a:spcBef>
              <a:buFont typeface="Symbol"/>
              <a:buChar char=""/>
              <a:tabLst>
                <a:tab pos="367665" algn="l"/>
                <a:tab pos="368300" algn="l"/>
              </a:tabLst>
            </a:pP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Range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16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Allocated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IP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Addresses</a:t>
            </a:r>
            <a:r>
              <a:rPr sz="1600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16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[200.1.2.1,</a:t>
            </a:r>
            <a:r>
              <a:rPr sz="16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200.1.2.126]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321552" y="538683"/>
            <a:ext cx="5431155" cy="27495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R="144145" algn="ctr">
              <a:lnSpc>
                <a:spcPct val="100000"/>
              </a:lnSpc>
              <a:spcBef>
                <a:spcPts val="105"/>
              </a:spcBef>
            </a:pPr>
            <a:r>
              <a:rPr sz="3200" b="1" u="heavy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2nd</a:t>
            </a:r>
            <a:r>
              <a:rPr sz="3200" b="1" u="heavy" spc="-2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3200" b="1" u="heavy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Subnet</a:t>
            </a:r>
            <a:endParaRPr sz="3200">
              <a:latin typeface="Calibri"/>
              <a:cs typeface="Calibri"/>
            </a:endParaRPr>
          </a:p>
          <a:p>
            <a:pPr marL="381000" indent="-342900">
              <a:lnSpc>
                <a:spcPct val="100000"/>
              </a:lnSpc>
              <a:spcBef>
                <a:spcPts val="1410"/>
              </a:spcBef>
              <a:buFont typeface="Symbol"/>
              <a:buChar char=""/>
              <a:tabLst>
                <a:tab pos="380365" algn="l"/>
                <a:tab pos="381000" algn="l"/>
              </a:tabLst>
            </a:pP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IP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Address</a:t>
            </a:r>
            <a:r>
              <a:rPr sz="16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16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subnet</a:t>
            </a:r>
            <a:r>
              <a:rPr sz="16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/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 Subnet</a:t>
            </a:r>
            <a:r>
              <a:rPr sz="16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id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200.1.2.128</a:t>
            </a:r>
            <a:endParaRPr sz="1600">
              <a:latin typeface="Calibri"/>
              <a:cs typeface="Calibri"/>
            </a:endParaRPr>
          </a:p>
          <a:p>
            <a:pPr marL="381000" indent="-342900">
              <a:lnSpc>
                <a:spcPct val="100000"/>
              </a:lnSpc>
              <a:spcBef>
                <a:spcPts val="935"/>
              </a:spcBef>
              <a:buFont typeface="Symbol"/>
              <a:buChar char=""/>
              <a:tabLst>
                <a:tab pos="380365" algn="l"/>
                <a:tab pos="381000" algn="l"/>
              </a:tabLst>
            </a:pP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Direct</a:t>
            </a:r>
            <a:r>
              <a:rPr sz="16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Broadcast</a:t>
            </a:r>
            <a:r>
              <a:rPr sz="16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Address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16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200.1.2.11111111</a:t>
            </a:r>
            <a:r>
              <a:rPr sz="1600" spc="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16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200.1.2.255</a:t>
            </a:r>
            <a:endParaRPr sz="1600">
              <a:latin typeface="Calibri"/>
              <a:cs typeface="Calibri"/>
            </a:endParaRPr>
          </a:p>
          <a:p>
            <a:pPr marL="381000" indent="-342900">
              <a:lnSpc>
                <a:spcPct val="100000"/>
              </a:lnSpc>
              <a:spcBef>
                <a:spcPts val="935"/>
              </a:spcBef>
              <a:buFont typeface="Symbol"/>
              <a:buChar char=""/>
              <a:tabLst>
                <a:tab pos="380365" algn="l"/>
                <a:tab pos="381000" algn="l"/>
              </a:tabLst>
            </a:pPr>
            <a:r>
              <a:rPr sz="1600" spc="-40" dirty="0">
                <a:solidFill>
                  <a:srgbClr val="FFFFFF"/>
                </a:solidFill>
                <a:latin typeface="Calibri"/>
                <a:cs typeface="Calibri"/>
              </a:rPr>
              <a:t>Total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number</a:t>
            </a:r>
            <a:r>
              <a:rPr sz="16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16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IP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Addresses</a:t>
            </a:r>
            <a:r>
              <a:rPr sz="16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r>
              <a:rPr sz="1575" baseline="26455" dirty="0">
                <a:solidFill>
                  <a:srgbClr val="FFFFFF"/>
                </a:solidFill>
                <a:latin typeface="Calibri"/>
                <a:cs typeface="Calibri"/>
              </a:rPr>
              <a:t>7</a:t>
            </a:r>
            <a:r>
              <a:rPr sz="1575" spc="172" baseline="264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128</a:t>
            </a:r>
            <a:endParaRPr sz="1600">
              <a:latin typeface="Calibri"/>
              <a:cs typeface="Calibri"/>
            </a:endParaRPr>
          </a:p>
          <a:p>
            <a:pPr marL="381000" indent="-342900">
              <a:lnSpc>
                <a:spcPct val="100000"/>
              </a:lnSpc>
              <a:spcBef>
                <a:spcPts val="925"/>
              </a:spcBef>
              <a:buFont typeface="Symbol"/>
              <a:buChar char=""/>
              <a:tabLst>
                <a:tab pos="380365" algn="l"/>
                <a:tab pos="381000" algn="l"/>
              </a:tabLst>
            </a:pP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Range</a:t>
            </a:r>
            <a:r>
              <a:rPr sz="16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16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IP</a:t>
            </a:r>
            <a:r>
              <a:rPr sz="16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Addresses</a:t>
            </a:r>
            <a:r>
              <a:rPr sz="16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[200.1.2.128,</a:t>
            </a:r>
            <a:r>
              <a:rPr sz="160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200.1.2.255]</a:t>
            </a:r>
            <a:endParaRPr sz="1600">
              <a:latin typeface="Calibri"/>
              <a:cs typeface="Calibri"/>
            </a:endParaRPr>
          </a:p>
          <a:p>
            <a:pPr marL="381000" indent="-342900">
              <a:lnSpc>
                <a:spcPct val="100000"/>
              </a:lnSpc>
              <a:spcBef>
                <a:spcPts val="940"/>
              </a:spcBef>
              <a:buFont typeface="Symbol"/>
              <a:buChar char=""/>
              <a:tabLst>
                <a:tab pos="380365" algn="l"/>
                <a:tab pos="381000" algn="l"/>
              </a:tabLst>
            </a:pPr>
            <a:r>
              <a:rPr sz="1600" spc="-40" dirty="0">
                <a:solidFill>
                  <a:srgbClr val="FFFFFF"/>
                </a:solidFill>
                <a:latin typeface="Calibri"/>
                <a:cs typeface="Calibri"/>
              </a:rPr>
              <a:t>Total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number</a:t>
            </a:r>
            <a:r>
              <a:rPr sz="16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16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hosts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that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can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be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configured</a:t>
            </a:r>
            <a:r>
              <a:rPr sz="16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16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128</a:t>
            </a:r>
            <a:r>
              <a:rPr sz="16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6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16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126</a:t>
            </a:r>
            <a:endParaRPr sz="1600">
              <a:latin typeface="Calibri"/>
              <a:cs typeface="Calibri"/>
            </a:endParaRPr>
          </a:p>
          <a:p>
            <a:pPr marL="381000" indent="-342900">
              <a:lnSpc>
                <a:spcPct val="100000"/>
              </a:lnSpc>
              <a:spcBef>
                <a:spcPts val="935"/>
              </a:spcBef>
              <a:buFont typeface="Symbol"/>
              <a:buChar char=""/>
              <a:tabLst>
                <a:tab pos="380365" algn="l"/>
                <a:tab pos="381000" algn="l"/>
              </a:tabLst>
            </a:pP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Range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16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Allocated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IP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Addresses</a:t>
            </a:r>
            <a:r>
              <a:rPr sz="160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[200.1.2.129,</a:t>
            </a:r>
            <a:r>
              <a:rPr sz="1600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200.1.2.254]</a:t>
            </a:r>
            <a:endParaRPr sz="1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424935" y="6723303"/>
            <a:ext cx="5329555" cy="36830"/>
          </a:xfrm>
          <a:custGeom>
            <a:avLst/>
            <a:gdLst/>
            <a:ahLst/>
            <a:cxnLst/>
            <a:rect l="l" t="t" r="r" b="b"/>
            <a:pathLst>
              <a:path w="5329555" h="36829">
                <a:moveTo>
                  <a:pt x="5329428" y="0"/>
                </a:moveTo>
                <a:lnTo>
                  <a:pt x="0" y="0"/>
                </a:lnTo>
                <a:lnTo>
                  <a:pt x="0" y="36575"/>
                </a:lnTo>
                <a:lnTo>
                  <a:pt x="5329428" y="36575"/>
                </a:lnTo>
                <a:lnTo>
                  <a:pt x="5329428" y="0"/>
                </a:lnTo>
                <a:close/>
              </a:path>
            </a:pathLst>
          </a:custGeom>
          <a:solidFill>
            <a:srgbClr val="0462C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b="1" dirty="0">
                <a:latin typeface="Calibri"/>
                <a:cs typeface="Calibri"/>
              </a:rPr>
              <a:t>Q</a:t>
            </a:r>
            <a:r>
              <a:rPr b="1" spc="-10" dirty="0">
                <a:latin typeface="Calibri"/>
                <a:cs typeface="Calibri"/>
              </a:rPr>
              <a:t> </a:t>
            </a:r>
            <a:r>
              <a:rPr spc="-5" dirty="0"/>
              <a:t>Consider </a:t>
            </a:r>
            <a:r>
              <a:rPr spc="-15" dirty="0"/>
              <a:t>we</a:t>
            </a:r>
            <a:r>
              <a:rPr spc="-10" dirty="0"/>
              <a:t> </a:t>
            </a:r>
            <a:r>
              <a:rPr spc="-20" dirty="0"/>
              <a:t>have</a:t>
            </a:r>
            <a:r>
              <a:rPr spc="15" dirty="0"/>
              <a:t> </a:t>
            </a:r>
            <a:r>
              <a:rPr dirty="0"/>
              <a:t>a</a:t>
            </a:r>
            <a:r>
              <a:rPr spc="-15" dirty="0"/>
              <a:t> </a:t>
            </a:r>
            <a:r>
              <a:rPr spc="-5" dirty="0"/>
              <a:t>big single</a:t>
            </a:r>
            <a:r>
              <a:rPr spc="-10" dirty="0"/>
              <a:t> network</a:t>
            </a:r>
            <a:r>
              <a:rPr spc="-20" dirty="0"/>
              <a:t> </a:t>
            </a:r>
            <a:r>
              <a:rPr spc="-10" dirty="0"/>
              <a:t>having </a:t>
            </a:r>
            <a:r>
              <a:rPr dirty="0"/>
              <a:t>IP</a:t>
            </a:r>
            <a:r>
              <a:rPr spc="-10" dirty="0"/>
              <a:t> </a:t>
            </a:r>
            <a:r>
              <a:rPr spc="-5" dirty="0"/>
              <a:t>Address</a:t>
            </a:r>
            <a:r>
              <a:rPr spc="5" dirty="0"/>
              <a:t> </a:t>
            </a:r>
            <a:r>
              <a:rPr spc="-5" dirty="0"/>
              <a:t>200.1.2.0.</a:t>
            </a:r>
            <a:r>
              <a:rPr spc="-10" dirty="0"/>
              <a:t> </a:t>
            </a:r>
            <a:r>
              <a:rPr spc="-45" dirty="0"/>
              <a:t>We</a:t>
            </a:r>
            <a:r>
              <a:rPr spc="-10" dirty="0"/>
              <a:t> </a:t>
            </a:r>
            <a:r>
              <a:rPr spc="-15" dirty="0"/>
              <a:t>want</a:t>
            </a:r>
            <a:r>
              <a:rPr spc="-10" dirty="0"/>
              <a:t> </a:t>
            </a:r>
            <a:r>
              <a:rPr spc="-15" dirty="0"/>
              <a:t>to</a:t>
            </a:r>
            <a:r>
              <a:rPr spc="-10" dirty="0"/>
              <a:t> </a:t>
            </a:r>
            <a:r>
              <a:rPr spc="-5" dirty="0"/>
              <a:t>do</a:t>
            </a:r>
            <a:r>
              <a:rPr spc="-10" dirty="0"/>
              <a:t> subnetting </a:t>
            </a:r>
            <a:r>
              <a:rPr spc="-525" dirty="0"/>
              <a:t> </a:t>
            </a:r>
            <a:r>
              <a:rPr dirty="0"/>
              <a:t>and</a:t>
            </a:r>
            <a:r>
              <a:rPr spc="-10" dirty="0"/>
              <a:t> </a:t>
            </a:r>
            <a:r>
              <a:rPr spc="-5" dirty="0"/>
              <a:t>divide</a:t>
            </a:r>
            <a:r>
              <a:rPr spc="5" dirty="0"/>
              <a:t> </a:t>
            </a:r>
            <a:r>
              <a:rPr dirty="0"/>
              <a:t>this</a:t>
            </a:r>
            <a:r>
              <a:rPr spc="-20" dirty="0"/>
              <a:t> </a:t>
            </a:r>
            <a:r>
              <a:rPr spc="-10" dirty="0"/>
              <a:t>network</a:t>
            </a:r>
            <a:r>
              <a:rPr spc="-20" dirty="0"/>
              <a:t> </a:t>
            </a:r>
            <a:r>
              <a:rPr spc="-15" dirty="0"/>
              <a:t>into</a:t>
            </a:r>
            <a:r>
              <a:rPr spc="-10" dirty="0"/>
              <a:t> </a:t>
            </a:r>
            <a:r>
              <a:rPr dirty="0"/>
              <a:t>4</a:t>
            </a:r>
            <a:r>
              <a:rPr spc="-10" dirty="0"/>
              <a:t> </a:t>
            </a:r>
            <a:r>
              <a:rPr spc="-5" dirty="0"/>
              <a:t>subnets.</a:t>
            </a:r>
          </a:p>
        </p:txBody>
      </p:sp>
      <p:sp>
        <p:nvSpPr>
          <p:cNvPr id="4" name="object 4"/>
          <p:cNvSpPr/>
          <p:nvPr/>
        </p:nvSpPr>
        <p:spPr>
          <a:xfrm>
            <a:off x="2791205" y="709422"/>
            <a:ext cx="6611620" cy="6078220"/>
          </a:xfrm>
          <a:custGeom>
            <a:avLst/>
            <a:gdLst/>
            <a:ahLst/>
            <a:cxnLst/>
            <a:rect l="l" t="t" r="r" b="b"/>
            <a:pathLst>
              <a:path w="6611620" h="6078220">
                <a:moveTo>
                  <a:pt x="0" y="3038855"/>
                </a:moveTo>
                <a:lnTo>
                  <a:pt x="372" y="2992745"/>
                </a:lnTo>
                <a:lnTo>
                  <a:pt x="1487" y="2946799"/>
                </a:lnTo>
                <a:lnTo>
                  <a:pt x="3339" y="2901024"/>
                </a:lnTo>
                <a:lnTo>
                  <a:pt x="5922" y="2855423"/>
                </a:lnTo>
                <a:lnTo>
                  <a:pt x="9232" y="2810003"/>
                </a:lnTo>
                <a:lnTo>
                  <a:pt x="13263" y="2764767"/>
                </a:lnTo>
                <a:lnTo>
                  <a:pt x="18010" y="2719720"/>
                </a:lnTo>
                <a:lnTo>
                  <a:pt x="23467" y="2674868"/>
                </a:lnTo>
                <a:lnTo>
                  <a:pt x="29630" y="2630215"/>
                </a:lnTo>
                <a:lnTo>
                  <a:pt x="36493" y="2585765"/>
                </a:lnTo>
                <a:lnTo>
                  <a:pt x="44050" y="2541525"/>
                </a:lnTo>
                <a:lnTo>
                  <a:pt x="52297" y="2497498"/>
                </a:lnTo>
                <a:lnTo>
                  <a:pt x="61229" y="2453690"/>
                </a:lnTo>
                <a:lnTo>
                  <a:pt x="70839" y="2410105"/>
                </a:lnTo>
                <a:lnTo>
                  <a:pt x="81123" y="2366748"/>
                </a:lnTo>
                <a:lnTo>
                  <a:pt x="92076" y="2323624"/>
                </a:lnTo>
                <a:lnTo>
                  <a:pt x="103692" y="2280737"/>
                </a:lnTo>
                <a:lnTo>
                  <a:pt x="115967" y="2238094"/>
                </a:lnTo>
                <a:lnTo>
                  <a:pt x="128894" y="2195697"/>
                </a:lnTo>
                <a:lnTo>
                  <a:pt x="142468" y="2153553"/>
                </a:lnTo>
                <a:lnTo>
                  <a:pt x="156685" y="2111667"/>
                </a:lnTo>
                <a:lnTo>
                  <a:pt x="171539" y="2070042"/>
                </a:lnTo>
                <a:lnTo>
                  <a:pt x="187024" y="2028683"/>
                </a:lnTo>
                <a:lnTo>
                  <a:pt x="203136" y="1987597"/>
                </a:lnTo>
                <a:lnTo>
                  <a:pt x="219870" y="1946787"/>
                </a:lnTo>
                <a:lnTo>
                  <a:pt x="237219" y="1906258"/>
                </a:lnTo>
                <a:lnTo>
                  <a:pt x="255179" y="1866015"/>
                </a:lnTo>
                <a:lnTo>
                  <a:pt x="273745" y="1826063"/>
                </a:lnTo>
                <a:lnTo>
                  <a:pt x="292911" y="1786407"/>
                </a:lnTo>
                <a:lnTo>
                  <a:pt x="312671" y="1747051"/>
                </a:lnTo>
                <a:lnTo>
                  <a:pt x="333022" y="1708001"/>
                </a:lnTo>
                <a:lnTo>
                  <a:pt x="353957" y="1669261"/>
                </a:lnTo>
                <a:lnTo>
                  <a:pt x="375471" y="1630836"/>
                </a:lnTo>
                <a:lnTo>
                  <a:pt x="397559" y="1592731"/>
                </a:lnTo>
                <a:lnTo>
                  <a:pt x="420216" y="1554951"/>
                </a:lnTo>
                <a:lnTo>
                  <a:pt x="443437" y="1517500"/>
                </a:lnTo>
                <a:lnTo>
                  <a:pt x="467215" y="1480384"/>
                </a:lnTo>
                <a:lnTo>
                  <a:pt x="491547" y="1443607"/>
                </a:lnTo>
                <a:lnTo>
                  <a:pt x="516426" y="1407174"/>
                </a:lnTo>
                <a:lnTo>
                  <a:pt x="541847" y="1371090"/>
                </a:lnTo>
                <a:lnTo>
                  <a:pt x="567806" y="1335359"/>
                </a:lnTo>
                <a:lnTo>
                  <a:pt x="594297" y="1299987"/>
                </a:lnTo>
                <a:lnTo>
                  <a:pt x="621314" y="1264979"/>
                </a:lnTo>
                <a:lnTo>
                  <a:pt x="648853" y="1230339"/>
                </a:lnTo>
                <a:lnTo>
                  <a:pt x="676908" y="1196072"/>
                </a:lnTo>
                <a:lnTo>
                  <a:pt x="705474" y="1162182"/>
                </a:lnTo>
                <a:lnTo>
                  <a:pt x="734545" y="1128676"/>
                </a:lnTo>
                <a:lnTo>
                  <a:pt x="764117" y="1095557"/>
                </a:lnTo>
                <a:lnTo>
                  <a:pt x="794184" y="1062830"/>
                </a:lnTo>
                <a:lnTo>
                  <a:pt x="824741" y="1030501"/>
                </a:lnTo>
                <a:lnTo>
                  <a:pt x="855782" y="998573"/>
                </a:lnTo>
                <a:lnTo>
                  <a:pt x="887303" y="967053"/>
                </a:lnTo>
                <a:lnTo>
                  <a:pt x="919298" y="935944"/>
                </a:lnTo>
                <a:lnTo>
                  <a:pt x="951762" y="905252"/>
                </a:lnTo>
                <a:lnTo>
                  <a:pt x="984689" y="874981"/>
                </a:lnTo>
                <a:lnTo>
                  <a:pt x="1018075" y="845136"/>
                </a:lnTo>
                <a:lnTo>
                  <a:pt x="1051914" y="815722"/>
                </a:lnTo>
                <a:lnTo>
                  <a:pt x="1086201" y="786744"/>
                </a:lnTo>
                <a:lnTo>
                  <a:pt x="1120930" y="758207"/>
                </a:lnTo>
                <a:lnTo>
                  <a:pt x="1156097" y="730115"/>
                </a:lnTo>
                <a:lnTo>
                  <a:pt x="1191696" y="702474"/>
                </a:lnTo>
                <a:lnTo>
                  <a:pt x="1227721" y="675288"/>
                </a:lnTo>
                <a:lnTo>
                  <a:pt x="1264168" y="648562"/>
                </a:lnTo>
                <a:lnTo>
                  <a:pt x="1301032" y="622301"/>
                </a:lnTo>
                <a:lnTo>
                  <a:pt x="1338306" y="596509"/>
                </a:lnTo>
                <a:lnTo>
                  <a:pt x="1375986" y="571192"/>
                </a:lnTo>
                <a:lnTo>
                  <a:pt x="1414067" y="546354"/>
                </a:lnTo>
                <a:lnTo>
                  <a:pt x="1452543" y="522001"/>
                </a:lnTo>
                <a:lnTo>
                  <a:pt x="1491409" y="498136"/>
                </a:lnTo>
                <a:lnTo>
                  <a:pt x="1530660" y="474765"/>
                </a:lnTo>
                <a:lnTo>
                  <a:pt x="1570291" y="451893"/>
                </a:lnTo>
                <a:lnTo>
                  <a:pt x="1610295" y="429525"/>
                </a:lnTo>
                <a:lnTo>
                  <a:pt x="1650669" y="407664"/>
                </a:lnTo>
                <a:lnTo>
                  <a:pt x="1691407" y="386317"/>
                </a:lnTo>
                <a:lnTo>
                  <a:pt x="1732503" y="365488"/>
                </a:lnTo>
                <a:lnTo>
                  <a:pt x="1773952" y="345182"/>
                </a:lnTo>
                <a:lnTo>
                  <a:pt x="1815749" y="325403"/>
                </a:lnTo>
                <a:lnTo>
                  <a:pt x="1857889" y="306157"/>
                </a:lnTo>
                <a:lnTo>
                  <a:pt x="1900367" y="287448"/>
                </a:lnTo>
                <a:lnTo>
                  <a:pt x="1943176" y="269282"/>
                </a:lnTo>
                <a:lnTo>
                  <a:pt x="1986313" y="251662"/>
                </a:lnTo>
                <a:lnTo>
                  <a:pt x="2029771" y="234594"/>
                </a:lnTo>
                <a:lnTo>
                  <a:pt x="2073546" y="218083"/>
                </a:lnTo>
                <a:lnTo>
                  <a:pt x="2117632" y="202133"/>
                </a:lnTo>
                <a:lnTo>
                  <a:pt x="2162024" y="186750"/>
                </a:lnTo>
                <a:lnTo>
                  <a:pt x="2206717" y="171937"/>
                </a:lnTo>
                <a:lnTo>
                  <a:pt x="2251705" y="157701"/>
                </a:lnTo>
                <a:lnTo>
                  <a:pt x="2296983" y="144045"/>
                </a:lnTo>
                <a:lnTo>
                  <a:pt x="2342547" y="130975"/>
                </a:lnTo>
                <a:lnTo>
                  <a:pt x="2388390" y="118496"/>
                </a:lnTo>
                <a:lnTo>
                  <a:pt x="2434507" y="106612"/>
                </a:lnTo>
                <a:lnTo>
                  <a:pt x="2480894" y="95328"/>
                </a:lnTo>
                <a:lnTo>
                  <a:pt x="2527544" y="84649"/>
                </a:lnTo>
                <a:lnTo>
                  <a:pt x="2574453" y="74579"/>
                </a:lnTo>
                <a:lnTo>
                  <a:pt x="2621616" y="65125"/>
                </a:lnTo>
                <a:lnTo>
                  <a:pt x="2669026" y="56289"/>
                </a:lnTo>
                <a:lnTo>
                  <a:pt x="2716680" y="48078"/>
                </a:lnTo>
                <a:lnTo>
                  <a:pt x="2764571" y="40497"/>
                </a:lnTo>
                <a:lnTo>
                  <a:pt x="2812695" y="33549"/>
                </a:lnTo>
                <a:lnTo>
                  <a:pt x="2861045" y="27240"/>
                </a:lnTo>
                <a:lnTo>
                  <a:pt x="2909618" y="21574"/>
                </a:lnTo>
                <a:lnTo>
                  <a:pt x="2958407" y="16557"/>
                </a:lnTo>
                <a:lnTo>
                  <a:pt x="3007408" y="12193"/>
                </a:lnTo>
                <a:lnTo>
                  <a:pt x="3056614" y="8487"/>
                </a:lnTo>
                <a:lnTo>
                  <a:pt x="3106022" y="5445"/>
                </a:lnTo>
                <a:lnTo>
                  <a:pt x="3155625" y="3070"/>
                </a:lnTo>
                <a:lnTo>
                  <a:pt x="3205419" y="1367"/>
                </a:lnTo>
                <a:lnTo>
                  <a:pt x="3255397" y="342"/>
                </a:lnTo>
                <a:lnTo>
                  <a:pt x="3305555" y="0"/>
                </a:lnTo>
                <a:lnTo>
                  <a:pt x="3355714" y="342"/>
                </a:lnTo>
                <a:lnTo>
                  <a:pt x="3405692" y="1367"/>
                </a:lnTo>
                <a:lnTo>
                  <a:pt x="3455486" y="3070"/>
                </a:lnTo>
                <a:lnTo>
                  <a:pt x="3505089" y="5445"/>
                </a:lnTo>
                <a:lnTo>
                  <a:pt x="3554497" y="8487"/>
                </a:lnTo>
                <a:lnTo>
                  <a:pt x="3603703" y="12193"/>
                </a:lnTo>
                <a:lnTo>
                  <a:pt x="3652704" y="16557"/>
                </a:lnTo>
                <a:lnTo>
                  <a:pt x="3701493" y="21574"/>
                </a:lnTo>
                <a:lnTo>
                  <a:pt x="3750066" y="27240"/>
                </a:lnTo>
                <a:lnTo>
                  <a:pt x="3798416" y="33549"/>
                </a:lnTo>
                <a:lnTo>
                  <a:pt x="3846540" y="40497"/>
                </a:lnTo>
                <a:lnTo>
                  <a:pt x="3894431" y="48078"/>
                </a:lnTo>
                <a:lnTo>
                  <a:pt x="3942085" y="56289"/>
                </a:lnTo>
                <a:lnTo>
                  <a:pt x="3989495" y="65125"/>
                </a:lnTo>
                <a:lnTo>
                  <a:pt x="4036658" y="74579"/>
                </a:lnTo>
                <a:lnTo>
                  <a:pt x="4083567" y="84649"/>
                </a:lnTo>
                <a:lnTo>
                  <a:pt x="4130217" y="95328"/>
                </a:lnTo>
                <a:lnTo>
                  <a:pt x="4176604" y="106612"/>
                </a:lnTo>
                <a:lnTo>
                  <a:pt x="4222721" y="118496"/>
                </a:lnTo>
                <a:lnTo>
                  <a:pt x="4268564" y="130975"/>
                </a:lnTo>
                <a:lnTo>
                  <a:pt x="4314128" y="144045"/>
                </a:lnTo>
                <a:lnTo>
                  <a:pt x="4359406" y="157701"/>
                </a:lnTo>
                <a:lnTo>
                  <a:pt x="4404394" y="171937"/>
                </a:lnTo>
                <a:lnTo>
                  <a:pt x="4449087" y="186750"/>
                </a:lnTo>
                <a:lnTo>
                  <a:pt x="4493479" y="202133"/>
                </a:lnTo>
                <a:lnTo>
                  <a:pt x="4537565" y="218083"/>
                </a:lnTo>
                <a:lnTo>
                  <a:pt x="4581340" y="234594"/>
                </a:lnTo>
                <a:lnTo>
                  <a:pt x="4624798" y="251662"/>
                </a:lnTo>
                <a:lnTo>
                  <a:pt x="4667935" y="269282"/>
                </a:lnTo>
                <a:lnTo>
                  <a:pt x="4710744" y="287448"/>
                </a:lnTo>
                <a:lnTo>
                  <a:pt x="4753222" y="306157"/>
                </a:lnTo>
                <a:lnTo>
                  <a:pt x="4795362" y="325403"/>
                </a:lnTo>
                <a:lnTo>
                  <a:pt x="4837159" y="345182"/>
                </a:lnTo>
                <a:lnTo>
                  <a:pt x="4878608" y="365488"/>
                </a:lnTo>
                <a:lnTo>
                  <a:pt x="4919704" y="386317"/>
                </a:lnTo>
                <a:lnTo>
                  <a:pt x="4960442" y="407664"/>
                </a:lnTo>
                <a:lnTo>
                  <a:pt x="5000816" y="429525"/>
                </a:lnTo>
                <a:lnTo>
                  <a:pt x="5040820" y="451893"/>
                </a:lnTo>
                <a:lnTo>
                  <a:pt x="5080451" y="474765"/>
                </a:lnTo>
                <a:lnTo>
                  <a:pt x="5119702" y="498136"/>
                </a:lnTo>
                <a:lnTo>
                  <a:pt x="5158568" y="522001"/>
                </a:lnTo>
                <a:lnTo>
                  <a:pt x="5197044" y="546354"/>
                </a:lnTo>
                <a:lnTo>
                  <a:pt x="5235125" y="571192"/>
                </a:lnTo>
                <a:lnTo>
                  <a:pt x="5272805" y="596509"/>
                </a:lnTo>
                <a:lnTo>
                  <a:pt x="5310079" y="622301"/>
                </a:lnTo>
                <a:lnTo>
                  <a:pt x="5346943" y="648562"/>
                </a:lnTo>
                <a:lnTo>
                  <a:pt x="5383390" y="675288"/>
                </a:lnTo>
                <a:lnTo>
                  <a:pt x="5419415" y="702474"/>
                </a:lnTo>
                <a:lnTo>
                  <a:pt x="5455014" y="730115"/>
                </a:lnTo>
                <a:lnTo>
                  <a:pt x="5490181" y="758207"/>
                </a:lnTo>
                <a:lnTo>
                  <a:pt x="5524910" y="786744"/>
                </a:lnTo>
                <a:lnTo>
                  <a:pt x="5559197" y="815722"/>
                </a:lnTo>
                <a:lnTo>
                  <a:pt x="5593036" y="845136"/>
                </a:lnTo>
                <a:lnTo>
                  <a:pt x="5626422" y="874981"/>
                </a:lnTo>
                <a:lnTo>
                  <a:pt x="5659349" y="905252"/>
                </a:lnTo>
                <a:lnTo>
                  <a:pt x="5691813" y="935944"/>
                </a:lnTo>
                <a:lnTo>
                  <a:pt x="5723808" y="967053"/>
                </a:lnTo>
                <a:lnTo>
                  <a:pt x="5755329" y="998573"/>
                </a:lnTo>
                <a:lnTo>
                  <a:pt x="5786370" y="1030501"/>
                </a:lnTo>
                <a:lnTo>
                  <a:pt x="5816927" y="1062830"/>
                </a:lnTo>
                <a:lnTo>
                  <a:pt x="5846994" y="1095557"/>
                </a:lnTo>
                <a:lnTo>
                  <a:pt x="5876566" y="1128676"/>
                </a:lnTo>
                <a:lnTo>
                  <a:pt x="5905637" y="1162182"/>
                </a:lnTo>
                <a:lnTo>
                  <a:pt x="5934203" y="1196072"/>
                </a:lnTo>
                <a:lnTo>
                  <a:pt x="5962258" y="1230339"/>
                </a:lnTo>
                <a:lnTo>
                  <a:pt x="5989797" y="1264979"/>
                </a:lnTo>
                <a:lnTo>
                  <a:pt x="6016814" y="1299987"/>
                </a:lnTo>
                <a:lnTo>
                  <a:pt x="6043305" y="1335359"/>
                </a:lnTo>
                <a:lnTo>
                  <a:pt x="6069264" y="1371090"/>
                </a:lnTo>
                <a:lnTo>
                  <a:pt x="6094685" y="1407174"/>
                </a:lnTo>
                <a:lnTo>
                  <a:pt x="6119564" y="1443607"/>
                </a:lnTo>
                <a:lnTo>
                  <a:pt x="6143896" y="1480384"/>
                </a:lnTo>
                <a:lnTo>
                  <a:pt x="6167674" y="1517500"/>
                </a:lnTo>
                <a:lnTo>
                  <a:pt x="6190895" y="1554951"/>
                </a:lnTo>
                <a:lnTo>
                  <a:pt x="6213552" y="1592731"/>
                </a:lnTo>
                <a:lnTo>
                  <a:pt x="6235640" y="1630836"/>
                </a:lnTo>
                <a:lnTo>
                  <a:pt x="6257154" y="1669261"/>
                </a:lnTo>
                <a:lnTo>
                  <a:pt x="6278089" y="1708001"/>
                </a:lnTo>
                <a:lnTo>
                  <a:pt x="6298440" y="1747051"/>
                </a:lnTo>
                <a:lnTo>
                  <a:pt x="6318200" y="1786407"/>
                </a:lnTo>
                <a:lnTo>
                  <a:pt x="6337366" y="1826063"/>
                </a:lnTo>
                <a:lnTo>
                  <a:pt x="6355932" y="1866015"/>
                </a:lnTo>
                <a:lnTo>
                  <a:pt x="6373892" y="1906258"/>
                </a:lnTo>
                <a:lnTo>
                  <a:pt x="6391241" y="1946787"/>
                </a:lnTo>
                <a:lnTo>
                  <a:pt x="6407975" y="1987597"/>
                </a:lnTo>
                <a:lnTo>
                  <a:pt x="6424087" y="2028683"/>
                </a:lnTo>
                <a:lnTo>
                  <a:pt x="6439572" y="2070042"/>
                </a:lnTo>
                <a:lnTo>
                  <a:pt x="6454426" y="2111667"/>
                </a:lnTo>
                <a:lnTo>
                  <a:pt x="6468643" y="2153553"/>
                </a:lnTo>
                <a:lnTo>
                  <a:pt x="6482217" y="2195697"/>
                </a:lnTo>
                <a:lnTo>
                  <a:pt x="6495144" y="2238094"/>
                </a:lnTo>
                <a:lnTo>
                  <a:pt x="6507419" y="2280737"/>
                </a:lnTo>
                <a:lnTo>
                  <a:pt x="6519035" y="2323624"/>
                </a:lnTo>
                <a:lnTo>
                  <a:pt x="6529988" y="2366748"/>
                </a:lnTo>
                <a:lnTo>
                  <a:pt x="6540272" y="2410105"/>
                </a:lnTo>
                <a:lnTo>
                  <a:pt x="6549882" y="2453690"/>
                </a:lnTo>
                <a:lnTo>
                  <a:pt x="6558814" y="2497498"/>
                </a:lnTo>
                <a:lnTo>
                  <a:pt x="6567061" y="2541525"/>
                </a:lnTo>
                <a:lnTo>
                  <a:pt x="6574618" y="2585765"/>
                </a:lnTo>
                <a:lnTo>
                  <a:pt x="6581481" y="2630215"/>
                </a:lnTo>
                <a:lnTo>
                  <a:pt x="6587644" y="2674868"/>
                </a:lnTo>
                <a:lnTo>
                  <a:pt x="6593101" y="2719720"/>
                </a:lnTo>
                <a:lnTo>
                  <a:pt x="6597848" y="2764767"/>
                </a:lnTo>
                <a:lnTo>
                  <a:pt x="6601879" y="2810003"/>
                </a:lnTo>
                <a:lnTo>
                  <a:pt x="6605189" y="2855423"/>
                </a:lnTo>
                <a:lnTo>
                  <a:pt x="6607772" y="2901024"/>
                </a:lnTo>
                <a:lnTo>
                  <a:pt x="6609624" y="2946799"/>
                </a:lnTo>
                <a:lnTo>
                  <a:pt x="6610739" y="2992745"/>
                </a:lnTo>
                <a:lnTo>
                  <a:pt x="6611112" y="3038855"/>
                </a:lnTo>
                <a:lnTo>
                  <a:pt x="6610739" y="3084966"/>
                </a:lnTo>
                <a:lnTo>
                  <a:pt x="6609624" y="3130912"/>
                </a:lnTo>
                <a:lnTo>
                  <a:pt x="6607772" y="3176687"/>
                </a:lnTo>
                <a:lnTo>
                  <a:pt x="6605189" y="3222288"/>
                </a:lnTo>
                <a:lnTo>
                  <a:pt x="6601879" y="3267708"/>
                </a:lnTo>
                <a:lnTo>
                  <a:pt x="6597848" y="3312944"/>
                </a:lnTo>
                <a:lnTo>
                  <a:pt x="6593101" y="3357991"/>
                </a:lnTo>
                <a:lnTo>
                  <a:pt x="6587644" y="3402843"/>
                </a:lnTo>
                <a:lnTo>
                  <a:pt x="6581481" y="3447496"/>
                </a:lnTo>
                <a:lnTo>
                  <a:pt x="6574618" y="3491946"/>
                </a:lnTo>
                <a:lnTo>
                  <a:pt x="6567061" y="3536186"/>
                </a:lnTo>
                <a:lnTo>
                  <a:pt x="6558814" y="3580213"/>
                </a:lnTo>
                <a:lnTo>
                  <a:pt x="6549882" y="3624021"/>
                </a:lnTo>
                <a:lnTo>
                  <a:pt x="6540272" y="3667606"/>
                </a:lnTo>
                <a:lnTo>
                  <a:pt x="6529988" y="3710963"/>
                </a:lnTo>
                <a:lnTo>
                  <a:pt x="6519035" y="3754087"/>
                </a:lnTo>
                <a:lnTo>
                  <a:pt x="6507419" y="3796974"/>
                </a:lnTo>
                <a:lnTo>
                  <a:pt x="6495144" y="3839617"/>
                </a:lnTo>
                <a:lnTo>
                  <a:pt x="6482217" y="3882014"/>
                </a:lnTo>
                <a:lnTo>
                  <a:pt x="6468643" y="3924158"/>
                </a:lnTo>
                <a:lnTo>
                  <a:pt x="6454426" y="3966044"/>
                </a:lnTo>
                <a:lnTo>
                  <a:pt x="6439572" y="4007669"/>
                </a:lnTo>
                <a:lnTo>
                  <a:pt x="6424087" y="4049028"/>
                </a:lnTo>
                <a:lnTo>
                  <a:pt x="6407975" y="4090114"/>
                </a:lnTo>
                <a:lnTo>
                  <a:pt x="6391241" y="4130924"/>
                </a:lnTo>
                <a:lnTo>
                  <a:pt x="6373892" y="4171453"/>
                </a:lnTo>
                <a:lnTo>
                  <a:pt x="6355932" y="4211696"/>
                </a:lnTo>
                <a:lnTo>
                  <a:pt x="6337366" y="4251648"/>
                </a:lnTo>
                <a:lnTo>
                  <a:pt x="6318200" y="4291304"/>
                </a:lnTo>
                <a:lnTo>
                  <a:pt x="6298440" y="4330660"/>
                </a:lnTo>
                <a:lnTo>
                  <a:pt x="6278089" y="4369710"/>
                </a:lnTo>
                <a:lnTo>
                  <a:pt x="6257154" y="4408450"/>
                </a:lnTo>
                <a:lnTo>
                  <a:pt x="6235640" y="4446875"/>
                </a:lnTo>
                <a:lnTo>
                  <a:pt x="6213552" y="4484980"/>
                </a:lnTo>
                <a:lnTo>
                  <a:pt x="6190895" y="4522760"/>
                </a:lnTo>
                <a:lnTo>
                  <a:pt x="6167674" y="4560211"/>
                </a:lnTo>
                <a:lnTo>
                  <a:pt x="6143896" y="4597327"/>
                </a:lnTo>
                <a:lnTo>
                  <a:pt x="6119564" y="4634104"/>
                </a:lnTo>
                <a:lnTo>
                  <a:pt x="6094685" y="4670537"/>
                </a:lnTo>
                <a:lnTo>
                  <a:pt x="6069264" y="4706621"/>
                </a:lnTo>
                <a:lnTo>
                  <a:pt x="6043305" y="4742352"/>
                </a:lnTo>
                <a:lnTo>
                  <a:pt x="6016814" y="4777724"/>
                </a:lnTo>
                <a:lnTo>
                  <a:pt x="5989797" y="4812732"/>
                </a:lnTo>
                <a:lnTo>
                  <a:pt x="5962258" y="4847372"/>
                </a:lnTo>
                <a:lnTo>
                  <a:pt x="5934203" y="4881639"/>
                </a:lnTo>
                <a:lnTo>
                  <a:pt x="5905637" y="4915529"/>
                </a:lnTo>
                <a:lnTo>
                  <a:pt x="5876566" y="4949035"/>
                </a:lnTo>
                <a:lnTo>
                  <a:pt x="5846994" y="4982154"/>
                </a:lnTo>
                <a:lnTo>
                  <a:pt x="5816927" y="5014881"/>
                </a:lnTo>
                <a:lnTo>
                  <a:pt x="5786370" y="5047210"/>
                </a:lnTo>
                <a:lnTo>
                  <a:pt x="5755329" y="5079138"/>
                </a:lnTo>
                <a:lnTo>
                  <a:pt x="5723808" y="5110658"/>
                </a:lnTo>
                <a:lnTo>
                  <a:pt x="5691813" y="5141767"/>
                </a:lnTo>
                <a:lnTo>
                  <a:pt x="5659349" y="5172459"/>
                </a:lnTo>
                <a:lnTo>
                  <a:pt x="5626422" y="5202730"/>
                </a:lnTo>
                <a:lnTo>
                  <a:pt x="5593036" y="5232575"/>
                </a:lnTo>
                <a:lnTo>
                  <a:pt x="5559197" y="5261989"/>
                </a:lnTo>
                <a:lnTo>
                  <a:pt x="5524910" y="5290967"/>
                </a:lnTo>
                <a:lnTo>
                  <a:pt x="5490181" y="5319504"/>
                </a:lnTo>
                <a:lnTo>
                  <a:pt x="5455014" y="5347596"/>
                </a:lnTo>
                <a:lnTo>
                  <a:pt x="5419415" y="5375237"/>
                </a:lnTo>
                <a:lnTo>
                  <a:pt x="5383390" y="5402423"/>
                </a:lnTo>
                <a:lnTo>
                  <a:pt x="5346943" y="5429149"/>
                </a:lnTo>
                <a:lnTo>
                  <a:pt x="5310079" y="5455410"/>
                </a:lnTo>
                <a:lnTo>
                  <a:pt x="5272805" y="5481202"/>
                </a:lnTo>
                <a:lnTo>
                  <a:pt x="5235125" y="5506519"/>
                </a:lnTo>
                <a:lnTo>
                  <a:pt x="5197044" y="5531357"/>
                </a:lnTo>
                <a:lnTo>
                  <a:pt x="5158568" y="5555710"/>
                </a:lnTo>
                <a:lnTo>
                  <a:pt x="5119702" y="5579575"/>
                </a:lnTo>
                <a:lnTo>
                  <a:pt x="5080451" y="5602946"/>
                </a:lnTo>
                <a:lnTo>
                  <a:pt x="5040820" y="5625818"/>
                </a:lnTo>
                <a:lnTo>
                  <a:pt x="5000816" y="5648186"/>
                </a:lnTo>
                <a:lnTo>
                  <a:pt x="4960442" y="5670047"/>
                </a:lnTo>
                <a:lnTo>
                  <a:pt x="4919704" y="5691394"/>
                </a:lnTo>
                <a:lnTo>
                  <a:pt x="4878608" y="5712223"/>
                </a:lnTo>
                <a:lnTo>
                  <a:pt x="4837159" y="5732529"/>
                </a:lnTo>
                <a:lnTo>
                  <a:pt x="4795362" y="5752308"/>
                </a:lnTo>
                <a:lnTo>
                  <a:pt x="4753222" y="5771554"/>
                </a:lnTo>
                <a:lnTo>
                  <a:pt x="4710744" y="5790263"/>
                </a:lnTo>
                <a:lnTo>
                  <a:pt x="4667935" y="5808429"/>
                </a:lnTo>
                <a:lnTo>
                  <a:pt x="4624798" y="5826049"/>
                </a:lnTo>
                <a:lnTo>
                  <a:pt x="4581340" y="5843117"/>
                </a:lnTo>
                <a:lnTo>
                  <a:pt x="4537565" y="5859628"/>
                </a:lnTo>
                <a:lnTo>
                  <a:pt x="4493479" y="5875578"/>
                </a:lnTo>
                <a:lnTo>
                  <a:pt x="4449087" y="5890961"/>
                </a:lnTo>
                <a:lnTo>
                  <a:pt x="4404394" y="5905774"/>
                </a:lnTo>
                <a:lnTo>
                  <a:pt x="4359406" y="5920010"/>
                </a:lnTo>
                <a:lnTo>
                  <a:pt x="4314128" y="5933666"/>
                </a:lnTo>
                <a:lnTo>
                  <a:pt x="4268564" y="5946736"/>
                </a:lnTo>
                <a:lnTo>
                  <a:pt x="4222721" y="5959215"/>
                </a:lnTo>
                <a:lnTo>
                  <a:pt x="4176604" y="5971099"/>
                </a:lnTo>
                <a:lnTo>
                  <a:pt x="4130217" y="5982383"/>
                </a:lnTo>
                <a:lnTo>
                  <a:pt x="4083567" y="5993062"/>
                </a:lnTo>
                <a:lnTo>
                  <a:pt x="4036658" y="6003132"/>
                </a:lnTo>
                <a:lnTo>
                  <a:pt x="3989495" y="6012586"/>
                </a:lnTo>
                <a:lnTo>
                  <a:pt x="3942085" y="6021422"/>
                </a:lnTo>
                <a:lnTo>
                  <a:pt x="3894431" y="6029633"/>
                </a:lnTo>
                <a:lnTo>
                  <a:pt x="3846540" y="6037214"/>
                </a:lnTo>
                <a:lnTo>
                  <a:pt x="3798416" y="6044162"/>
                </a:lnTo>
                <a:lnTo>
                  <a:pt x="3750066" y="6050471"/>
                </a:lnTo>
                <a:lnTo>
                  <a:pt x="3701493" y="6056137"/>
                </a:lnTo>
                <a:lnTo>
                  <a:pt x="3652704" y="6061154"/>
                </a:lnTo>
                <a:lnTo>
                  <a:pt x="3603703" y="6065518"/>
                </a:lnTo>
                <a:lnTo>
                  <a:pt x="3554497" y="6069224"/>
                </a:lnTo>
                <a:lnTo>
                  <a:pt x="3505089" y="6072266"/>
                </a:lnTo>
                <a:lnTo>
                  <a:pt x="3455486" y="6074641"/>
                </a:lnTo>
                <a:lnTo>
                  <a:pt x="3405692" y="6076344"/>
                </a:lnTo>
                <a:lnTo>
                  <a:pt x="3355714" y="6077369"/>
                </a:lnTo>
                <a:lnTo>
                  <a:pt x="3305555" y="6077712"/>
                </a:lnTo>
                <a:lnTo>
                  <a:pt x="3255397" y="6077369"/>
                </a:lnTo>
                <a:lnTo>
                  <a:pt x="3205419" y="6076344"/>
                </a:lnTo>
                <a:lnTo>
                  <a:pt x="3155625" y="6074641"/>
                </a:lnTo>
                <a:lnTo>
                  <a:pt x="3106022" y="6072266"/>
                </a:lnTo>
                <a:lnTo>
                  <a:pt x="3056614" y="6069224"/>
                </a:lnTo>
                <a:lnTo>
                  <a:pt x="3007408" y="6065518"/>
                </a:lnTo>
                <a:lnTo>
                  <a:pt x="2958407" y="6061154"/>
                </a:lnTo>
                <a:lnTo>
                  <a:pt x="2909618" y="6056137"/>
                </a:lnTo>
                <a:lnTo>
                  <a:pt x="2861045" y="6050471"/>
                </a:lnTo>
                <a:lnTo>
                  <a:pt x="2812695" y="6044162"/>
                </a:lnTo>
                <a:lnTo>
                  <a:pt x="2764571" y="6037214"/>
                </a:lnTo>
                <a:lnTo>
                  <a:pt x="2716680" y="6029633"/>
                </a:lnTo>
                <a:lnTo>
                  <a:pt x="2669026" y="6021422"/>
                </a:lnTo>
                <a:lnTo>
                  <a:pt x="2621616" y="6012586"/>
                </a:lnTo>
                <a:lnTo>
                  <a:pt x="2574453" y="6003132"/>
                </a:lnTo>
                <a:lnTo>
                  <a:pt x="2527544" y="5993062"/>
                </a:lnTo>
                <a:lnTo>
                  <a:pt x="2480894" y="5982383"/>
                </a:lnTo>
                <a:lnTo>
                  <a:pt x="2434507" y="5971099"/>
                </a:lnTo>
                <a:lnTo>
                  <a:pt x="2388390" y="5959215"/>
                </a:lnTo>
                <a:lnTo>
                  <a:pt x="2342547" y="5946736"/>
                </a:lnTo>
                <a:lnTo>
                  <a:pt x="2296983" y="5933666"/>
                </a:lnTo>
                <a:lnTo>
                  <a:pt x="2251705" y="5920010"/>
                </a:lnTo>
                <a:lnTo>
                  <a:pt x="2206717" y="5905774"/>
                </a:lnTo>
                <a:lnTo>
                  <a:pt x="2162024" y="5890961"/>
                </a:lnTo>
                <a:lnTo>
                  <a:pt x="2117632" y="5875578"/>
                </a:lnTo>
                <a:lnTo>
                  <a:pt x="2073546" y="5859628"/>
                </a:lnTo>
                <a:lnTo>
                  <a:pt x="2029771" y="5843117"/>
                </a:lnTo>
                <a:lnTo>
                  <a:pt x="1986313" y="5826049"/>
                </a:lnTo>
                <a:lnTo>
                  <a:pt x="1943176" y="5808429"/>
                </a:lnTo>
                <a:lnTo>
                  <a:pt x="1900367" y="5790263"/>
                </a:lnTo>
                <a:lnTo>
                  <a:pt x="1857889" y="5771554"/>
                </a:lnTo>
                <a:lnTo>
                  <a:pt x="1815749" y="5752308"/>
                </a:lnTo>
                <a:lnTo>
                  <a:pt x="1773952" y="5732529"/>
                </a:lnTo>
                <a:lnTo>
                  <a:pt x="1732503" y="5712223"/>
                </a:lnTo>
                <a:lnTo>
                  <a:pt x="1691407" y="5691394"/>
                </a:lnTo>
                <a:lnTo>
                  <a:pt x="1650669" y="5670047"/>
                </a:lnTo>
                <a:lnTo>
                  <a:pt x="1610295" y="5648186"/>
                </a:lnTo>
                <a:lnTo>
                  <a:pt x="1570291" y="5625818"/>
                </a:lnTo>
                <a:lnTo>
                  <a:pt x="1530660" y="5602946"/>
                </a:lnTo>
                <a:lnTo>
                  <a:pt x="1491409" y="5579575"/>
                </a:lnTo>
                <a:lnTo>
                  <a:pt x="1452543" y="5555710"/>
                </a:lnTo>
                <a:lnTo>
                  <a:pt x="1414067" y="5531357"/>
                </a:lnTo>
                <a:lnTo>
                  <a:pt x="1375986" y="5506519"/>
                </a:lnTo>
                <a:lnTo>
                  <a:pt x="1338306" y="5481202"/>
                </a:lnTo>
                <a:lnTo>
                  <a:pt x="1301032" y="5455410"/>
                </a:lnTo>
                <a:lnTo>
                  <a:pt x="1264168" y="5429149"/>
                </a:lnTo>
                <a:lnTo>
                  <a:pt x="1227721" y="5402423"/>
                </a:lnTo>
                <a:lnTo>
                  <a:pt x="1191696" y="5375237"/>
                </a:lnTo>
                <a:lnTo>
                  <a:pt x="1156097" y="5347596"/>
                </a:lnTo>
                <a:lnTo>
                  <a:pt x="1120930" y="5319504"/>
                </a:lnTo>
                <a:lnTo>
                  <a:pt x="1086201" y="5290967"/>
                </a:lnTo>
                <a:lnTo>
                  <a:pt x="1051914" y="5261989"/>
                </a:lnTo>
                <a:lnTo>
                  <a:pt x="1018075" y="5232575"/>
                </a:lnTo>
                <a:lnTo>
                  <a:pt x="984689" y="5202730"/>
                </a:lnTo>
                <a:lnTo>
                  <a:pt x="951762" y="5172459"/>
                </a:lnTo>
                <a:lnTo>
                  <a:pt x="919298" y="5141767"/>
                </a:lnTo>
                <a:lnTo>
                  <a:pt x="887303" y="5110658"/>
                </a:lnTo>
                <a:lnTo>
                  <a:pt x="855782" y="5079138"/>
                </a:lnTo>
                <a:lnTo>
                  <a:pt x="824741" y="5047210"/>
                </a:lnTo>
                <a:lnTo>
                  <a:pt x="794184" y="5014881"/>
                </a:lnTo>
                <a:lnTo>
                  <a:pt x="764117" y="4982154"/>
                </a:lnTo>
                <a:lnTo>
                  <a:pt x="734545" y="4949035"/>
                </a:lnTo>
                <a:lnTo>
                  <a:pt x="705474" y="4915529"/>
                </a:lnTo>
                <a:lnTo>
                  <a:pt x="676908" y="4881639"/>
                </a:lnTo>
                <a:lnTo>
                  <a:pt x="648853" y="4847372"/>
                </a:lnTo>
                <a:lnTo>
                  <a:pt x="621314" y="4812732"/>
                </a:lnTo>
                <a:lnTo>
                  <a:pt x="594297" y="4777724"/>
                </a:lnTo>
                <a:lnTo>
                  <a:pt x="567806" y="4742352"/>
                </a:lnTo>
                <a:lnTo>
                  <a:pt x="541847" y="4706621"/>
                </a:lnTo>
                <a:lnTo>
                  <a:pt x="516426" y="4670537"/>
                </a:lnTo>
                <a:lnTo>
                  <a:pt x="491547" y="4634104"/>
                </a:lnTo>
                <a:lnTo>
                  <a:pt x="467215" y="4597327"/>
                </a:lnTo>
                <a:lnTo>
                  <a:pt x="443437" y="4560211"/>
                </a:lnTo>
                <a:lnTo>
                  <a:pt x="420216" y="4522760"/>
                </a:lnTo>
                <a:lnTo>
                  <a:pt x="397559" y="4484980"/>
                </a:lnTo>
                <a:lnTo>
                  <a:pt x="375471" y="4446875"/>
                </a:lnTo>
                <a:lnTo>
                  <a:pt x="353957" y="4408450"/>
                </a:lnTo>
                <a:lnTo>
                  <a:pt x="333022" y="4369710"/>
                </a:lnTo>
                <a:lnTo>
                  <a:pt x="312671" y="4330660"/>
                </a:lnTo>
                <a:lnTo>
                  <a:pt x="292911" y="4291304"/>
                </a:lnTo>
                <a:lnTo>
                  <a:pt x="273745" y="4251648"/>
                </a:lnTo>
                <a:lnTo>
                  <a:pt x="255179" y="4211696"/>
                </a:lnTo>
                <a:lnTo>
                  <a:pt x="237219" y="4171453"/>
                </a:lnTo>
                <a:lnTo>
                  <a:pt x="219870" y="4130924"/>
                </a:lnTo>
                <a:lnTo>
                  <a:pt x="203136" y="4090114"/>
                </a:lnTo>
                <a:lnTo>
                  <a:pt x="187024" y="4049028"/>
                </a:lnTo>
                <a:lnTo>
                  <a:pt x="171539" y="4007669"/>
                </a:lnTo>
                <a:lnTo>
                  <a:pt x="156685" y="3966044"/>
                </a:lnTo>
                <a:lnTo>
                  <a:pt x="142468" y="3924158"/>
                </a:lnTo>
                <a:lnTo>
                  <a:pt x="128894" y="3882014"/>
                </a:lnTo>
                <a:lnTo>
                  <a:pt x="115967" y="3839617"/>
                </a:lnTo>
                <a:lnTo>
                  <a:pt x="103692" y="3796974"/>
                </a:lnTo>
                <a:lnTo>
                  <a:pt x="92076" y="3754087"/>
                </a:lnTo>
                <a:lnTo>
                  <a:pt x="81123" y="3710963"/>
                </a:lnTo>
                <a:lnTo>
                  <a:pt x="70839" y="3667606"/>
                </a:lnTo>
                <a:lnTo>
                  <a:pt x="61229" y="3624021"/>
                </a:lnTo>
                <a:lnTo>
                  <a:pt x="52297" y="3580213"/>
                </a:lnTo>
                <a:lnTo>
                  <a:pt x="44050" y="3536186"/>
                </a:lnTo>
                <a:lnTo>
                  <a:pt x="36493" y="3491946"/>
                </a:lnTo>
                <a:lnTo>
                  <a:pt x="29630" y="3447496"/>
                </a:lnTo>
                <a:lnTo>
                  <a:pt x="23467" y="3402843"/>
                </a:lnTo>
                <a:lnTo>
                  <a:pt x="18010" y="3357991"/>
                </a:lnTo>
                <a:lnTo>
                  <a:pt x="13263" y="3312944"/>
                </a:lnTo>
                <a:lnTo>
                  <a:pt x="9232" y="3267708"/>
                </a:lnTo>
                <a:lnTo>
                  <a:pt x="5922" y="3222288"/>
                </a:lnTo>
                <a:lnTo>
                  <a:pt x="3339" y="3176687"/>
                </a:lnTo>
                <a:lnTo>
                  <a:pt x="1487" y="3130912"/>
                </a:lnTo>
                <a:lnTo>
                  <a:pt x="372" y="3084966"/>
                </a:lnTo>
                <a:lnTo>
                  <a:pt x="0" y="3038855"/>
                </a:lnTo>
                <a:close/>
              </a:path>
            </a:pathLst>
          </a:custGeom>
          <a:ln w="38100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412616" y="6228613"/>
            <a:ext cx="5351780" cy="584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85"/>
              </a:lnSpc>
            </a:pPr>
            <a:r>
              <a:rPr sz="4400" u="heavy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www.knowledgegate.in</a:t>
            </a:r>
            <a:endParaRPr sz="4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772155" y="690372"/>
            <a:ext cx="6649720" cy="6116320"/>
            <a:chOff x="2772155" y="690372"/>
            <a:chExt cx="6649720" cy="6116320"/>
          </a:xfrm>
        </p:grpSpPr>
        <p:sp>
          <p:nvSpPr>
            <p:cNvPr id="3" name="object 3"/>
            <p:cNvSpPr/>
            <p:nvPr/>
          </p:nvSpPr>
          <p:spPr>
            <a:xfrm>
              <a:off x="2791205" y="709422"/>
              <a:ext cx="6611620" cy="6078220"/>
            </a:xfrm>
            <a:custGeom>
              <a:avLst/>
              <a:gdLst/>
              <a:ahLst/>
              <a:cxnLst/>
              <a:rect l="l" t="t" r="r" b="b"/>
              <a:pathLst>
                <a:path w="6611620" h="6078220">
                  <a:moveTo>
                    <a:pt x="0" y="3038855"/>
                  </a:moveTo>
                  <a:lnTo>
                    <a:pt x="372" y="2992745"/>
                  </a:lnTo>
                  <a:lnTo>
                    <a:pt x="1487" y="2946799"/>
                  </a:lnTo>
                  <a:lnTo>
                    <a:pt x="3339" y="2901024"/>
                  </a:lnTo>
                  <a:lnTo>
                    <a:pt x="5922" y="2855423"/>
                  </a:lnTo>
                  <a:lnTo>
                    <a:pt x="9232" y="2810003"/>
                  </a:lnTo>
                  <a:lnTo>
                    <a:pt x="13263" y="2764767"/>
                  </a:lnTo>
                  <a:lnTo>
                    <a:pt x="18010" y="2719720"/>
                  </a:lnTo>
                  <a:lnTo>
                    <a:pt x="23467" y="2674868"/>
                  </a:lnTo>
                  <a:lnTo>
                    <a:pt x="29630" y="2630215"/>
                  </a:lnTo>
                  <a:lnTo>
                    <a:pt x="36493" y="2585765"/>
                  </a:lnTo>
                  <a:lnTo>
                    <a:pt x="44050" y="2541525"/>
                  </a:lnTo>
                  <a:lnTo>
                    <a:pt x="52297" y="2497498"/>
                  </a:lnTo>
                  <a:lnTo>
                    <a:pt x="61229" y="2453690"/>
                  </a:lnTo>
                  <a:lnTo>
                    <a:pt x="70839" y="2410105"/>
                  </a:lnTo>
                  <a:lnTo>
                    <a:pt x="81123" y="2366748"/>
                  </a:lnTo>
                  <a:lnTo>
                    <a:pt x="92076" y="2323624"/>
                  </a:lnTo>
                  <a:lnTo>
                    <a:pt x="103692" y="2280737"/>
                  </a:lnTo>
                  <a:lnTo>
                    <a:pt x="115967" y="2238094"/>
                  </a:lnTo>
                  <a:lnTo>
                    <a:pt x="128894" y="2195697"/>
                  </a:lnTo>
                  <a:lnTo>
                    <a:pt x="142468" y="2153553"/>
                  </a:lnTo>
                  <a:lnTo>
                    <a:pt x="156685" y="2111667"/>
                  </a:lnTo>
                  <a:lnTo>
                    <a:pt x="171539" y="2070042"/>
                  </a:lnTo>
                  <a:lnTo>
                    <a:pt x="187024" y="2028683"/>
                  </a:lnTo>
                  <a:lnTo>
                    <a:pt x="203136" y="1987597"/>
                  </a:lnTo>
                  <a:lnTo>
                    <a:pt x="219870" y="1946787"/>
                  </a:lnTo>
                  <a:lnTo>
                    <a:pt x="237219" y="1906258"/>
                  </a:lnTo>
                  <a:lnTo>
                    <a:pt x="255179" y="1866015"/>
                  </a:lnTo>
                  <a:lnTo>
                    <a:pt x="273745" y="1826063"/>
                  </a:lnTo>
                  <a:lnTo>
                    <a:pt x="292911" y="1786407"/>
                  </a:lnTo>
                  <a:lnTo>
                    <a:pt x="312671" y="1747051"/>
                  </a:lnTo>
                  <a:lnTo>
                    <a:pt x="333022" y="1708001"/>
                  </a:lnTo>
                  <a:lnTo>
                    <a:pt x="353957" y="1669261"/>
                  </a:lnTo>
                  <a:lnTo>
                    <a:pt x="375471" y="1630836"/>
                  </a:lnTo>
                  <a:lnTo>
                    <a:pt x="397559" y="1592731"/>
                  </a:lnTo>
                  <a:lnTo>
                    <a:pt x="420216" y="1554951"/>
                  </a:lnTo>
                  <a:lnTo>
                    <a:pt x="443437" y="1517500"/>
                  </a:lnTo>
                  <a:lnTo>
                    <a:pt x="467215" y="1480384"/>
                  </a:lnTo>
                  <a:lnTo>
                    <a:pt x="491547" y="1443607"/>
                  </a:lnTo>
                  <a:lnTo>
                    <a:pt x="516426" y="1407174"/>
                  </a:lnTo>
                  <a:lnTo>
                    <a:pt x="541847" y="1371090"/>
                  </a:lnTo>
                  <a:lnTo>
                    <a:pt x="567806" y="1335359"/>
                  </a:lnTo>
                  <a:lnTo>
                    <a:pt x="594297" y="1299987"/>
                  </a:lnTo>
                  <a:lnTo>
                    <a:pt x="621314" y="1264979"/>
                  </a:lnTo>
                  <a:lnTo>
                    <a:pt x="648853" y="1230339"/>
                  </a:lnTo>
                  <a:lnTo>
                    <a:pt x="676908" y="1196072"/>
                  </a:lnTo>
                  <a:lnTo>
                    <a:pt x="705474" y="1162182"/>
                  </a:lnTo>
                  <a:lnTo>
                    <a:pt x="734545" y="1128676"/>
                  </a:lnTo>
                  <a:lnTo>
                    <a:pt x="764117" y="1095557"/>
                  </a:lnTo>
                  <a:lnTo>
                    <a:pt x="794184" y="1062830"/>
                  </a:lnTo>
                  <a:lnTo>
                    <a:pt x="824741" y="1030501"/>
                  </a:lnTo>
                  <a:lnTo>
                    <a:pt x="855782" y="998573"/>
                  </a:lnTo>
                  <a:lnTo>
                    <a:pt x="887303" y="967053"/>
                  </a:lnTo>
                  <a:lnTo>
                    <a:pt x="919298" y="935944"/>
                  </a:lnTo>
                  <a:lnTo>
                    <a:pt x="951762" y="905252"/>
                  </a:lnTo>
                  <a:lnTo>
                    <a:pt x="984689" y="874981"/>
                  </a:lnTo>
                  <a:lnTo>
                    <a:pt x="1018075" y="845136"/>
                  </a:lnTo>
                  <a:lnTo>
                    <a:pt x="1051914" y="815722"/>
                  </a:lnTo>
                  <a:lnTo>
                    <a:pt x="1086201" y="786744"/>
                  </a:lnTo>
                  <a:lnTo>
                    <a:pt x="1120930" y="758207"/>
                  </a:lnTo>
                  <a:lnTo>
                    <a:pt x="1156097" y="730115"/>
                  </a:lnTo>
                  <a:lnTo>
                    <a:pt x="1191696" y="702474"/>
                  </a:lnTo>
                  <a:lnTo>
                    <a:pt x="1227721" y="675288"/>
                  </a:lnTo>
                  <a:lnTo>
                    <a:pt x="1264168" y="648562"/>
                  </a:lnTo>
                  <a:lnTo>
                    <a:pt x="1301032" y="622301"/>
                  </a:lnTo>
                  <a:lnTo>
                    <a:pt x="1338306" y="596509"/>
                  </a:lnTo>
                  <a:lnTo>
                    <a:pt x="1375986" y="571192"/>
                  </a:lnTo>
                  <a:lnTo>
                    <a:pt x="1414067" y="546354"/>
                  </a:lnTo>
                  <a:lnTo>
                    <a:pt x="1452543" y="522001"/>
                  </a:lnTo>
                  <a:lnTo>
                    <a:pt x="1491409" y="498136"/>
                  </a:lnTo>
                  <a:lnTo>
                    <a:pt x="1530660" y="474765"/>
                  </a:lnTo>
                  <a:lnTo>
                    <a:pt x="1570291" y="451893"/>
                  </a:lnTo>
                  <a:lnTo>
                    <a:pt x="1610295" y="429525"/>
                  </a:lnTo>
                  <a:lnTo>
                    <a:pt x="1650669" y="407664"/>
                  </a:lnTo>
                  <a:lnTo>
                    <a:pt x="1691407" y="386317"/>
                  </a:lnTo>
                  <a:lnTo>
                    <a:pt x="1732503" y="365488"/>
                  </a:lnTo>
                  <a:lnTo>
                    <a:pt x="1773952" y="345182"/>
                  </a:lnTo>
                  <a:lnTo>
                    <a:pt x="1815749" y="325403"/>
                  </a:lnTo>
                  <a:lnTo>
                    <a:pt x="1857889" y="306157"/>
                  </a:lnTo>
                  <a:lnTo>
                    <a:pt x="1900367" y="287448"/>
                  </a:lnTo>
                  <a:lnTo>
                    <a:pt x="1943176" y="269282"/>
                  </a:lnTo>
                  <a:lnTo>
                    <a:pt x="1986313" y="251662"/>
                  </a:lnTo>
                  <a:lnTo>
                    <a:pt x="2029771" y="234594"/>
                  </a:lnTo>
                  <a:lnTo>
                    <a:pt x="2073546" y="218083"/>
                  </a:lnTo>
                  <a:lnTo>
                    <a:pt x="2117632" y="202133"/>
                  </a:lnTo>
                  <a:lnTo>
                    <a:pt x="2162024" y="186750"/>
                  </a:lnTo>
                  <a:lnTo>
                    <a:pt x="2206717" y="171937"/>
                  </a:lnTo>
                  <a:lnTo>
                    <a:pt x="2251705" y="157701"/>
                  </a:lnTo>
                  <a:lnTo>
                    <a:pt x="2296983" y="144045"/>
                  </a:lnTo>
                  <a:lnTo>
                    <a:pt x="2342547" y="130975"/>
                  </a:lnTo>
                  <a:lnTo>
                    <a:pt x="2388390" y="118496"/>
                  </a:lnTo>
                  <a:lnTo>
                    <a:pt x="2434507" y="106612"/>
                  </a:lnTo>
                  <a:lnTo>
                    <a:pt x="2480894" y="95328"/>
                  </a:lnTo>
                  <a:lnTo>
                    <a:pt x="2527544" y="84649"/>
                  </a:lnTo>
                  <a:lnTo>
                    <a:pt x="2574453" y="74579"/>
                  </a:lnTo>
                  <a:lnTo>
                    <a:pt x="2621616" y="65125"/>
                  </a:lnTo>
                  <a:lnTo>
                    <a:pt x="2669026" y="56289"/>
                  </a:lnTo>
                  <a:lnTo>
                    <a:pt x="2716680" y="48078"/>
                  </a:lnTo>
                  <a:lnTo>
                    <a:pt x="2764571" y="40497"/>
                  </a:lnTo>
                  <a:lnTo>
                    <a:pt x="2812695" y="33549"/>
                  </a:lnTo>
                  <a:lnTo>
                    <a:pt x="2861045" y="27240"/>
                  </a:lnTo>
                  <a:lnTo>
                    <a:pt x="2909618" y="21574"/>
                  </a:lnTo>
                  <a:lnTo>
                    <a:pt x="2958407" y="16557"/>
                  </a:lnTo>
                  <a:lnTo>
                    <a:pt x="3007408" y="12193"/>
                  </a:lnTo>
                  <a:lnTo>
                    <a:pt x="3056614" y="8487"/>
                  </a:lnTo>
                  <a:lnTo>
                    <a:pt x="3106022" y="5445"/>
                  </a:lnTo>
                  <a:lnTo>
                    <a:pt x="3155625" y="3070"/>
                  </a:lnTo>
                  <a:lnTo>
                    <a:pt x="3205419" y="1367"/>
                  </a:lnTo>
                  <a:lnTo>
                    <a:pt x="3255397" y="342"/>
                  </a:lnTo>
                  <a:lnTo>
                    <a:pt x="3305555" y="0"/>
                  </a:lnTo>
                  <a:lnTo>
                    <a:pt x="3355714" y="342"/>
                  </a:lnTo>
                  <a:lnTo>
                    <a:pt x="3405692" y="1367"/>
                  </a:lnTo>
                  <a:lnTo>
                    <a:pt x="3455486" y="3070"/>
                  </a:lnTo>
                  <a:lnTo>
                    <a:pt x="3505089" y="5445"/>
                  </a:lnTo>
                  <a:lnTo>
                    <a:pt x="3554497" y="8487"/>
                  </a:lnTo>
                  <a:lnTo>
                    <a:pt x="3603703" y="12193"/>
                  </a:lnTo>
                  <a:lnTo>
                    <a:pt x="3652704" y="16557"/>
                  </a:lnTo>
                  <a:lnTo>
                    <a:pt x="3701493" y="21574"/>
                  </a:lnTo>
                  <a:lnTo>
                    <a:pt x="3750066" y="27240"/>
                  </a:lnTo>
                  <a:lnTo>
                    <a:pt x="3798416" y="33549"/>
                  </a:lnTo>
                  <a:lnTo>
                    <a:pt x="3846540" y="40497"/>
                  </a:lnTo>
                  <a:lnTo>
                    <a:pt x="3894431" y="48078"/>
                  </a:lnTo>
                  <a:lnTo>
                    <a:pt x="3942085" y="56289"/>
                  </a:lnTo>
                  <a:lnTo>
                    <a:pt x="3989495" y="65125"/>
                  </a:lnTo>
                  <a:lnTo>
                    <a:pt x="4036658" y="74579"/>
                  </a:lnTo>
                  <a:lnTo>
                    <a:pt x="4083567" y="84649"/>
                  </a:lnTo>
                  <a:lnTo>
                    <a:pt x="4130217" y="95328"/>
                  </a:lnTo>
                  <a:lnTo>
                    <a:pt x="4176604" y="106612"/>
                  </a:lnTo>
                  <a:lnTo>
                    <a:pt x="4222721" y="118496"/>
                  </a:lnTo>
                  <a:lnTo>
                    <a:pt x="4268564" y="130975"/>
                  </a:lnTo>
                  <a:lnTo>
                    <a:pt x="4314128" y="144045"/>
                  </a:lnTo>
                  <a:lnTo>
                    <a:pt x="4359406" y="157701"/>
                  </a:lnTo>
                  <a:lnTo>
                    <a:pt x="4404394" y="171937"/>
                  </a:lnTo>
                  <a:lnTo>
                    <a:pt x="4449087" y="186750"/>
                  </a:lnTo>
                  <a:lnTo>
                    <a:pt x="4493479" y="202133"/>
                  </a:lnTo>
                  <a:lnTo>
                    <a:pt x="4537565" y="218083"/>
                  </a:lnTo>
                  <a:lnTo>
                    <a:pt x="4581340" y="234594"/>
                  </a:lnTo>
                  <a:lnTo>
                    <a:pt x="4624798" y="251662"/>
                  </a:lnTo>
                  <a:lnTo>
                    <a:pt x="4667935" y="269282"/>
                  </a:lnTo>
                  <a:lnTo>
                    <a:pt x="4710744" y="287448"/>
                  </a:lnTo>
                  <a:lnTo>
                    <a:pt x="4753222" y="306157"/>
                  </a:lnTo>
                  <a:lnTo>
                    <a:pt x="4795362" y="325403"/>
                  </a:lnTo>
                  <a:lnTo>
                    <a:pt x="4837159" y="345182"/>
                  </a:lnTo>
                  <a:lnTo>
                    <a:pt x="4878608" y="365488"/>
                  </a:lnTo>
                  <a:lnTo>
                    <a:pt x="4919704" y="386317"/>
                  </a:lnTo>
                  <a:lnTo>
                    <a:pt x="4960442" y="407664"/>
                  </a:lnTo>
                  <a:lnTo>
                    <a:pt x="5000816" y="429525"/>
                  </a:lnTo>
                  <a:lnTo>
                    <a:pt x="5040820" y="451893"/>
                  </a:lnTo>
                  <a:lnTo>
                    <a:pt x="5080451" y="474765"/>
                  </a:lnTo>
                  <a:lnTo>
                    <a:pt x="5119702" y="498136"/>
                  </a:lnTo>
                  <a:lnTo>
                    <a:pt x="5158568" y="522001"/>
                  </a:lnTo>
                  <a:lnTo>
                    <a:pt x="5197044" y="546354"/>
                  </a:lnTo>
                  <a:lnTo>
                    <a:pt x="5235125" y="571192"/>
                  </a:lnTo>
                  <a:lnTo>
                    <a:pt x="5272805" y="596509"/>
                  </a:lnTo>
                  <a:lnTo>
                    <a:pt x="5310079" y="622301"/>
                  </a:lnTo>
                  <a:lnTo>
                    <a:pt x="5346943" y="648562"/>
                  </a:lnTo>
                  <a:lnTo>
                    <a:pt x="5383390" y="675288"/>
                  </a:lnTo>
                  <a:lnTo>
                    <a:pt x="5419415" y="702474"/>
                  </a:lnTo>
                  <a:lnTo>
                    <a:pt x="5455014" y="730115"/>
                  </a:lnTo>
                  <a:lnTo>
                    <a:pt x="5490181" y="758207"/>
                  </a:lnTo>
                  <a:lnTo>
                    <a:pt x="5524910" y="786744"/>
                  </a:lnTo>
                  <a:lnTo>
                    <a:pt x="5559197" y="815722"/>
                  </a:lnTo>
                  <a:lnTo>
                    <a:pt x="5593036" y="845136"/>
                  </a:lnTo>
                  <a:lnTo>
                    <a:pt x="5626422" y="874981"/>
                  </a:lnTo>
                  <a:lnTo>
                    <a:pt x="5659349" y="905252"/>
                  </a:lnTo>
                  <a:lnTo>
                    <a:pt x="5691813" y="935944"/>
                  </a:lnTo>
                  <a:lnTo>
                    <a:pt x="5723808" y="967053"/>
                  </a:lnTo>
                  <a:lnTo>
                    <a:pt x="5755329" y="998573"/>
                  </a:lnTo>
                  <a:lnTo>
                    <a:pt x="5786370" y="1030501"/>
                  </a:lnTo>
                  <a:lnTo>
                    <a:pt x="5816927" y="1062830"/>
                  </a:lnTo>
                  <a:lnTo>
                    <a:pt x="5846994" y="1095557"/>
                  </a:lnTo>
                  <a:lnTo>
                    <a:pt x="5876566" y="1128676"/>
                  </a:lnTo>
                  <a:lnTo>
                    <a:pt x="5905637" y="1162182"/>
                  </a:lnTo>
                  <a:lnTo>
                    <a:pt x="5934203" y="1196072"/>
                  </a:lnTo>
                  <a:lnTo>
                    <a:pt x="5962258" y="1230339"/>
                  </a:lnTo>
                  <a:lnTo>
                    <a:pt x="5989797" y="1264979"/>
                  </a:lnTo>
                  <a:lnTo>
                    <a:pt x="6016814" y="1299987"/>
                  </a:lnTo>
                  <a:lnTo>
                    <a:pt x="6043305" y="1335359"/>
                  </a:lnTo>
                  <a:lnTo>
                    <a:pt x="6069264" y="1371090"/>
                  </a:lnTo>
                  <a:lnTo>
                    <a:pt x="6094685" y="1407174"/>
                  </a:lnTo>
                  <a:lnTo>
                    <a:pt x="6119564" y="1443607"/>
                  </a:lnTo>
                  <a:lnTo>
                    <a:pt x="6143896" y="1480384"/>
                  </a:lnTo>
                  <a:lnTo>
                    <a:pt x="6167674" y="1517500"/>
                  </a:lnTo>
                  <a:lnTo>
                    <a:pt x="6190895" y="1554951"/>
                  </a:lnTo>
                  <a:lnTo>
                    <a:pt x="6213552" y="1592731"/>
                  </a:lnTo>
                  <a:lnTo>
                    <a:pt x="6235640" y="1630836"/>
                  </a:lnTo>
                  <a:lnTo>
                    <a:pt x="6257154" y="1669261"/>
                  </a:lnTo>
                  <a:lnTo>
                    <a:pt x="6278089" y="1708001"/>
                  </a:lnTo>
                  <a:lnTo>
                    <a:pt x="6298440" y="1747051"/>
                  </a:lnTo>
                  <a:lnTo>
                    <a:pt x="6318200" y="1786407"/>
                  </a:lnTo>
                  <a:lnTo>
                    <a:pt x="6337366" y="1826063"/>
                  </a:lnTo>
                  <a:lnTo>
                    <a:pt x="6355932" y="1866015"/>
                  </a:lnTo>
                  <a:lnTo>
                    <a:pt x="6373892" y="1906258"/>
                  </a:lnTo>
                  <a:lnTo>
                    <a:pt x="6391241" y="1946787"/>
                  </a:lnTo>
                  <a:lnTo>
                    <a:pt x="6407975" y="1987597"/>
                  </a:lnTo>
                  <a:lnTo>
                    <a:pt x="6424087" y="2028683"/>
                  </a:lnTo>
                  <a:lnTo>
                    <a:pt x="6439572" y="2070042"/>
                  </a:lnTo>
                  <a:lnTo>
                    <a:pt x="6454426" y="2111667"/>
                  </a:lnTo>
                  <a:lnTo>
                    <a:pt x="6468643" y="2153553"/>
                  </a:lnTo>
                  <a:lnTo>
                    <a:pt x="6482217" y="2195697"/>
                  </a:lnTo>
                  <a:lnTo>
                    <a:pt x="6495144" y="2238094"/>
                  </a:lnTo>
                  <a:lnTo>
                    <a:pt x="6507419" y="2280737"/>
                  </a:lnTo>
                  <a:lnTo>
                    <a:pt x="6519035" y="2323624"/>
                  </a:lnTo>
                  <a:lnTo>
                    <a:pt x="6529988" y="2366748"/>
                  </a:lnTo>
                  <a:lnTo>
                    <a:pt x="6540272" y="2410105"/>
                  </a:lnTo>
                  <a:lnTo>
                    <a:pt x="6549882" y="2453690"/>
                  </a:lnTo>
                  <a:lnTo>
                    <a:pt x="6558814" y="2497498"/>
                  </a:lnTo>
                  <a:lnTo>
                    <a:pt x="6567061" y="2541525"/>
                  </a:lnTo>
                  <a:lnTo>
                    <a:pt x="6574618" y="2585765"/>
                  </a:lnTo>
                  <a:lnTo>
                    <a:pt x="6581481" y="2630215"/>
                  </a:lnTo>
                  <a:lnTo>
                    <a:pt x="6587644" y="2674868"/>
                  </a:lnTo>
                  <a:lnTo>
                    <a:pt x="6593101" y="2719720"/>
                  </a:lnTo>
                  <a:lnTo>
                    <a:pt x="6597848" y="2764767"/>
                  </a:lnTo>
                  <a:lnTo>
                    <a:pt x="6601879" y="2810003"/>
                  </a:lnTo>
                  <a:lnTo>
                    <a:pt x="6605189" y="2855423"/>
                  </a:lnTo>
                  <a:lnTo>
                    <a:pt x="6607772" y="2901024"/>
                  </a:lnTo>
                  <a:lnTo>
                    <a:pt x="6609624" y="2946799"/>
                  </a:lnTo>
                  <a:lnTo>
                    <a:pt x="6610739" y="2992745"/>
                  </a:lnTo>
                  <a:lnTo>
                    <a:pt x="6611112" y="3038855"/>
                  </a:lnTo>
                  <a:lnTo>
                    <a:pt x="6610739" y="3084966"/>
                  </a:lnTo>
                  <a:lnTo>
                    <a:pt x="6609624" y="3130912"/>
                  </a:lnTo>
                  <a:lnTo>
                    <a:pt x="6607772" y="3176687"/>
                  </a:lnTo>
                  <a:lnTo>
                    <a:pt x="6605189" y="3222288"/>
                  </a:lnTo>
                  <a:lnTo>
                    <a:pt x="6601879" y="3267708"/>
                  </a:lnTo>
                  <a:lnTo>
                    <a:pt x="6597848" y="3312944"/>
                  </a:lnTo>
                  <a:lnTo>
                    <a:pt x="6593101" y="3357991"/>
                  </a:lnTo>
                  <a:lnTo>
                    <a:pt x="6587644" y="3402843"/>
                  </a:lnTo>
                  <a:lnTo>
                    <a:pt x="6581481" y="3447496"/>
                  </a:lnTo>
                  <a:lnTo>
                    <a:pt x="6574618" y="3491946"/>
                  </a:lnTo>
                  <a:lnTo>
                    <a:pt x="6567061" y="3536186"/>
                  </a:lnTo>
                  <a:lnTo>
                    <a:pt x="6558814" y="3580213"/>
                  </a:lnTo>
                  <a:lnTo>
                    <a:pt x="6549882" y="3624021"/>
                  </a:lnTo>
                  <a:lnTo>
                    <a:pt x="6540272" y="3667606"/>
                  </a:lnTo>
                  <a:lnTo>
                    <a:pt x="6529988" y="3710963"/>
                  </a:lnTo>
                  <a:lnTo>
                    <a:pt x="6519035" y="3754087"/>
                  </a:lnTo>
                  <a:lnTo>
                    <a:pt x="6507419" y="3796974"/>
                  </a:lnTo>
                  <a:lnTo>
                    <a:pt x="6495144" y="3839617"/>
                  </a:lnTo>
                  <a:lnTo>
                    <a:pt x="6482217" y="3882014"/>
                  </a:lnTo>
                  <a:lnTo>
                    <a:pt x="6468643" y="3924158"/>
                  </a:lnTo>
                  <a:lnTo>
                    <a:pt x="6454426" y="3966044"/>
                  </a:lnTo>
                  <a:lnTo>
                    <a:pt x="6439572" y="4007669"/>
                  </a:lnTo>
                  <a:lnTo>
                    <a:pt x="6424087" y="4049028"/>
                  </a:lnTo>
                  <a:lnTo>
                    <a:pt x="6407975" y="4090114"/>
                  </a:lnTo>
                  <a:lnTo>
                    <a:pt x="6391241" y="4130924"/>
                  </a:lnTo>
                  <a:lnTo>
                    <a:pt x="6373892" y="4171453"/>
                  </a:lnTo>
                  <a:lnTo>
                    <a:pt x="6355932" y="4211696"/>
                  </a:lnTo>
                  <a:lnTo>
                    <a:pt x="6337366" y="4251648"/>
                  </a:lnTo>
                  <a:lnTo>
                    <a:pt x="6318200" y="4291304"/>
                  </a:lnTo>
                  <a:lnTo>
                    <a:pt x="6298440" y="4330660"/>
                  </a:lnTo>
                  <a:lnTo>
                    <a:pt x="6278089" y="4369710"/>
                  </a:lnTo>
                  <a:lnTo>
                    <a:pt x="6257154" y="4408450"/>
                  </a:lnTo>
                  <a:lnTo>
                    <a:pt x="6235640" y="4446875"/>
                  </a:lnTo>
                  <a:lnTo>
                    <a:pt x="6213552" y="4484980"/>
                  </a:lnTo>
                  <a:lnTo>
                    <a:pt x="6190895" y="4522760"/>
                  </a:lnTo>
                  <a:lnTo>
                    <a:pt x="6167674" y="4560211"/>
                  </a:lnTo>
                  <a:lnTo>
                    <a:pt x="6143896" y="4597327"/>
                  </a:lnTo>
                  <a:lnTo>
                    <a:pt x="6119564" y="4634104"/>
                  </a:lnTo>
                  <a:lnTo>
                    <a:pt x="6094685" y="4670537"/>
                  </a:lnTo>
                  <a:lnTo>
                    <a:pt x="6069264" y="4706621"/>
                  </a:lnTo>
                  <a:lnTo>
                    <a:pt x="6043305" y="4742352"/>
                  </a:lnTo>
                  <a:lnTo>
                    <a:pt x="6016814" y="4777724"/>
                  </a:lnTo>
                  <a:lnTo>
                    <a:pt x="5989797" y="4812732"/>
                  </a:lnTo>
                  <a:lnTo>
                    <a:pt x="5962258" y="4847372"/>
                  </a:lnTo>
                  <a:lnTo>
                    <a:pt x="5934203" y="4881639"/>
                  </a:lnTo>
                  <a:lnTo>
                    <a:pt x="5905637" y="4915529"/>
                  </a:lnTo>
                  <a:lnTo>
                    <a:pt x="5876566" y="4949035"/>
                  </a:lnTo>
                  <a:lnTo>
                    <a:pt x="5846994" y="4982154"/>
                  </a:lnTo>
                  <a:lnTo>
                    <a:pt x="5816927" y="5014881"/>
                  </a:lnTo>
                  <a:lnTo>
                    <a:pt x="5786370" y="5047210"/>
                  </a:lnTo>
                  <a:lnTo>
                    <a:pt x="5755329" y="5079138"/>
                  </a:lnTo>
                  <a:lnTo>
                    <a:pt x="5723808" y="5110658"/>
                  </a:lnTo>
                  <a:lnTo>
                    <a:pt x="5691813" y="5141767"/>
                  </a:lnTo>
                  <a:lnTo>
                    <a:pt x="5659349" y="5172459"/>
                  </a:lnTo>
                  <a:lnTo>
                    <a:pt x="5626422" y="5202730"/>
                  </a:lnTo>
                  <a:lnTo>
                    <a:pt x="5593036" y="5232575"/>
                  </a:lnTo>
                  <a:lnTo>
                    <a:pt x="5559197" y="5261989"/>
                  </a:lnTo>
                  <a:lnTo>
                    <a:pt x="5524910" y="5290967"/>
                  </a:lnTo>
                  <a:lnTo>
                    <a:pt x="5490181" y="5319504"/>
                  </a:lnTo>
                  <a:lnTo>
                    <a:pt x="5455014" y="5347596"/>
                  </a:lnTo>
                  <a:lnTo>
                    <a:pt x="5419415" y="5375237"/>
                  </a:lnTo>
                  <a:lnTo>
                    <a:pt x="5383390" y="5402423"/>
                  </a:lnTo>
                  <a:lnTo>
                    <a:pt x="5346943" y="5429149"/>
                  </a:lnTo>
                  <a:lnTo>
                    <a:pt x="5310079" y="5455410"/>
                  </a:lnTo>
                  <a:lnTo>
                    <a:pt x="5272805" y="5481202"/>
                  </a:lnTo>
                  <a:lnTo>
                    <a:pt x="5235125" y="5506519"/>
                  </a:lnTo>
                  <a:lnTo>
                    <a:pt x="5197044" y="5531357"/>
                  </a:lnTo>
                  <a:lnTo>
                    <a:pt x="5158568" y="5555710"/>
                  </a:lnTo>
                  <a:lnTo>
                    <a:pt x="5119702" y="5579575"/>
                  </a:lnTo>
                  <a:lnTo>
                    <a:pt x="5080451" y="5602946"/>
                  </a:lnTo>
                  <a:lnTo>
                    <a:pt x="5040820" y="5625818"/>
                  </a:lnTo>
                  <a:lnTo>
                    <a:pt x="5000816" y="5648186"/>
                  </a:lnTo>
                  <a:lnTo>
                    <a:pt x="4960442" y="5670047"/>
                  </a:lnTo>
                  <a:lnTo>
                    <a:pt x="4919704" y="5691394"/>
                  </a:lnTo>
                  <a:lnTo>
                    <a:pt x="4878608" y="5712223"/>
                  </a:lnTo>
                  <a:lnTo>
                    <a:pt x="4837159" y="5732529"/>
                  </a:lnTo>
                  <a:lnTo>
                    <a:pt x="4795362" y="5752308"/>
                  </a:lnTo>
                  <a:lnTo>
                    <a:pt x="4753222" y="5771554"/>
                  </a:lnTo>
                  <a:lnTo>
                    <a:pt x="4710744" y="5790263"/>
                  </a:lnTo>
                  <a:lnTo>
                    <a:pt x="4667935" y="5808429"/>
                  </a:lnTo>
                  <a:lnTo>
                    <a:pt x="4624798" y="5826049"/>
                  </a:lnTo>
                  <a:lnTo>
                    <a:pt x="4581340" y="5843117"/>
                  </a:lnTo>
                  <a:lnTo>
                    <a:pt x="4537565" y="5859628"/>
                  </a:lnTo>
                  <a:lnTo>
                    <a:pt x="4493479" y="5875578"/>
                  </a:lnTo>
                  <a:lnTo>
                    <a:pt x="4449087" y="5890961"/>
                  </a:lnTo>
                  <a:lnTo>
                    <a:pt x="4404394" y="5905774"/>
                  </a:lnTo>
                  <a:lnTo>
                    <a:pt x="4359406" y="5920010"/>
                  </a:lnTo>
                  <a:lnTo>
                    <a:pt x="4314128" y="5933666"/>
                  </a:lnTo>
                  <a:lnTo>
                    <a:pt x="4268564" y="5946736"/>
                  </a:lnTo>
                  <a:lnTo>
                    <a:pt x="4222721" y="5959215"/>
                  </a:lnTo>
                  <a:lnTo>
                    <a:pt x="4176604" y="5971099"/>
                  </a:lnTo>
                  <a:lnTo>
                    <a:pt x="4130217" y="5982383"/>
                  </a:lnTo>
                  <a:lnTo>
                    <a:pt x="4083567" y="5993062"/>
                  </a:lnTo>
                  <a:lnTo>
                    <a:pt x="4036658" y="6003132"/>
                  </a:lnTo>
                  <a:lnTo>
                    <a:pt x="3989495" y="6012586"/>
                  </a:lnTo>
                  <a:lnTo>
                    <a:pt x="3942085" y="6021422"/>
                  </a:lnTo>
                  <a:lnTo>
                    <a:pt x="3894431" y="6029633"/>
                  </a:lnTo>
                  <a:lnTo>
                    <a:pt x="3846540" y="6037214"/>
                  </a:lnTo>
                  <a:lnTo>
                    <a:pt x="3798416" y="6044162"/>
                  </a:lnTo>
                  <a:lnTo>
                    <a:pt x="3750066" y="6050471"/>
                  </a:lnTo>
                  <a:lnTo>
                    <a:pt x="3701493" y="6056137"/>
                  </a:lnTo>
                  <a:lnTo>
                    <a:pt x="3652704" y="6061154"/>
                  </a:lnTo>
                  <a:lnTo>
                    <a:pt x="3603703" y="6065518"/>
                  </a:lnTo>
                  <a:lnTo>
                    <a:pt x="3554497" y="6069224"/>
                  </a:lnTo>
                  <a:lnTo>
                    <a:pt x="3505089" y="6072266"/>
                  </a:lnTo>
                  <a:lnTo>
                    <a:pt x="3455486" y="6074641"/>
                  </a:lnTo>
                  <a:lnTo>
                    <a:pt x="3405692" y="6076344"/>
                  </a:lnTo>
                  <a:lnTo>
                    <a:pt x="3355714" y="6077369"/>
                  </a:lnTo>
                  <a:lnTo>
                    <a:pt x="3305555" y="6077712"/>
                  </a:lnTo>
                  <a:lnTo>
                    <a:pt x="3255397" y="6077369"/>
                  </a:lnTo>
                  <a:lnTo>
                    <a:pt x="3205419" y="6076344"/>
                  </a:lnTo>
                  <a:lnTo>
                    <a:pt x="3155625" y="6074641"/>
                  </a:lnTo>
                  <a:lnTo>
                    <a:pt x="3106022" y="6072266"/>
                  </a:lnTo>
                  <a:lnTo>
                    <a:pt x="3056614" y="6069224"/>
                  </a:lnTo>
                  <a:lnTo>
                    <a:pt x="3007408" y="6065518"/>
                  </a:lnTo>
                  <a:lnTo>
                    <a:pt x="2958407" y="6061154"/>
                  </a:lnTo>
                  <a:lnTo>
                    <a:pt x="2909618" y="6056137"/>
                  </a:lnTo>
                  <a:lnTo>
                    <a:pt x="2861045" y="6050471"/>
                  </a:lnTo>
                  <a:lnTo>
                    <a:pt x="2812695" y="6044162"/>
                  </a:lnTo>
                  <a:lnTo>
                    <a:pt x="2764571" y="6037214"/>
                  </a:lnTo>
                  <a:lnTo>
                    <a:pt x="2716680" y="6029633"/>
                  </a:lnTo>
                  <a:lnTo>
                    <a:pt x="2669026" y="6021422"/>
                  </a:lnTo>
                  <a:lnTo>
                    <a:pt x="2621616" y="6012586"/>
                  </a:lnTo>
                  <a:lnTo>
                    <a:pt x="2574453" y="6003132"/>
                  </a:lnTo>
                  <a:lnTo>
                    <a:pt x="2527544" y="5993062"/>
                  </a:lnTo>
                  <a:lnTo>
                    <a:pt x="2480894" y="5982383"/>
                  </a:lnTo>
                  <a:lnTo>
                    <a:pt x="2434507" y="5971099"/>
                  </a:lnTo>
                  <a:lnTo>
                    <a:pt x="2388390" y="5959215"/>
                  </a:lnTo>
                  <a:lnTo>
                    <a:pt x="2342547" y="5946736"/>
                  </a:lnTo>
                  <a:lnTo>
                    <a:pt x="2296983" y="5933666"/>
                  </a:lnTo>
                  <a:lnTo>
                    <a:pt x="2251705" y="5920010"/>
                  </a:lnTo>
                  <a:lnTo>
                    <a:pt x="2206717" y="5905774"/>
                  </a:lnTo>
                  <a:lnTo>
                    <a:pt x="2162024" y="5890961"/>
                  </a:lnTo>
                  <a:lnTo>
                    <a:pt x="2117632" y="5875578"/>
                  </a:lnTo>
                  <a:lnTo>
                    <a:pt x="2073546" y="5859628"/>
                  </a:lnTo>
                  <a:lnTo>
                    <a:pt x="2029771" y="5843117"/>
                  </a:lnTo>
                  <a:lnTo>
                    <a:pt x="1986313" y="5826049"/>
                  </a:lnTo>
                  <a:lnTo>
                    <a:pt x="1943176" y="5808429"/>
                  </a:lnTo>
                  <a:lnTo>
                    <a:pt x="1900367" y="5790263"/>
                  </a:lnTo>
                  <a:lnTo>
                    <a:pt x="1857889" y="5771554"/>
                  </a:lnTo>
                  <a:lnTo>
                    <a:pt x="1815749" y="5752308"/>
                  </a:lnTo>
                  <a:lnTo>
                    <a:pt x="1773952" y="5732529"/>
                  </a:lnTo>
                  <a:lnTo>
                    <a:pt x="1732503" y="5712223"/>
                  </a:lnTo>
                  <a:lnTo>
                    <a:pt x="1691407" y="5691394"/>
                  </a:lnTo>
                  <a:lnTo>
                    <a:pt x="1650669" y="5670047"/>
                  </a:lnTo>
                  <a:lnTo>
                    <a:pt x="1610295" y="5648186"/>
                  </a:lnTo>
                  <a:lnTo>
                    <a:pt x="1570291" y="5625818"/>
                  </a:lnTo>
                  <a:lnTo>
                    <a:pt x="1530660" y="5602946"/>
                  </a:lnTo>
                  <a:lnTo>
                    <a:pt x="1491409" y="5579575"/>
                  </a:lnTo>
                  <a:lnTo>
                    <a:pt x="1452543" y="5555710"/>
                  </a:lnTo>
                  <a:lnTo>
                    <a:pt x="1414067" y="5531357"/>
                  </a:lnTo>
                  <a:lnTo>
                    <a:pt x="1375986" y="5506519"/>
                  </a:lnTo>
                  <a:lnTo>
                    <a:pt x="1338306" y="5481202"/>
                  </a:lnTo>
                  <a:lnTo>
                    <a:pt x="1301032" y="5455410"/>
                  </a:lnTo>
                  <a:lnTo>
                    <a:pt x="1264168" y="5429149"/>
                  </a:lnTo>
                  <a:lnTo>
                    <a:pt x="1227721" y="5402423"/>
                  </a:lnTo>
                  <a:lnTo>
                    <a:pt x="1191696" y="5375237"/>
                  </a:lnTo>
                  <a:lnTo>
                    <a:pt x="1156097" y="5347596"/>
                  </a:lnTo>
                  <a:lnTo>
                    <a:pt x="1120930" y="5319504"/>
                  </a:lnTo>
                  <a:lnTo>
                    <a:pt x="1086201" y="5290967"/>
                  </a:lnTo>
                  <a:lnTo>
                    <a:pt x="1051914" y="5261989"/>
                  </a:lnTo>
                  <a:lnTo>
                    <a:pt x="1018075" y="5232575"/>
                  </a:lnTo>
                  <a:lnTo>
                    <a:pt x="984689" y="5202730"/>
                  </a:lnTo>
                  <a:lnTo>
                    <a:pt x="951762" y="5172459"/>
                  </a:lnTo>
                  <a:lnTo>
                    <a:pt x="919298" y="5141767"/>
                  </a:lnTo>
                  <a:lnTo>
                    <a:pt x="887303" y="5110658"/>
                  </a:lnTo>
                  <a:lnTo>
                    <a:pt x="855782" y="5079138"/>
                  </a:lnTo>
                  <a:lnTo>
                    <a:pt x="824741" y="5047210"/>
                  </a:lnTo>
                  <a:lnTo>
                    <a:pt x="794184" y="5014881"/>
                  </a:lnTo>
                  <a:lnTo>
                    <a:pt x="764117" y="4982154"/>
                  </a:lnTo>
                  <a:lnTo>
                    <a:pt x="734545" y="4949035"/>
                  </a:lnTo>
                  <a:lnTo>
                    <a:pt x="705474" y="4915529"/>
                  </a:lnTo>
                  <a:lnTo>
                    <a:pt x="676908" y="4881639"/>
                  </a:lnTo>
                  <a:lnTo>
                    <a:pt x="648853" y="4847372"/>
                  </a:lnTo>
                  <a:lnTo>
                    <a:pt x="621314" y="4812732"/>
                  </a:lnTo>
                  <a:lnTo>
                    <a:pt x="594297" y="4777724"/>
                  </a:lnTo>
                  <a:lnTo>
                    <a:pt x="567806" y="4742352"/>
                  </a:lnTo>
                  <a:lnTo>
                    <a:pt x="541847" y="4706621"/>
                  </a:lnTo>
                  <a:lnTo>
                    <a:pt x="516426" y="4670537"/>
                  </a:lnTo>
                  <a:lnTo>
                    <a:pt x="491547" y="4634104"/>
                  </a:lnTo>
                  <a:lnTo>
                    <a:pt x="467215" y="4597327"/>
                  </a:lnTo>
                  <a:lnTo>
                    <a:pt x="443437" y="4560211"/>
                  </a:lnTo>
                  <a:lnTo>
                    <a:pt x="420216" y="4522760"/>
                  </a:lnTo>
                  <a:lnTo>
                    <a:pt x="397559" y="4484980"/>
                  </a:lnTo>
                  <a:lnTo>
                    <a:pt x="375471" y="4446875"/>
                  </a:lnTo>
                  <a:lnTo>
                    <a:pt x="353957" y="4408450"/>
                  </a:lnTo>
                  <a:lnTo>
                    <a:pt x="333022" y="4369710"/>
                  </a:lnTo>
                  <a:lnTo>
                    <a:pt x="312671" y="4330660"/>
                  </a:lnTo>
                  <a:lnTo>
                    <a:pt x="292911" y="4291304"/>
                  </a:lnTo>
                  <a:lnTo>
                    <a:pt x="273745" y="4251648"/>
                  </a:lnTo>
                  <a:lnTo>
                    <a:pt x="255179" y="4211696"/>
                  </a:lnTo>
                  <a:lnTo>
                    <a:pt x="237219" y="4171453"/>
                  </a:lnTo>
                  <a:lnTo>
                    <a:pt x="219870" y="4130924"/>
                  </a:lnTo>
                  <a:lnTo>
                    <a:pt x="203136" y="4090114"/>
                  </a:lnTo>
                  <a:lnTo>
                    <a:pt x="187024" y="4049028"/>
                  </a:lnTo>
                  <a:lnTo>
                    <a:pt x="171539" y="4007669"/>
                  </a:lnTo>
                  <a:lnTo>
                    <a:pt x="156685" y="3966044"/>
                  </a:lnTo>
                  <a:lnTo>
                    <a:pt x="142468" y="3924158"/>
                  </a:lnTo>
                  <a:lnTo>
                    <a:pt x="128894" y="3882014"/>
                  </a:lnTo>
                  <a:lnTo>
                    <a:pt x="115967" y="3839617"/>
                  </a:lnTo>
                  <a:lnTo>
                    <a:pt x="103692" y="3796974"/>
                  </a:lnTo>
                  <a:lnTo>
                    <a:pt x="92076" y="3754087"/>
                  </a:lnTo>
                  <a:lnTo>
                    <a:pt x="81123" y="3710963"/>
                  </a:lnTo>
                  <a:lnTo>
                    <a:pt x="70839" y="3667606"/>
                  </a:lnTo>
                  <a:lnTo>
                    <a:pt x="61229" y="3624021"/>
                  </a:lnTo>
                  <a:lnTo>
                    <a:pt x="52297" y="3580213"/>
                  </a:lnTo>
                  <a:lnTo>
                    <a:pt x="44050" y="3536186"/>
                  </a:lnTo>
                  <a:lnTo>
                    <a:pt x="36493" y="3491946"/>
                  </a:lnTo>
                  <a:lnTo>
                    <a:pt x="29630" y="3447496"/>
                  </a:lnTo>
                  <a:lnTo>
                    <a:pt x="23467" y="3402843"/>
                  </a:lnTo>
                  <a:lnTo>
                    <a:pt x="18010" y="3357991"/>
                  </a:lnTo>
                  <a:lnTo>
                    <a:pt x="13263" y="3312944"/>
                  </a:lnTo>
                  <a:lnTo>
                    <a:pt x="9232" y="3267708"/>
                  </a:lnTo>
                  <a:lnTo>
                    <a:pt x="5922" y="3222288"/>
                  </a:lnTo>
                  <a:lnTo>
                    <a:pt x="3339" y="3176687"/>
                  </a:lnTo>
                  <a:lnTo>
                    <a:pt x="1487" y="3130912"/>
                  </a:lnTo>
                  <a:lnTo>
                    <a:pt x="372" y="3084966"/>
                  </a:lnTo>
                  <a:lnTo>
                    <a:pt x="0" y="3038855"/>
                  </a:lnTo>
                  <a:close/>
                </a:path>
              </a:pathLst>
            </a:custGeom>
            <a:ln w="381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2791205" y="709422"/>
              <a:ext cx="6611620" cy="6078220"/>
            </a:xfrm>
            <a:custGeom>
              <a:avLst/>
              <a:gdLst/>
              <a:ahLst/>
              <a:cxnLst/>
              <a:rect l="l" t="t" r="r" b="b"/>
              <a:pathLst>
                <a:path w="6611620" h="6078220">
                  <a:moveTo>
                    <a:pt x="3305555" y="0"/>
                  </a:moveTo>
                  <a:lnTo>
                    <a:pt x="3305555" y="6078070"/>
                  </a:lnTo>
                </a:path>
                <a:path w="6611620" h="6078220">
                  <a:moveTo>
                    <a:pt x="0" y="2872740"/>
                  </a:moveTo>
                  <a:lnTo>
                    <a:pt x="6611493" y="2872740"/>
                  </a:lnTo>
                </a:path>
              </a:pathLst>
            </a:custGeom>
            <a:ln w="3810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78739" y="13207"/>
            <a:ext cx="118357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1" dirty="0">
                <a:latin typeface="Calibri"/>
                <a:cs typeface="Calibri"/>
              </a:rPr>
              <a:t>Q</a:t>
            </a:r>
            <a:r>
              <a:rPr b="1" spc="-10" dirty="0">
                <a:latin typeface="Calibri"/>
                <a:cs typeface="Calibri"/>
              </a:rPr>
              <a:t> </a:t>
            </a:r>
            <a:r>
              <a:rPr spc="-5" dirty="0"/>
              <a:t>Consider </a:t>
            </a:r>
            <a:r>
              <a:rPr spc="-15" dirty="0"/>
              <a:t>we</a:t>
            </a:r>
            <a:r>
              <a:rPr spc="-10" dirty="0"/>
              <a:t> </a:t>
            </a:r>
            <a:r>
              <a:rPr spc="-20" dirty="0"/>
              <a:t>have</a:t>
            </a:r>
            <a:r>
              <a:rPr spc="15" dirty="0"/>
              <a:t> </a:t>
            </a:r>
            <a:r>
              <a:rPr dirty="0"/>
              <a:t>a</a:t>
            </a:r>
            <a:r>
              <a:rPr spc="-15" dirty="0"/>
              <a:t> </a:t>
            </a:r>
            <a:r>
              <a:rPr spc="-5" dirty="0"/>
              <a:t>big single</a:t>
            </a:r>
            <a:r>
              <a:rPr spc="-10" dirty="0"/>
              <a:t> network</a:t>
            </a:r>
            <a:r>
              <a:rPr spc="-20" dirty="0"/>
              <a:t> </a:t>
            </a:r>
            <a:r>
              <a:rPr spc="-10" dirty="0"/>
              <a:t>having </a:t>
            </a:r>
            <a:r>
              <a:rPr dirty="0"/>
              <a:t>IP</a:t>
            </a:r>
            <a:r>
              <a:rPr spc="-10" dirty="0"/>
              <a:t> </a:t>
            </a:r>
            <a:r>
              <a:rPr spc="-5" dirty="0"/>
              <a:t>Address</a:t>
            </a:r>
            <a:r>
              <a:rPr spc="5" dirty="0"/>
              <a:t> </a:t>
            </a:r>
            <a:r>
              <a:rPr spc="-5" dirty="0"/>
              <a:t>200.1.2.0.</a:t>
            </a:r>
            <a:r>
              <a:rPr spc="-10" dirty="0"/>
              <a:t> </a:t>
            </a:r>
            <a:r>
              <a:rPr spc="-45" dirty="0"/>
              <a:t>We</a:t>
            </a:r>
            <a:r>
              <a:rPr spc="-5" dirty="0"/>
              <a:t> </a:t>
            </a:r>
            <a:r>
              <a:rPr spc="-15" dirty="0"/>
              <a:t>want to</a:t>
            </a:r>
            <a:r>
              <a:rPr spc="-10" dirty="0"/>
              <a:t> </a:t>
            </a:r>
            <a:r>
              <a:rPr spc="-5" dirty="0"/>
              <a:t>do </a:t>
            </a:r>
            <a:r>
              <a:rPr spc="-10" dirty="0"/>
              <a:t>subnetting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3412616" y="6228613"/>
            <a:ext cx="5351780" cy="584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85"/>
              </a:lnSpc>
            </a:pPr>
            <a:r>
              <a:rPr sz="4400" u="heavy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www.knowledgegate.in</a:t>
            </a:r>
            <a:endParaRPr sz="4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376161" y="725881"/>
            <a:ext cx="98615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u="heavy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2nd</a:t>
            </a:r>
            <a:r>
              <a:rPr sz="1600" b="1" u="heavy" spc="-4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1600" b="1" u="heavy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Subnet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350761" y="1000150"/>
            <a:ext cx="5351145" cy="2200910"/>
          </a:xfrm>
          <a:prstGeom prst="rect">
            <a:avLst/>
          </a:prstGeom>
        </p:spPr>
        <p:txBody>
          <a:bodyPr vert="horz" wrap="square" lIns="0" tIns="131445" rIns="0" bIns="0" rtlCol="0">
            <a:spAutoFit/>
          </a:bodyPr>
          <a:lstStyle/>
          <a:p>
            <a:pPr marL="381000" indent="-342900">
              <a:lnSpc>
                <a:spcPct val="100000"/>
              </a:lnSpc>
              <a:spcBef>
                <a:spcPts val="1035"/>
              </a:spcBef>
              <a:buFont typeface="Symbol"/>
              <a:buChar char=""/>
              <a:tabLst>
                <a:tab pos="380365" algn="l"/>
                <a:tab pos="381000" algn="l"/>
              </a:tabLst>
            </a:pP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IP</a:t>
            </a:r>
            <a:r>
              <a:rPr sz="16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Address</a:t>
            </a:r>
            <a:r>
              <a:rPr sz="16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16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subnet</a:t>
            </a:r>
            <a:r>
              <a:rPr sz="16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/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Subnet</a:t>
            </a:r>
            <a:r>
              <a:rPr sz="16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id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200.1.2.64</a:t>
            </a:r>
            <a:endParaRPr sz="1600">
              <a:latin typeface="Calibri"/>
              <a:cs typeface="Calibri"/>
            </a:endParaRPr>
          </a:p>
          <a:p>
            <a:pPr marL="381000" indent="-342900">
              <a:lnSpc>
                <a:spcPct val="100000"/>
              </a:lnSpc>
              <a:spcBef>
                <a:spcPts val="935"/>
              </a:spcBef>
              <a:buFont typeface="Symbol"/>
              <a:buChar char=""/>
              <a:tabLst>
                <a:tab pos="380365" algn="l"/>
                <a:tab pos="381000" algn="l"/>
              </a:tabLst>
            </a:pP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Direct</a:t>
            </a:r>
            <a:r>
              <a:rPr sz="16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Broadcast</a:t>
            </a:r>
            <a:r>
              <a:rPr sz="16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Address</a:t>
            </a:r>
            <a:r>
              <a:rPr sz="16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16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200.1.2.</a:t>
            </a: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01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111111</a:t>
            </a:r>
            <a:r>
              <a:rPr sz="1600" spc="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16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200.1.2.127</a:t>
            </a:r>
            <a:endParaRPr sz="1600">
              <a:latin typeface="Calibri"/>
              <a:cs typeface="Calibri"/>
            </a:endParaRPr>
          </a:p>
          <a:p>
            <a:pPr marL="381000" indent="-342900">
              <a:lnSpc>
                <a:spcPct val="100000"/>
              </a:lnSpc>
              <a:spcBef>
                <a:spcPts val="935"/>
              </a:spcBef>
              <a:buFont typeface="Symbol"/>
              <a:buChar char=""/>
              <a:tabLst>
                <a:tab pos="380365" algn="l"/>
                <a:tab pos="381000" algn="l"/>
              </a:tabLst>
            </a:pPr>
            <a:r>
              <a:rPr sz="1600" spc="-40" dirty="0">
                <a:solidFill>
                  <a:srgbClr val="FFFFFF"/>
                </a:solidFill>
                <a:latin typeface="Calibri"/>
                <a:cs typeface="Calibri"/>
              </a:rPr>
              <a:t>Total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number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16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IP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Addresses</a:t>
            </a:r>
            <a:r>
              <a:rPr sz="16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r>
              <a:rPr sz="1575" baseline="26455" dirty="0">
                <a:solidFill>
                  <a:srgbClr val="FFFFFF"/>
                </a:solidFill>
                <a:latin typeface="Calibri"/>
                <a:cs typeface="Calibri"/>
              </a:rPr>
              <a:t>6</a:t>
            </a:r>
            <a:r>
              <a:rPr sz="1575" spc="172" baseline="264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64</a:t>
            </a:r>
            <a:endParaRPr sz="1600">
              <a:latin typeface="Calibri"/>
              <a:cs typeface="Calibri"/>
            </a:endParaRPr>
          </a:p>
          <a:p>
            <a:pPr marL="381000" indent="-342900">
              <a:lnSpc>
                <a:spcPct val="100000"/>
              </a:lnSpc>
              <a:spcBef>
                <a:spcPts val="925"/>
              </a:spcBef>
              <a:buFont typeface="Symbol"/>
              <a:buChar char=""/>
              <a:tabLst>
                <a:tab pos="380365" algn="l"/>
                <a:tab pos="381000" algn="l"/>
              </a:tabLst>
            </a:pP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Range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16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IP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 Addresses</a:t>
            </a:r>
            <a:r>
              <a:rPr sz="160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16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[200.1.2.64,</a:t>
            </a:r>
            <a:r>
              <a:rPr sz="160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200.1.2.127]</a:t>
            </a:r>
            <a:endParaRPr sz="1600">
              <a:latin typeface="Calibri"/>
              <a:cs typeface="Calibri"/>
            </a:endParaRPr>
          </a:p>
          <a:p>
            <a:pPr marL="381000" indent="-342900">
              <a:lnSpc>
                <a:spcPct val="100000"/>
              </a:lnSpc>
              <a:spcBef>
                <a:spcPts val="940"/>
              </a:spcBef>
              <a:buFont typeface="Symbol"/>
              <a:buChar char=""/>
              <a:tabLst>
                <a:tab pos="380365" algn="l"/>
                <a:tab pos="381000" algn="l"/>
              </a:tabLst>
            </a:pPr>
            <a:r>
              <a:rPr sz="1600" spc="-40" dirty="0">
                <a:solidFill>
                  <a:srgbClr val="FFFFFF"/>
                </a:solidFill>
                <a:latin typeface="Calibri"/>
                <a:cs typeface="Calibri"/>
              </a:rPr>
              <a:t>Total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number</a:t>
            </a:r>
            <a:r>
              <a:rPr sz="16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16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hosts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that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can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be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configured</a:t>
            </a:r>
            <a:r>
              <a:rPr sz="16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64</a:t>
            </a:r>
            <a:r>
              <a:rPr sz="16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2 =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62</a:t>
            </a:r>
            <a:endParaRPr sz="1600">
              <a:latin typeface="Calibri"/>
              <a:cs typeface="Calibri"/>
            </a:endParaRPr>
          </a:p>
          <a:p>
            <a:pPr marL="381000" indent="-342900">
              <a:lnSpc>
                <a:spcPct val="100000"/>
              </a:lnSpc>
              <a:spcBef>
                <a:spcPts val="935"/>
              </a:spcBef>
              <a:buFont typeface="Symbol"/>
              <a:buChar char=""/>
              <a:tabLst>
                <a:tab pos="380365" algn="l"/>
                <a:tab pos="381000" algn="l"/>
              </a:tabLst>
            </a:pP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Range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16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Allocated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IP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Addresses</a:t>
            </a:r>
            <a:r>
              <a:rPr sz="160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[200.1.2.65,</a:t>
            </a:r>
            <a:r>
              <a:rPr sz="160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200.1.2.126]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0640" y="188435"/>
            <a:ext cx="5606415" cy="5972810"/>
          </a:xfrm>
          <a:prstGeom prst="rect">
            <a:avLst/>
          </a:prstGeom>
        </p:spPr>
        <p:txBody>
          <a:bodyPr vert="horz" wrap="square" lIns="0" tIns="203200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1600"/>
              </a:spcBef>
            </a:pPr>
            <a:r>
              <a:rPr sz="2400" dirty="0">
                <a:solidFill>
                  <a:srgbClr val="EC7C30"/>
                </a:solidFill>
                <a:latin typeface="Calibri"/>
                <a:cs typeface="Calibri"/>
              </a:rPr>
              <a:t>and</a:t>
            </a:r>
            <a:r>
              <a:rPr sz="2400" spc="-1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EC7C30"/>
                </a:solidFill>
                <a:latin typeface="Calibri"/>
                <a:cs typeface="Calibri"/>
              </a:rPr>
              <a:t>divide</a:t>
            </a:r>
            <a:r>
              <a:rPr sz="2400" dirty="0">
                <a:solidFill>
                  <a:srgbClr val="EC7C30"/>
                </a:solidFill>
                <a:latin typeface="Calibri"/>
                <a:cs typeface="Calibri"/>
              </a:rPr>
              <a:t> this</a:t>
            </a:r>
            <a:r>
              <a:rPr sz="2400" spc="-3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EC7C30"/>
                </a:solidFill>
                <a:latin typeface="Calibri"/>
                <a:cs typeface="Calibri"/>
              </a:rPr>
              <a:t>network</a:t>
            </a:r>
            <a:r>
              <a:rPr sz="2400" spc="-2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EC7C30"/>
                </a:solidFill>
                <a:latin typeface="Calibri"/>
                <a:cs typeface="Calibri"/>
              </a:rPr>
              <a:t>into</a:t>
            </a:r>
            <a:r>
              <a:rPr sz="2400" spc="-2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EC7C30"/>
                </a:solidFill>
                <a:latin typeface="Calibri"/>
                <a:cs typeface="Calibri"/>
              </a:rPr>
              <a:t>4</a:t>
            </a:r>
            <a:r>
              <a:rPr sz="2400" spc="-1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EC7C30"/>
                </a:solidFill>
                <a:latin typeface="Calibri"/>
                <a:cs typeface="Calibri"/>
              </a:rPr>
              <a:t>subnets.</a:t>
            </a:r>
            <a:endParaRPr sz="2400">
              <a:latin typeface="Calibri"/>
              <a:cs typeface="Calibri"/>
            </a:endParaRPr>
          </a:p>
          <a:p>
            <a:pPr marL="203200">
              <a:lnSpc>
                <a:spcPct val="100000"/>
              </a:lnSpc>
              <a:spcBef>
                <a:spcPts val="994"/>
              </a:spcBef>
            </a:pPr>
            <a:r>
              <a:rPr sz="1600" b="1" u="heavy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1st</a:t>
            </a:r>
            <a:r>
              <a:rPr sz="1600" b="1" u="heavy" spc="-4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1600" b="1" u="heavy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Subnet</a:t>
            </a:r>
            <a:endParaRPr sz="1600">
              <a:latin typeface="Calibri"/>
              <a:cs typeface="Calibri"/>
            </a:endParaRPr>
          </a:p>
          <a:p>
            <a:pPr marL="546100" indent="-343535">
              <a:lnSpc>
                <a:spcPct val="100000"/>
              </a:lnSpc>
              <a:spcBef>
                <a:spcPts val="1175"/>
              </a:spcBef>
              <a:buFont typeface="Symbol"/>
              <a:buChar char=""/>
              <a:tabLst>
                <a:tab pos="546100" algn="l"/>
                <a:tab pos="546735" algn="l"/>
              </a:tabLst>
            </a:pP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IP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Address</a:t>
            </a:r>
            <a:r>
              <a:rPr sz="16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16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subnet</a:t>
            </a:r>
            <a:r>
              <a:rPr sz="16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/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Subnet</a:t>
            </a:r>
            <a:r>
              <a:rPr sz="16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id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16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200.1.2.0</a:t>
            </a:r>
            <a:endParaRPr sz="1600">
              <a:latin typeface="Calibri"/>
              <a:cs typeface="Calibri"/>
            </a:endParaRPr>
          </a:p>
          <a:p>
            <a:pPr marL="546100" indent="-343535">
              <a:lnSpc>
                <a:spcPct val="100000"/>
              </a:lnSpc>
              <a:spcBef>
                <a:spcPts val="940"/>
              </a:spcBef>
              <a:buFont typeface="Symbol"/>
              <a:buChar char=""/>
              <a:tabLst>
                <a:tab pos="546100" algn="l"/>
                <a:tab pos="546735" algn="l"/>
              </a:tabLst>
            </a:pP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Direct</a:t>
            </a:r>
            <a:r>
              <a:rPr sz="16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Broadcast</a:t>
            </a:r>
            <a:r>
              <a:rPr sz="16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Address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16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200.1.2.</a:t>
            </a: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00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111111</a:t>
            </a:r>
            <a:r>
              <a:rPr sz="1600" spc="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16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200.1.2.63</a:t>
            </a:r>
            <a:endParaRPr sz="1600">
              <a:latin typeface="Calibri"/>
              <a:cs typeface="Calibri"/>
            </a:endParaRPr>
          </a:p>
          <a:p>
            <a:pPr marL="546100" indent="-343535">
              <a:lnSpc>
                <a:spcPct val="100000"/>
              </a:lnSpc>
              <a:spcBef>
                <a:spcPts val="935"/>
              </a:spcBef>
              <a:buFont typeface="Symbol"/>
              <a:buChar char=""/>
              <a:tabLst>
                <a:tab pos="546100" algn="l"/>
                <a:tab pos="546735" algn="l"/>
              </a:tabLst>
            </a:pPr>
            <a:r>
              <a:rPr sz="1600" spc="-40" dirty="0">
                <a:solidFill>
                  <a:srgbClr val="FFFFFF"/>
                </a:solidFill>
                <a:latin typeface="Calibri"/>
                <a:cs typeface="Calibri"/>
              </a:rPr>
              <a:t>Total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number</a:t>
            </a:r>
            <a:r>
              <a:rPr sz="16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16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IP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Addresses</a:t>
            </a:r>
            <a:r>
              <a:rPr sz="16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r>
              <a:rPr sz="1575" baseline="26455" dirty="0">
                <a:solidFill>
                  <a:srgbClr val="FFFFFF"/>
                </a:solidFill>
                <a:latin typeface="Calibri"/>
                <a:cs typeface="Calibri"/>
              </a:rPr>
              <a:t>6</a:t>
            </a:r>
            <a:r>
              <a:rPr sz="1575" spc="172" baseline="264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64</a:t>
            </a:r>
            <a:endParaRPr sz="1600">
              <a:latin typeface="Calibri"/>
              <a:cs typeface="Calibri"/>
            </a:endParaRPr>
          </a:p>
          <a:p>
            <a:pPr marL="546100" indent="-343535">
              <a:lnSpc>
                <a:spcPct val="100000"/>
              </a:lnSpc>
              <a:spcBef>
                <a:spcPts val="925"/>
              </a:spcBef>
              <a:buFont typeface="Symbol"/>
              <a:buChar char=""/>
              <a:tabLst>
                <a:tab pos="546100" algn="l"/>
                <a:tab pos="546735" algn="l"/>
              </a:tabLst>
            </a:pP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Range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16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IP</a:t>
            </a:r>
            <a:r>
              <a:rPr sz="16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Addresses</a:t>
            </a:r>
            <a:r>
              <a:rPr sz="16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[200.1.2.0,</a:t>
            </a:r>
            <a:r>
              <a:rPr sz="16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200.1.2.63]</a:t>
            </a:r>
            <a:endParaRPr sz="1600">
              <a:latin typeface="Calibri"/>
              <a:cs typeface="Calibri"/>
            </a:endParaRPr>
          </a:p>
          <a:p>
            <a:pPr marL="546100" indent="-343535">
              <a:lnSpc>
                <a:spcPct val="100000"/>
              </a:lnSpc>
              <a:spcBef>
                <a:spcPts val="935"/>
              </a:spcBef>
              <a:buFont typeface="Symbol"/>
              <a:buChar char=""/>
              <a:tabLst>
                <a:tab pos="546100" algn="l"/>
                <a:tab pos="546735" algn="l"/>
              </a:tabLst>
            </a:pPr>
            <a:r>
              <a:rPr sz="1600" spc="-40" dirty="0">
                <a:solidFill>
                  <a:srgbClr val="FFFFFF"/>
                </a:solidFill>
                <a:latin typeface="Calibri"/>
                <a:cs typeface="Calibri"/>
              </a:rPr>
              <a:t>Total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number</a:t>
            </a:r>
            <a:r>
              <a:rPr sz="16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16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hosts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that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can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be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configured</a:t>
            </a:r>
            <a:r>
              <a:rPr sz="16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16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64</a:t>
            </a:r>
            <a:r>
              <a:rPr sz="16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2 =</a:t>
            </a:r>
            <a:r>
              <a:rPr sz="16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62</a:t>
            </a:r>
            <a:endParaRPr sz="1600">
              <a:latin typeface="Calibri"/>
              <a:cs typeface="Calibri"/>
            </a:endParaRPr>
          </a:p>
          <a:p>
            <a:pPr marL="546100" indent="-343535">
              <a:lnSpc>
                <a:spcPct val="100000"/>
              </a:lnSpc>
              <a:spcBef>
                <a:spcPts val="940"/>
              </a:spcBef>
              <a:buFont typeface="Symbol"/>
              <a:buChar char=""/>
              <a:tabLst>
                <a:tab pos="546100" algn="l"/>
                <a:tab pos="546735" algn="l"/>
              </a:tabLst>
            </a:pP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Range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16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Allocated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IP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Addresses</a:t>
            </a:r>
            <a:r>
              <a:rPr sz="160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16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[200.1.2.1,</a:t>
            </a:r>
            <a:r>
              <a:rPr sz="16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200.1.2.62]</a:t>
            </a:r>
            <a:endParaRPr sz="1600">
              <a:latin typeface="Calibri"/>
              <a:cs typeface="Calibri"/>
            </a:endParaRPr>
          </a:p>
          <a:p>
            <a:pPr>
              <a:lnSpc>
                <a:spcPct val="100000"/>
              </a:lnSpc>
              <a:buClr>
                <a:srgbClr val="FFFFFF"/>
              </a:buClr>
              <a:buFont typeface="Symbol"/>
              <a:buChar char=""/>
            </a:pPr>
            <a:endParaRPr sz="2350">
              <a:latin typeface="Calibri"/>
              <a:cs typeface="Calibri"/>
            </a:endParaRPr>
          </a:p>
          <a:p>
            <a:pPr marL="203200">
              <a:lnSpc>
                <a:spcPct val="100000"/>
              </a:lnSpc>
              <a:spcBef>
                <a:spcPts val="5"/>
              </a:spcBef>
            </a:pPr>
            <a:r>
              <a:rPr sz="1600" b="1" u="heavy" spc="-1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3rd</a:t>
            </a:r>
            <a:r>
              <a:rPr sz="1600" b="1" u="heavy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Subnet</a:t>
            </a:r>
            <a:endParaRPr sz="1600">
              <a:latin typeface="Calibri"/>
              <a:cs typeface="Calibri"/>
            </a:endParaRPr>
          </a:p>
          <a:p>
            <a:pPr marL="546100" indent="-343535">
              <a:lnSpc>
                <a:spcPct val="100000"/>
              </a:lnSpc>
              <a:spcBef>
                <a:spcPts val="1175"/>
              </a:spcBef>
              <a:buFont typeface="Symbol"/>
              <a:buChar char=""/>
              <a:tabLst>
                <a:tab pos="546100" algn="l"/>
                <a:tab pos="546735" algn="l"/>
              </a:tabLst>
            </a:pP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IP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Address</a:t>
            </a:r>
            <a:r>
              <a:rPr sz="16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16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subnet</a:t>
            </a:r>
            <a:r>
              <a:rPr sz="16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/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 Subnet</a:t>
            </a:r>
            <a:r>
              <a:rPr sz="16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id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16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200.1.2.128</a:t>
            </a:r>
            <a:endParaRPr sz="1600">
              <a:latin typeface="Calibri"/>
              <a:cs typeface="Calibri"/>
            </a:endParaRPr>
          </a:p>
          <a:p>
            <a:pPr marL="546100" indent="-343535">
              <a:lnSpc>
                <a:spcPct val="100000"/>
              </a:lnSpc>
              <a:spcBef>
                <a:spcPts val="940"/>
              </a:spcBef>
              <a:buFont typeface="Symbol"/>
              <a:buChar char=""/>
              <a:tabLst>
                <a:tab pos="546100" algn="l"/>
                <a:tab pos="546735" algn="l"/>
              </a:tabLst>
            </a:pP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Direct</a:t>
            </a:r>
            <a:r>
              <a:rPr sz="16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Broadcast</a:t>
            </a:r>
            <a:r>
              <a:rPr sz="16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Address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16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200.1.2.</a:t>
            </a: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10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111111</a:t>
            </a:r>
            <a:r>
              <a:rPr sz="1600" spc="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16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200.1.2.191</a:t>
            </a:r>
            <a:endParaRPr sz="1600">
              <a:latin typeface="Calibri"/>
              <a:cs typeface="Calibri"/>
            </a:endParaRPr>
          </a:p>
          <a:p>
            <a:pPr marL="546100" indent="-343535">
              <a:lnSpc>
                <a:spcPct val="100000"/>
              </a:lnSpc>
              <a:spcBef>
                <a:spcPts val="935"/>
              </a:spcBef>
              <a:buFont typeface="Symbol"/>
              <a:buChar char=""/>
              <a:tabLst>
                <a:tab pos="546100" algn="l"/>
                <a:tab pos="546735" algn="l"/>
              </a:tabLst>
            </a:pPr>
            <a:r>
              <a:rPr sz="1600" spc="-40" dirty="0">
                <a:solidFill>
                  <a:srgbClr val="FFFFFF"/>
                </a:solidFill>
                <a:latin typeface="Calibri"/>
                <a:cs typeface="Calibri"/>
              </a:rPr>
              <a:t>Total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number</a:t>
            </a:r>
            <a:r>
              <a:rPr sz="16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16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IP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Addresses</a:t>
            </a:r>
            <a:r>
              <a:rPr sz="16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r>
              <a:rPr sz="1575" baseline="26455" dirty="0">
                <a:solidFill>
                  <a:srgbClr val="FFFFFF"/>
                </a:solidFill>
                <a:latin typeface="Calibri"/>
                <a:cs typeface="Calibri"/>
              </a:rPr>
              <a:t>6</a:t>
            </a:r>
            <a:r>
              <a:rPr sz="1575" spc="172" baseline="264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64</a:t>
            </a:r>
            <a:endParaRPr sz="1600">
              <a:latin typeface="Calibri"/>
              <a:cs typeface="Calibri"/>
            </a:endParaRPr>
          </a:p>
          <a:p>
            <a:pPr marL="546100" indent="-343535">
              <a:lnSpc>
                <a:spcPct val="100000"/>
              </a:lnSpc>
              <a:spcBef>
                <a:spcPts val="925"/>
              </a:spcBef>
              <a:buFont typeface="Symbol"/>
              <a:buChar char=""/>
              <a:tabLst>
                <a:tab pos="546100" algn="l"/>
                <a:tab pos="546735" algn="l"/>
              </a:tabLst>
            </a:pP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Range</a:t>
            </a:r>
            <a:r>
              <a:rPr sz="16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16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IP</a:t>
            </a:r>
            <a:r>
              <a:rPr sz="16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Addresses</a:t>
            </a:r>
            <a:r>
              <a:rPr sz="16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[200.1.2.128,</a:t>
            </a:r>
            <a:r>
              <a:rPr sz="160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200.1.2.191]</a:t>
            </a:r>
            <a:endParaRPr sz="1600">
              <a:latin typeface="Calibri"/>
              <a:cs typeface="Calibri"/>
            </a:endParaRPr>
          </a:p>
          <a:p>
            <a:pPr marL="546100" indent="-343535">
              <a:lnSpc>
                <a:spcPct val="100000"/>
              </a:lnSpc>
              <a:spcBef>
                <a:spcPts val="935"/>
              </a:spcBef>
              <a:buFont typeface="Symbol"/>
              <a:buChar char=""/>
              <a:tabLst>
                <a:tab pos="546100" algn="l"/>
                <a:tab pos="546735" algn="l"/>
              </a:tabLst>
            </a:pPr>
            <a:r>
              <a:rPr sz="1600" spc="-40" dirty="0">
                <a:solidFill>
                  <a:srgbClr val="FFFFFF"/>
                </a:solidFill>
                <a:latin typeface="Calibri"/>
                <a:cs typeface="Calibri"/>
              </a:rPr>
              <a:t>Total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number</a:t>
            </a:r>
            <a:r>
              <a:rPr sz="16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16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hosts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that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can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be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configured</a:t>
            </a:r>
            <a:r>
              <a:rPr sz="16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16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64</a:t>
            </a:r>
            <a:r>
              <a:rPr sz="16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2 =</a:t>
            </a:r>
            <a:r>
              <a:rPr sz="16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62</a:t>
            </a:r>
            <a:endParaRPr sz="1600">
              <a:latin typeface="Calibri"/>
              <a:cs typeface="Calibri"/>
            </a:endParaRPr>
          </a:p>
          <a:p>
            <a:pPr marL="546100" indent="-343535">
              <a:lnSpc>
                <a:spcPct val="100000"/>
              </a:lnSpc>
              <a:spcBef>
                <a:spcPts val="935"/>
              </a:spcBef>
              <a:buFont typeface="Symbol"/>
              <a:buChar char=""/>
              <a:tabLst>
                <a:tab pos="546100" algn="l"/>
                <a:tab pos="546735" algn="l"/>
              </a:tabLst>
            </a:pP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Range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16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Allocated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IP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Addresses</a:t>
            </a:r>
            <a:r>
              <a:rPr sz="160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[200.1.2.129,</a:t>
            </a:r>
            <a:r>
              <a:rPr sz="1600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200.1.2.190]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361303" y="3708908"/>
            <a:ext cx="94615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u="heavy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4th</a:t>
            </a:r>
            <a:r>
              <a:rPr sz="1600" b="1" u="heavy" spc="-4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1600" b="1" u="heavy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Subnet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284086" y="3991084"/>
            <a:ext cx="5427980" cy="2201545"/>
          </a:xfrm>
          <a:prstGeom prst="rect">
            <a:avLst/>
          </a:prstGeom>
        </p:spPr>
        <p:txBody>
          <a:bodyPr vert="horz" wrap="square" lIns="0" tIns="132080" rIns="0" bIns="0" rtlCol="0">
            <a:spAutoFit/>
          </a:bodyPr>
          <a:lstStyle/>
          <a:p>
            <a:pPr marL="381000" indent="-342900">
              <a:lnSpc>
                <a:spcPct val="100000"/>
              </a:lnSpc>
              <a:spcBef>
                <a:spcPts val="1040"/>
              </a:spcBef>
              <a:buFont typeface="Symbol"/>
              <a:buChar char=""/>
              <a:tabLst>
                <a:tab pos="380365" algn="l"/>
                <a:tab pos="381000" algn="l"/>
              </a:tabLst>
            </a:pP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IP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Address</a:t>
            </a:r>
            <a:r>
              <a:rPr sz="16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16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subnet</a:t>
            </a:r>
            <a:r>
              <a:rPr sz="16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/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 Subnet</a:t>
            </a:r>
            <a:r>
              <a:rPr sz="16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id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16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200.1.2.192</a:t>
            </a:r>
            <a:endParaRPr sz="1600">
              <a:latin typeface="Calibri"/>
              <a:cs typeface="Calibri"/>
            </a:endParaRPr>
          </a:p>
          <a:p>
            <a:pPr marL="381000" indent="-342900">
              <a:lnSpc>
                <a:spcPct val="100000"/>
              </a:lnSpc>
              <a:spcBef>
                <a:spcPts val="940"/>
              </a:spcBef>
              <a:buFont typeface="Symbol"/>
              <a:buChar char=""/>
              <a:tabLst>
                <a:tab pos="380365" algn="l"/>
                <a:tab pos="381000" algn="l"/>
              </a:tabLst>
            </a:pP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Direct</a:t>
            </a:r>
            <a:r>
              <a:rPr sz="16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Broadcast</a:t>
            </a:r>
            <a:r>
              <a:rPr sz="16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Address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16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200.1.2.</a:t>
            </a: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11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111111</a:t>
            </a:r>
            <a:r>
              <a:rPr sz="1600" spc="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16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200.1.2.255</a:t>
            </a:r>
            <a:endParaRPr sz="1600">
              <a:latin typeface="Calibri"/>
              <a:cs typeface="Calibri"/>
            </a:endParaRPr>
          </a:p>
          <a:p>
            <a:pPr marL="381000" indent="-342900">
              <a:lnSpc>
                <a:spcPct val="100000"/>
              </a:lnSpc>
              <a:spcBef>
                <a:spcPts val="935"/>
              </a:spcBef>
              <a:buFont typeface="Symbol"/>
              <a:buChar char=""/>
              <a:tabLst>
                <a:tab pos="380365" algn="l"/>
                <a:tab pos="381000" algn="l"/>
              </a:tabLst>
            </a:pPr>
            <a:r>
              <a:rPr sz="1600" spc="-40" dirty="0">
                <a:solidFill>
                  <a:srgbClr val="FFFFFF"/>
                </a:solidFill>
                <a:latin typeface="Calibri"/>
                <a:cs typeface="Calibri"/>
              </a:rPr>
              <a:t>Total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number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16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IP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 Addresses</a:t>
            </a:r>
            <a:r>
              <a:rPr sz="16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r>
              <a:rPr sz="1575" baseline="26455" dirty="0">
                <a:solidFill>
                  <a:srgbClr val="FFFFFF"/>
                </a:solidFill>
                <a:latin typeface="Calibri"/>
                <a:cs typeface="Calibri"/>
              </a:rPr>
              <a:t>6</a:t>
            </a:r>
            <a:r>
              <a:rPr sz="1575" spc="172" baseline="264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64</a:t>
            </a:r>
            <a:endParaRPr sz="1600">
              <a:latin typeface="Calibri"/>
              <a:cs typeface="Calibri"/>
            </a:endParaRPr>
          </a:p>
          <a:p>
            <a:pPr marL="381000" indent="-342900">
              <a:lnSpc>
                <a:spcPct val="100000"/>
              </a:lnSpc>
              <a:spcBef>
                <a:spcPts val="925"/>
              </a:spcBef>
              <a:buFont typeface="Symbol"/>
              <a:buChar char=""/>
              <a:tabLst>
                <a:tab pos="380365" algn="l"/>
                <a:tab pos="381000" algn="l"/>
              </a:tabLst>
            </a:pP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Range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16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IP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Addresses</a:t>
            </a:r>
            <a:r>
              <a:rPr sz="16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[200.1.2.192,</a:t>
            </a:r>
            <a:r>
              <a:rPr sz="160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200.1.2.255]</a:t>
            </a:r>
            <a:endParaRPr sz="1600">
              <a:latin typeface="Calibri"/>
              <a:cs typeface="Calibri"/>
            </a:endParaRPr>
          </a:p>
          <a:p>
            <a:pPr marL="381000" indent="-342900">
              <a:lnSpc>
                <a:spcPct val="100000"/>
              </a:lnSpc>
              <a:spcBef>
                <a:spcPts val="935"/>
              </a:spcBef>
              <a:buFont typeface="Symbol"/>
              <a:buChar char=""/>
              <a:tabLst>
                <a:tab pos="380365" algn="l"/>
                <a:tab pos="381000" algn="l"/>
              </a:tabLst>
            </a:pPr>
            <a:r>
              <a:rPr sz="1600" spc="-40" dirty="0">
                <a:solidFill>
                  <a:srgbClr val="FFFFFF"/>
                </a:solidFill>
                <a:latin typeface="Calibri"/>
                <a:cs typeface="Calibri"/>
              </a:rPr>
              <a:t>Total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number</a:t>
            </a:r>
            <a:r>
              <a:rPr sz="16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16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hosts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 that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can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be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configured</a:t>
            </a:r>
            <a:r>
              <a:rPr sz="16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16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64</a:t>
            </a:r>
            <a:r>
              <a:rPr sz="16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2 =</a:t>
            </a:r>
            <a:r>
              <a:rPr sz="16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62</a:t>
            </a:r>
            <a:endParaRPr sz="1600">
              <a:latin typeface="Calibri"/>
              <a:cs typeface="Calibri"/>
            </a:endParaRPr>
          </a:p>
          <a:p>
            <a:pPr marL="381000" indent="-342900">
              <a:lnSpc>
                <a:spcPct val="100000"/>
              </a:lnSpc>
              <a:spcBef>
                <a:spcPts val="940"/>
              </a:spcBef>
              <a:buFont typeface="Symbol"/>
              <a:buChar char=""/>
              <a:tabLst>
                <a:tab pos="380365" algn="l"/>
                <a:tab pos="381000" algn="l"/>
              </a:tabLst>
            </a:pP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Range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16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Allocated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IP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Addresses</a:t>
            </a:r>
            <a:r>
              <a:rPr sz="160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[200.1.2.193,</a:t>
            </a:r>
            <a:r>
              <a:rPr sz="1600" spc="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200.1.2.254]</a:t>
            </a:r>
            <a:endParaRPr sz="1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21709" y="49479"/>
            <a:ext cx="515048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u="heavy" spc="-3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Variable</a:t>
            </a:r>
            <a:r>
              <a:rPr sz="3600" b="1" u="heavy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Length</a:t>
            </a:r>
            <a:r>
              <a:rPr sz="3600" b="1" u="heavy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3600" b="1" u="heavy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Subnetting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412616" y="6228613"/>
            <a:ext cx="5351780" cy="584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85"/>
              </a:lnSpc>
            </a:pPr>
            <a:r>
              <a:rPr sz="4400" u="heavy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www.knowledgegate.in</a:t>
            </a:r>
            <a:endParaRPr sz="44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382506" y="778510"/>
            <a:ext cx="27285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719455" algn="l"/>
                <a:tab pos="2147570" algn="l"/>
              </a:tabLst>
            </a:pP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the	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2800" spc="-25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2800" spc="-25" dirty="0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or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k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2800" spc="-40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2800" spc="-3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8739" y="747420"/>
            <a:ext cx="9103995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07100"/>
              </a:lnSpc>
              <a:spcBef>
                <a:spcPts val="100"/>
              </a:spcBef>
              <a:buFont typeface="Symbol"/>
              <a:buChar char=""/>
              <a:tabLst>
                <a:tab pos="354965" algn="l"/>
                <a:tab pos="355600" algn="l"/>
                <a:tab pos="1750060" algn="l"/>
                <a:tab pos="2885440" algn="l"/>
                <a:tab pos="4653280" algn="l"/>
                <a:tab pos="6203315" algn="l"/>
                <a:tab pos="8079740" algn="l"/>
              </a:tabLst>
            </a:pPr>
            <a:r>
              <a:rPr sz="2800" spc="-165" dirty="0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ariab</a:t>
            </a:r>
            <a:r>
              <a:rPr sz="2800" spc="-20" dirty="0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le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2800" spc="-50" dirty="0">
                <a:solidFill>
                  <a:srgbClr val="FFFFFF"/>
                </a:solidFill>
                <a:latin typeface="Calibri"/>
                <a:cs typeface="Calibri"/>
              </a:rPr>
              <a:t>g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th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	s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sz="2800" spc="5" dirty="0">
                <a:solidFill>
                  <a:srgbClr val="FFFFFF"/>
                </a:solidFill>
                <a:latin typeface="Calibri"/>
                <a:cs typeface="Calibri"/>
              </a:rPr>
              <a:t>b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2800" spc="-25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2800" spc="-45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ti</a:t>
            </a:r>
            <a:r>
              <a:rPr sz="2800" spc="-20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g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(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lass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2800" spc="5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b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2800" spc="-2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2800" spc="-4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ng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)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sz="2800" spc="-20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vides 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subnets</a:t>
            </a:r>
            <a:r>
              <a:rPr sz="2800" spc="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such</a:t>
            </a:r>
            <a:r>
              <a:rPr sz="28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that: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43510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1130"/>
              </a:spcBef>
              <a:buFont typeface="Arial MT"/>
              <a:buChar char="•"/>
              <a:tabLst>
                <a:tab pos="469265" algn="l"/>
                <a:tab pos="469900" algn="l"/>
              </a:tabLst>
            </a:pPr>
            <a:r>
              <a:rPr spc="-5" dirty="0"/>
              <a:t>All</a:t>
            </a:r>
            <a:r>
              <a:rPr dirty="0"/>
              <a:t> </a:t>
            </a:r>
            <a:r>
              <a:rPr spc="-5" dirty="0"/>
              <a:t>the</a:t>
            </a:r>
            <a:r>
              <a:rPr spc="10" dirty="0"/>
              <a:t> </a:t>
            </a:r>
            <a:r>
              <a:rPr spc="-10" dirty="0"/>
              <a:t>subnets</a:t>
            </a:r>
            <a:r>
              <a:rPr spc="35" dirty="0"/>
              <a:t> </a:t>
            </a:r>
            <a:r>
              <a:rPr spc="-20" dirty="0"/>
              <a:t>are</a:t>
            </a:r>
            <a:r>
              <a:rPr spc="5" dirty="0"/>
              <a:t> </a:t>
            </a:r>
            <a:r>
              <a:rPr spc="-10" dirty="0"/>
              <a:t>not</a:t>
            </a:r>
            <a:r>
              <a:rPr spc="15" dirty="0"/>
              <a:t> </a:t>
            </a:r>
            <a:r>
              <a:rPr spc="-5" dirty="0"/>
              <a:t>of </a:t>
            </a:r>
            <a:r>
              <a:rPr spc="-10" dirty="0"/>
              <a:t>same</a:t>
            </a:r>
            <a:r>
              <a:rPr spc="5" dirty="0"/>
              <a:t> </a:t>
            </a:r>
            <a:r>
              <a:rPr spc="-20" dirty="0"/>
              <a:t>size.</a:t>
            </a:r>
          </a:p>
          <a:p>
            <a:pPr marL="469900" indent="-457200">
              <a:lnSpc>
                <a:spcPct val="100000"/>
              </a:lnSpc>
              <a:spcBef>
                <a:spcPts val="1035"/>
              </a:spcBef>
              <a:buFont typeface="Arial MT"/>
              <a:buChar char="•"/>
              <a:tabLst>
                <a:tab pos="469265" algn="l"/>
                <a:tab pos="469900" algn="l"/>
              </a:tabLst>
            </a:pPr>
            <a:r>
              <a:rPr spc="-5" dirty="0"/>
              <a:t>All</a:t>
            </a:r>
            <a:r>
              <a:rPr spc="5" dirty="0"/>
              <a:t> </a:t>
            </a:r>
            <a:r>
              <a:rPr spc="-5" dirty="0"/>
              <a:t>the</a:t>
            </a:r>
            <a:r>
              <a:rPr spc="10" dirty="0"/>
              <a:t> </a:t>
            </a:r>
            <a:r>
              <a:rPr spc="-10" dirty="0"/>
              <a:t>subnets</a:t>
            </a:r>
            <a:r>
              <a:rPr spc="35" dirty="0"/>
              <a:t> </a:t>
            </a:r>
            <a:r>
              <a:rPr spc="-5" dirty="0"/>
              <a:t>do</a:t>
            </a:r>
            <a:r>
              <a:rPr spc="15" dirty="0"/>
              <a:t> </a:t>
            </a:r>
            <a:r>
              <a:rPr spc="-10" dirty="0"/>
              <a:t>not</a:t>
            </a:r>
            <a:r>
              <a:rPr spc="20" dirty="0"/>
              <a:t> </a:t>
            </a:r>
            <a:r>
              <a:rPr spc="-25" dirty="0"/>
              <a:t>have</a:t>
            </a:r>
            <a:r>
              <a:rPr spc="15" dirty="0"/>
              <a:t> </a:t>
            </a:r>
            <a:r>
              <a:rPr spc="-5" dirty="0"/>
              <a:t>equal</a:t>
            </a:r>
            <a:r>
              <a:rPr dirty="0"/>
              <a:t> </a:t>
            </a:r>
            <a:r>
              <a:rPr spc="-10" dirty="0"/>
              <a:t>number</a:t>
            </a:r>
            <a:r>
              <a:rPr spc="35" dirty="0"/>
              <a:t> </a:t>
            </a:r>
            <a:r>
              <a:rPr spc="-5" dirty="0"/>
              <a:t>of</a:t>
            </a:r>
            <a:r>
              <a:rPr dirty="0"/>
              <a:t> </a:t>
            </a:r>
            <a:r>
              <a:rPr spc="-15" dirty="0"/>
              <a:t>hosts.</a:t>
            </a:r>
          </a:p>
          <a:p>
            <a:pPr marL="469900" indent="-457200">
              <a:lnSpc>
                <a:spcPct val="100000"/>
              </a:lnSpc>
              <a:spcBef>
                <a:spcPts val="1030"/>
              </a:spcBef>
              <a:buFont typeface="Arial MT"/>
              <a:buChar char="•"/>
              <a:tabLst>
                <a:tab pos="469265" algn="l"/>
                <a:tab pos="469900" algn="l"/>
              </a:tabLst>
            </a:pPr>
            <a:r>
              <a:rPr spc="-5" dirty="0"/>
              <a:t>All the</a:t>
            </a:r>
            <a:r>
              <a:rPr dirty="0"/>
              <a:t> </a:t>
            </a:r>
            <a:r>
              <a:rPr spc="-10" dirty="0"/>
              <a:t>subnets</a:t>
            </a:r>
            <a:r>
              <a:rPr spc="35" dirty="0"/>
              <a:t> </a:t>
            </a:r>
            <a:r>
              <a:rPr spc="-10" dirty="0"/>
              <a:t>do</a:t>
            </a:r>
            <a:r>
              <a:rPr spc="10" dirty="0"/>
              <a:t> </a:t>
            </a:r>
            <a:r>
              <a:rPr spc="-5" dirty="0"/>
              <a:t>not</a:t>
            </a:r>
            <a:r>
              <a:rPr spc="10" dirty="0"/>
              <a:t> </a:t>
            </a:r>
            <a:r>
              <a:rPr spc="-25" dirty="0"/>
              <a:t>have</a:t>
            </a:r>
            <a:r>
              <a:rPr spc="10" dirty="0"/>
              <a:t> </a:t>
            </a:r>
            <a:r>
              <a:rPr spc="-5" dirty="0"/>
              <a:t>same </a:t>
            </a:r>
            <a:r>
              <a:rPr spc="-10" dirty="0"/>
              <a:t>subnet</a:t>
            </a:r>
            <a:r>
              <a:rPr spc="35" dirty="0"/>
              <a:t> </a:t>
            </a:r>
            <a:r>
              <a:rPr spc="-5" dirty="0"/>
              <a:t>mask.</a:t>
            </a:r>
          </a:p>
        </p:txBody>
      </p:sp>
    </p:spTree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772155" y="896111"/>
            <a:ext cx="6445250" cy="5910580"/>
            <a:chOff x="2772155" y="896111"/>
            <a:chExt cx="6445250" cy="5910580"/>
          </a:xfrm>
        </p:grpSpPr>
        <p:sp>
          <p:nvSpPr>
            <p:cNvPr id="3" name="object 3"/>
            <p:cNvSpPr/>
            <p:nvPr/>
          </p:nvSpPr>
          <p:spPr>
            <a:xfrm>
              <a:off x="3424936" y="6723303"/>
              <a:ext cx="5329555" cy="36830"/>
            </a:xfrm>
            <a:custGeom>
              <a:avLst/>
              <a:gdLst/>
              <a:ahLst/>
              <a:cxnLst/>
              <a:rect l="l" t="t" r="r" b="b"/>
              <a:pathLst>
                <a:path w="5329555" h="36829">
                  <a:moveTo>
                    <a:pt x="5329428" y="0"/>
                  </a:moveTo>
                  <a:lnTo>
                    <a:pt x="0" y="0"/>
                  </a:lnTo>
                  <a:lnTo>
                    <a:pt x="0" y="36575"/>
                  </a:lnTo>
                  <a:lnTo>
                    <a:pt x="5329428" y="36575"/>
                  </a:lnTo>
                  <a:lnTo>
                    <a:pt x="5329428" y="0"/>
                  </a:lnTo>
                  <a:close/>
                </a:path>
              </a:pathLst>
            </a:custGeom>
            <a:solidFill>
              <a:srgbClr val="0462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2791205" y="915161"/>
              <a:ext cx="6407150" cy="5872480"/>
            </a:xfrm>
            <a:custGeom>
              <a:avLst/>
              <a:gdLst/>
              <a:ahLst/>
              <a:cxnLst/>
              <a:rect l="l" t="t" r="r" b="b"/>
              <a:pathLst>
                <a:path w="6407150" h="5872480">
                  <a:moveTo>
                    <a:pt x="0" y="2935986"/>
                  </a:moveTo>
                  <a:lnTo>
                    <a:pt x="389" y="2889740"/>
                  </a:lnTo>
                  <a:lnTo>
                    <a:pt x="1553" y="2843668"/>
                  </a:lnTo>
                  <a:lnTo>
                    <a:pt x="3486" y="2797772"/>
                  </a:lnTo>
                  <a:lnTo>
                    <a:pt x="6183" y="2752060"/>
                  </a:lnTo>
                  <a:lnTo>
                    <a:pt x="9637" y="2706535"/>
                  </a:lnTo>
                  <a:lnTo>
                    <a:pt x="13844" y="2661204"/>
                  </a:lnTo>
                  <a:lnTo>
                    <a:pt x="18797" y="2616071"/>
                  </a:lnTo>
                  <a:lnTo>
                    <a:pt x="24490" y="2571142"/>
                  </a:lnTo>
                  <a:lnTo>
                    <a:pt x="30918" y="2526422"/>
                  </a:lnTo>
                  <a:lnTo>
                    <a:pt x="38076" y="2481916"/>
                  </a:lnTo>
                  <a:lnTo>
                    <a:pt x="45957" y="2437629"/>
                  </a:lnTo>
                  <a:lnTo>
                    <a:pt x="54556" y="2393567"/>
                  </a:lnTo>
                  <a:lnTo>
                    <a:pt x="63868" y="2349734"/>
                  </a:lnTo>
                  <a:lnTo>
                    <a:pt x="73885" y="2306137"/>
                  </a:lnTo>
                  <a:lnTo>
                    <a:pt x="84604" y="2262780"/>
                  </a:lnTo>
                  <a:lnTo>
                    <a:pt x="96017" y="2219668"/>
                  </a:lnTo>
                  <a:lnTo>
                    <a:pt x="108120" y="2176807"/>
                  </a:lnTo>
                  <a:lnTo>
                    <a:pt x="120907" y="2134201"/>
                  </a:lnTo>
                  <a:lnTo>
                    <a:pt x="134371" y="2091857"/>
                  </a:lnTo>
                  <a:lnTo>
                    <a:pt x="148508" y="2049779"/>
                  </a:lnTo>
                  <a:lnTo>
                    <a:pt x="163311" y="2007973"/>
                  </a:lnTo>
                  <a:lnTo>
                    <a:pt x="178776" y="1966444"/>
                  </a:lnTo>
                  <a:lnTo>
                    <a:pt x="194895" y="1925196"/>
                  </a:lnTo>
                  <a:lnTo>
                    <a:pt x="211664" y="1884236"/>
                  </a:lnTo>
                  <a:lnTo>
                    <a:pt x="229077" y="1843568"/>
                  </a:lnTo>
                  <a:lnTo>
                    <a:pt x="247128" y="1803198"/>
                  </a:lnTo>
                  <a:lnTo>
                    <a:pt x="265811" y="1763130"/>
                  </a:lnTo>
                  <a:lnTo>
                    <a:pt x="285121" y="1723371"/>
                  </a:lnTo>
                  <a:lnTo>
                    <a:pt x="305052" y="1683925"/>
                  </a:lnTo>
                  <a:lnTo>
                    <a:pt x="325598" y="1644798"/>
                  </a:lnTo>
                  <a:lnTo>
                    <a:pt x="346754" y="1605994"/>
                  </a:lnTo>
                  <a:lnTo>
                    <a:pt x="368513" y="1567519"/>
                  </a:lnTo>
                  <a:lnTo>
                    <a:pt x="390871" y="1529379"/>
                  </a:lnTo>
                  <a:lnTo>
                    <a:pt x="413822" y="1491578"/>
                  </a:lnTo>
                  <a:lnTo>
                    <a:pt x="437359" y="1454121"/>
                  </a:lnTo>
                  <a:lnTo>
                    <a:pt x="461478" y="1417015"/>
                  </a:lnTo>
                  <a:lnTo>
                    <a:pt x="486172" y="1380263"/>
                  </a:lnTo>
                  <a:lnTo>
                    <a:pt x="511435" y="1343872"/>
                  </a:lnTo>
                  <a:lnTo>
                    <a:pt x="537263" y="1307846"/>
                  </a:lnTo>
                  <a:lnTo>
                    <a:pt x="563649" y="1272192"/>
                  </a:lnTo>
                  <a:lnTo>
                    <a:pt x="590587" y="1236913"/>
                  </a:lnTo>
                  <a:lnTo>
                    <a:pt x="618073" y="1202015"/>
                  </a:lnTo>
                  <a:lnTo>
                    <a:pt x="646100" y="1167504"/>
                  </a:lnTo>
                  <a:lnTo>
                    <a:pt x="674662" y="1133384"/>
                  </a:lnTo>
                  <a:lnTo>
                    <a:pt x="703754" y="1099661"/>
                  </a:lnTo>
                  <a:lnTo>
                    <a:pt x="733371" y="1066340"/>
                  </a:lnTo>
                  <a:lnTo>
                    <a:pt x="763505" y="1033427"/>
                  </a:lnTo>
                  <a:lnTo>
                    <a:pt x="794153" y="1000926"/>
                  </a:lnTo>
                  <a:lnTo>
                    <a:pt x="825308" y="968843"/>
                  </a:lnTo>
                  <a:lnTo>
                    <a:pt x="856964" y="937182"/>
                  </a:lnTo>
                  <a:lnTo>
                    <a:pt x="889115" y="905950"/>
                  </a:lnTo>
                  <a:lnTo>
                    <a:pt x="921757" y="875152"/>
                  </a:lnTo>
                  <a:lnTo>
                    <a:pt x="954883" y="844792"/>
                  </a:lnTo>
                  <a:lnTo>
                    <a:pt x="988487" y="814875"/>
                  </a:lnTo>
                  <a:lnTo>
                    <a:pt x="1022565" y="785408"/>
                  </a:lnTo>
                  <a:lnTo>
                    <a:pt x="1057109" y="756395"/>
                  </a:lnTo>
                  <a:lnTo>
                    <a:pt x="1092115" y="727842"/>
                  </a:lnTo>
                  <a:lnTo>
                    <a:pt x="1127577" y="699754"/>
                  </a:lnTo>
                  <a:lnTo>
                    <a:pt x="1163489" y="672135"/>
                  </a:lnTo>
                  <a:lnTo>
                    <a:pt x="1199845" y="644991"/>
                  </a:lnTo>
                  <a:lnTo>
                    <a:pt x="1236640" y="618328"/>
                  </a:lnTo>
                  <a:lnTo>
                    <a:pt x="1273868" y="592151"/>
                  </a:lnTo>
                  <a:lnTo>
                    <a:pt x="1311523" y="566464"/>
                  </a:lnTo>
                  <a:lnTo>
                    <a:pt x="1349600" y="541274"/>
                  </a:lnTo>
                  <a:lnTo>
                    <a:pt x="1388093" y="516584"/>
                  </a:lnTo>
                  <a:lnTo>
                    <a:pt x="1426996" y="492402"/>
                  </a:lnTo>
                  <a:lnTo>
                    <a:pt x="1466304" y="468730"/>
                  </a:lnTo>
                  <a:lnTo>
                    <a:pt x="1506010" y="445576"/>
                  </a:lnTo>
                  <a:lnTo>
                    <a:pt x="1546109" y="422944"/>
                  </a:lnTo>
                  <a:lnTo>
                    <a:pt x="1586596" y="400840"/>
                  </a:lnTo>
                  <a:lnTo>
                    <a:pt x="1627465" y="379268"/>
                  </a:lnTo>
                  <a:lnTo>
                    <a:pt x="1668710" y="358234"/>
                  </a:lnTo>
                  <a:lnTo>
                    <a:pt x="1710325" y="337742"/>
                  </a:lnTo>
                  <a:lnTo>
                    <a:pt x="1752304" y="317800"/>
                  </a:lnTo>
                  <a:lnTo>
                    <a:pt x="1794643" y="298410"/>
                  </a:lnTo>
                  <a:lnTo>
                    <a:pt x="1837335" y="279580"/>
                  </a:lnTo>
                  <a:lnTo>
                    <a:pt x="1880374" y="261313"/>
                  </a:lnTo>
                  <a:lnTo>
                    <a:pt x="1923755" y="243615"/>
                  </a:lnTo>
                  <a:lnTo>
                    <a:pt x="1967472" y="226492"/>
                  </a:lnTo>
                  <a:lnTo>
                    <a:pt x="2011520" y="209949"/>
                  </a:lnTo>
                  <a:lnTo>
                    <a:pt x="2055893" y="193990"/>
                  </a:lnTo>
                  <a:lnTo>
                    <a:pt x="2100584" y="178621"/>
                  </a:lnTo>
                  <a:lnTo>
                    <a:pt x="2145589" y="163848"/>
                  </a:lnTo>
                  <a:lnTo>
                    <a:pt x="2190902" y="149675"/>
                  </a:lnTo>
                  <a:lnTo>
                    <a:pt x="2236516" y="136107"/>
                  </a:lnTo>
                  <a:lnTo>
                    <a:pt x="2282427" y="123151"/>
                  </a:lnTo>
                  <a:lnTo>
                    <a:pt x="2328629" y="110811"/>
                  </a:lnTo>
                  <a:lnTo>
                    <a:pt x="2375115" y="99092"/>
                  </a:lnTo>
                  <a:lnTo>
                    <a:pt x="2421881" y="88000"/>
                  </a:lnTo>
                  <a:lnTo>
                    <a:pt x="2468919" y="77539"/>
                  </a:lnTo>
                  <a:lnTo>
                    <a:pt x="2516226" y="67716"/>
                  </a:lnTo>
                  <a:lnTo>
                    <a:pt x="2563795" y="58534"/>
                  </a:lnTo>
                  <a:lnTo>
                    <a:pt x="2611620" y="50001"/>
                  </a:lnTo>
                  <a:lnTo>
                    <a:pt x="2659696" y="42120"/>
                  </a:lnTo>
                  <a:lnTo>
                    <a:pt x="2708017" y="34897"/>
                  </a:lnTo>
                  <a:lnTo>
                    <a:pt x="2756577" y="28337"/>
                  </a:lnTo>
                  <a:lnTo>
                    <a:pt x="2805371" y="22445"/>
                  </a:lnTo>
                  <a:lnTo>
                    <a:pt x="2854393" y="17227"/>
                  </a:lnTo>
                  <a:lnTo>
                    <a:pt x="2903637" y="12688"/>
                  </a:lnTo>
                  <a:lnTo>
                    <a:pt x="2953097" y="8833"/>
                  </a:lnTo>
                  <a:lnTo>
                    <a:pt x="3002768" y="5667"/>
                  </a:lnTo>
                  <a:lnTo>
                    <a:pt x="3052645" y="3195"/>
                  </a:lnTo>
                  <a:lnTo>
                    <a:pt x="3102720" y="1423"/>
                  </a:lnTo>
                  <a:lnTo>
                    <a:pt x="3152990" y="356"/>
                  </a:lnTo>
                  <a:lnTo>
                    <a:pt x="3203447" y="0"/>
                  </a:lnTo>
                  <a:lnTo>
                    <a:pt x="3253905" y="356"/>
                  </a:lnTo>
                  <a:lnTo>
                    <a:pt x="3304175" y="1423"/>
                  </a:lnTo>
                  <a:lnTo>
                    <a:pt x="3354250" y="3195"/>
                  </a:lnTo>
                  <a:lnTo>
                    <a:pt x="3404127" y="5667"/>
                  </a:lnTo>
                  <a:lnTo>
                    <a:pt x="3453798" y="8833"/>
                  </a:lnTo>
                  <a:lnTo>
                    <a:pt x="3503258" y="12688"/>
                  </a:lnTo>
                  <a:lnTo>
                    <a:pt x="3552502" y="17227"/>
                  </a:lnTo>
                  <a:lnTo>
                    <a:pt x="3601524" y="22445"/>
                  </a:lnTo>
                  <a:lnTo>
                    <a:pt x="3650318" y="28337"/>
                  </a:lnTo>
                  <a:lnTo>
                    <a:pt x="3698878" y="34897"/>
                  </a:lnTo>
                  <a:lnTo>
                    <a:pt x="3747199" y="42120"/>
                  </a:lnTo>
                  <a:lnTo>
                    <a:pt x="3795275" y="50001"/>
                  </a:lnTo>
                  <a:lnTo>
                    <a:pt x="3843100" y="58534"/>
                  </a:lnTo>
                  <a:lnTo>
                    <a:pt x="3890669" y="67716"/>
                  </a:lnTo>
                  <a:lnTo>
                    <a:pt x="3937976" y="77539"/>
                  </a:lnTo>
                  <a:lnTo>
                    <a:pt x="3985014" y="88000"/>
                  </a:lnTo>
                  <a:lnTo>
                    <a:pt x="4031780" y="99092"/>
                  </a:lnTo>
                  <a:lnTo>
                    <a:pt x="4078266" y="110811"/>
                  </a:lnTo>
                  <a:lnTo>
                    <a:pt x="4124468" y="123151"/>
                  </a:lnTo>
                  <a:lnTo>
                    <a:pt x="4170379" y="136107"/>
                  </a:lnTo>
                  <a:lnTo>
                    <a:pt x="4215993" y="149675"/>
                  </a:lnTo>
                  <a:lnTo>
                    <a:pt x="4261306" y="163848"/>
                  </a:lnTo>
                  <a:lnTo>
                    <a:pt x="4306311" y="178621"/>
                  </a:lnTo>
                  <a:lnTo>
                    <a:pt x="4351002" y="193990"/>
                  </a:lnTo>
                  <a:lnTo>
                    <a:pt x="4395375" y="209949"/>
                  </a:lnTo>
                  <a:lnTo>
                    <a:pt x="4439423" y="226492"/>
                  </a:lnTo>
                  <a:lnTo>
                    <a:pt x="4483140" y="243615"/>
                  </a:lnTo>
                  <a:lnTo>
                    <a:pt x="4526521" y="261313"/>
                  </a:lnTo>
                  <a:lnTo>
                    <a:pt x="4569560" y="279580"/>
                  </a:lnTo>
                  <a:lnTo>
                    <a:pt x="4612252" y="298410"/>
                  </a:lnTo>
                  <a:lnTo>
                    <a:pt x="4654591" y="317800"/>
                  </a:lnTo>
                  <a:lnTo>
                    <a:pt x="4696570" y="337742"/>
                  </a:lnTo>
                  <a:lnTo>
                    <a:pt x="4738185" y="358234"/>
                  </a:lnTo>
                  <a:lnTo>
                    <a:pt x="4779430" y="379268"/>
                  </a:lnTo>
                  <a:lnTo>
                    <a:pt x="4820299" y="400840"/>
                  </a:lnTo>
                  <a:lnTo>
                    <a:pt x="4860786" y="422944"/>
                  </a:lnTo>
                  <a:lnTo>
                    <a:pt x="4900885" y="445576"/>
                  </a:lnTo>
                  <a:lnTo>
                    <a:pt x="4940591" y="468730"/>
                  </a:lnTo>
                  <a:lnTo>
                    <a:pt x="4979899" y="492402"/>
                  </a:lnTo>
                  <a:lnTo>
                    <a:pt x="5018802" y="516584"/>
                  </a:lnTo>
                  <a:lnTo>
                    <a:pt x="5057295" y="541274"/>
                  </a:lnTo>
                  <a:lnTo>
                    <a:pt x="5095372" y="566464"/>
                  </a:lnTo>
                  <a:lnTo>
                    <a:pt x="5133027" y="592151"/>
                  </a:lnTo>
                  <a:lnTo>
                    <a:pt x="5170255" y="618328"/>
                  </a:lnTo>
                  <a:lnTo>
                    <a:pt x="5207050" y="644991"/>
                  </a:lnTo>
                  <a:lnTo>
                    <a:pt x="5243406" y="672135"/>
                  </a:lnTo>
                  <a:lnTo>
                    <a:pt x="5279318" y="699754"/>
                  </a:lnTo>
                  <a:lnTo>
                    <a:pt x="5314780" y="727842"/>
                  </a:lnTo>
                  <a:lnTo>
                    <a:pt x="5349786" y="756395"/>
                  </a:lnTo>
                  <a:lnTo>
                    <a:pt x="5384330" y="785408"/>
                  </a:lnTo>
                  <a:lnTo>
                    <a:pt x="5418408" y="814875"/>
                  </a:lnTo>
                  <a:lnTo>
                    <a:pt x="5452012" y="844792"/>
                  </a:lnTo>
                  <a:lnTo>
                    <a:pt x="5485138" y="875152"/>
                  </a:lnTo>
                  <a:lnTo>
                    <a:pt x="5517780" y="905950"/>
                  </a:lnTo>
                  <a:lnTo>
                    <a:pt x="5549931" y="937182"/>
                  </a:lnTo>
                  <a:lnTo>
                    <a:pt x="5581587" y="968843"/>
                  </a:lnTo>
                  <a:lnTo>
                    <a:pt x="5612742" y="1000926"/>
                  </a:lnTo>
                  <a:lnTo>
                    <a:pt x="5643390" y="1033427"/>
                  </a:lnTo>
                  <a:lnTo>
                    <a:pt x="5673524" y="1066340"/>
                  </a:lnTo>
                  <a:lnTo>
                    <a:pt x="5703141" y="1099661"/>
                  </a:lnTo>
                  <a:lnTo>
                    <a:pt x="5732233" y="1133384"/>
                  </a:lnTo>
                  <a:lnTo>
                    <a:pt x="5760795" y="1167504"/>
                  </a:lnTo>
                  <a:lnTo>
                    <a:pt x="5788822" y="1202015"/>
                  </a:lnTo>
                  <a:lnTo>
                    <a:pt x="5816308" y="1236913"/>
                  </a:lnTo>
                  <a:lnTo>
                    <a:pt x="5843246" y="1272192"/>
                  </a:lnTo>
                  <a:lnTo>
                    <a:pt x="5869632" y="1307846"/>
                  </a:lnTo>
                  <a:lnTo>
                    <a:pt x="5895460" y="1343872"/>
                  </a:lnTo>
                  <a:lnTo>
                    <a:pt x="5920723" y="1380263"/>
                  </a:lnTo>
                  <a:lnTo>
                    <a:pt x="5945417" y="1417015"/>
                  </a:lnTo>
                  <a:lnTo>
                    <a:pt x="5969536" y="1454121"/>
                  </a:lnTo>
                  <a:lnTo>
                    <a:pt x="5993073" y="1491578"/>
                  </a:lnTo>
                  <a:lnTo>
                    <a:pt x="6016024" y="1529379"/>
                  </a:lnTo>
                  <a:lnTo>
                    <a:pt x="6038382" y="1567519"/>
                  </a:lnTo>
                  <a:lnTo>
                    <a:pt x="6060141" y="1605994"/>
                  </a:lnTo>
                  <a:lnTo>
                    <a:pt x="6081297" y="1644798"/>
                  </a:lnTo>
                  <a:lnTo>
                    <a:pt x="6101843" y="1683925"/>
                  </a:lnTo>
                  <a:lnTo>
                    <a:pt x="6121774" y="1723371"/>
                  </a:lnTo>
                  <a:lnTo>
                    <a:pt x="6141084" y="1763130"/>
                  </a:lnTo>
                  <a:lnTo>
                    <a:pt x="6159767" y="1803198"/>
                  </a:lnTo>
                  <a:lnTo>
                    <a:pt x="6177818" y="1843568"/>
                  </a:lnTo>
                  <a:lnTo>
                    <a:pt x="6195231" y="1884236"/>
                  </a:lnTo>
                  <a:lnTo>
                    <a:pt x="6212000" y="1925196"/>
                  </a:lnTo>
                  <a:lnTo>
                    <a:pt x="6228119" y="1966444"/>
                  </a:lnTo>
                  <a:lnTo>
                    <a:pt x="6243584" y="2007973"/>
                  </a:lnTo>
                  <a:lnTo>
                    <a:pt x="6258387" y="2049779"/>
                  </a:lnTo>
                  <a:lnTo>
                    <a:pt x="6272524" y="2091857"/>
                  </a:lnTo>
                  <a:lnTo>
                    <a:pt x="6285988" y="2134201"/>
                  </a:lnTo>
                  <a:lnTo>
                    <a:pt x="6298775" y="2176807"/>
                  </a:lnTo>
                  <a:lnTo>
                    <a:pt x="6310878" y="2219668"/>
                  </a:lnTo>
                  <a:lnTo>
                    <a:pt x="6322291" y="2262780"/>
                  </a:lnTo>
                  <a:lnTo>
                    <a:pt x="6333010" y="2306137"/>
                  </a:lnTo>
                  <a:lnTo>
                    <a:pt x="6343027" y="2349734"/>
                  </a:lnTo>
                  <a:lnTo>
                    <a:pt x="6352339" y="2393567"/>
                  </a:lnTo>
                  <a:lnTo>
                    <a:pt x="6360938" y="2437629"/>
                  </a:lnTo>
                  <a:lnTo>
                    <a:pt x="6368819" y="2481916"/>
                  </a:lnTo>
                  <a:lnTo>
                    <a:pt x="6375977" y="2526422"/>
                  </a:lnTo>
                  <a:lnTo>
                    <a:pt x="6382405" y="2571142"/>
                  </a:lnTo>
                  <a:lnTo>
                    <a:pt x="6388098" y="2616071"/>
                  </a:lnTo>
                  <a:lnTo>
                    <a:pt x="6393051" y="2661204"/>
                  </a:lnTo>
                  <a:lnTo>
                    <a:pt x="6397258" y="2706535"/>
                  </a:lnTo>
                  <a:lnTo>
                    <a:pt x="6400712" y="2752060"/>
                  </a:lnTo>
                  <a:lnTo>
                    <a:pt x="6403409" y="2797772"/>
                  </a:lnTo>
                  <a:lnTo>
                    <a:pt x="6405342" y="2843668"/>
                  </a:lnTo>
                  <a:lnTo>
                    <a:pt x="6406506" y="2889740"/>
                  </a:lnTo>
                  <a:lnTo>
                    <a:pt x="6406896" y="2935986"/>
                  </a:lnTo>
                  <a:lnTo>
                    <a:pt x="6406506" y="2982231"/>
                  </a:lnTo>
                  <a:lnTo>
                    <a:pt x="6405342" y="3028303"/>
                  </a:lnTo>
                  <a:lnTo>
                    <a:pt x="6403409" y="3074199"/>
                  </a:lnTo>
                  <a:lnTo>
                    <a:pt x="6400712" y="3119911"/>
                  </a:lnTo>
                  <a:lnTo>
                    <a:pt x="6397258" y="3165436"/>
                  </a:lnTo>
                  <a:lnTo>
                    <a:pt x="6393051" y="3210767"/>
                  </a:lnTo>
                  <a:lnTo>
                    <a:pt x="6388098" y="3255900"/>
                  </a:lnTo>
                  <a:lnTo>
                    <a:pt x="6382405" y="3300829"/>
                  </a:lnTo>
                  <a:lnTo>
                    <a:pt x="6375977" y="3345549"/>
                  </a:lnTo>
                  <a:lnTo>
                    <a:pt x="6368819" y="3390055"/>
                  </a:lnTo>
                  <a:lnTo>
                    <a:pt x="6360938" y="3434342"/>
                  </a:lnTo>
                  <a:lnTo>
                    <a:pt x="6352339" y="3478404"/>
                  </a:lnTo>
                  <a:lnTo>
                    <a:pt x="6343027" y="3522237"/>
                  </a:lnTo>
                  <a:lnTo>
                    <a:pt x="6333010" y="3565834"/>
                  </a:lnTo>
                  <a:lnTo>
                    <a:pt x="6322291" y="3609191"/>
                  </a:lnTo>
                  <a:lnTo>
                    <a:pt x="6310878" y="3652303"/>
                  </a:lnTo>
                  <a:lnTo>
                    <a:pt x="6298775" y="3695164"/>
                  </a:lnTo>
                  <a:lnTo>
                    <a:pt x="6285988" y="3737769"/>
                  </a:lnTo>
                  <a:lnTo>
                    <a:pt x="6272524" y="3780114"/>
                  </a:lnTo>
                  <a:lnTo>
                    <a:pt x="6258387" y="3822191"/>
                  </a:lnTo>
                  <a:lnTo>
                    <a:pt x="6243584" y="3863998"/>
                  </a:lnTo>
                  <a:lnTo>
                    <a:pt x="6228119" y="3905527"/>
                  </a:lnTo>
                  <a:lnTo>
                    <a:pt x="6212000" y="3946775"/>
                  </a:lnTo>
                  <a:lnTo>
                    <a:pt x="6195231" y="3987735"/>
                  </a:lnTo>
                  <a:lnTo>
                    <a:pt x="6177818" y="4028403"/>
                  </a:lnTo>
                  <a:lnTo>
                    <a:pt x="6159767" y="4068773"/>
                  </a:lnTo>
                  <a:lnTo>
                    <a:pt x="6141084" y="4108841"/>
                  </a:lnTo>
                  <a:lnTo>
                    <a:pt x="6121774" y="4148600"/>
                  </a:lnTo>
                  <a:lnTo>
                    <a:pt x="6101843" y="4188046"/>
                  </a:lnTo>
                  <a:lnTo>
                    <a:pt x="6081297" y="4227173"/>
                  </a:lnTo>
                  <a:lnTo>
                    <a:pt x="6060141" y="4265977"/>
                  </a:lnTo>
                  <a:lnTo>
                    <a:pt x="6038382" y="4304451"/>
                  </a:lnTo>
                  <a:lnTo>
                    <a:pt x="6016024" y="4342592"/>
                  </a:lnTo>
                  <a:lnTo>
                    <a:pt x="5993073" y="4380393"/>
                  </a:lnTo>
                  <a:lnTo>
                    <a:pt x="5969536" y="4417849"/>
                  </a:lnTo>
                  <a:lnTo>
                    <a:pt x="5945417" y="4454956"/>
                  </a:lnTo>
                  <a:lnTo>
                    <a:pt x="5920723" y="4491707"/>
                  </a:lnTo>
                  <a:lnTo>
                    <a:pt x="5895460" y="4528099"/>
                  </a:lnTo>
                  <a:lnTo>
                    <a:pt x="5869632" y="4564124"/>
                  </a:lnTo>
                  <a:lnTo>
                    <a:pt x="5843246" y="4599779"/>
                  </a:lnTo>
                  <a:lnTo>
                    <a:pt x="5816308" y="4635058"/>
                  </a:lnTo>
                  <a:lnTo>
                    <a:pt x="5788822" y="4669956"/>
                  </a:lnTo>
                  <a:lnTo>
                    <a:pt x="5760795" y="4704467"/>
                  </a:lnTo>
                  <a:lnTo>
                    <a:pt x="5732233" y="4738587"/>
                  </a:lnTo>
                  <a:lnTo>
                    <a:pt x="5703141" y="4772309"/>
                  </a:lnTo>
                  <a:lnTo>
                    <a:pt x="5673524" y="4805630"/>
                  </a:lnTo>
                  <a:lnTo>
                    <a:pt x="5643390" y="4838544"/>
                  </a:lnTo>
                  <a:lnTo>
                    <a:pt x="5612742" y="4871045"/>
                  </a:lnTo>
                  <a:lnTo>
                    <a:pt x="5581587" y="4903128"/>
                  </a:lnTo>
                  <a:lnTo>
                    <a:pt x="5549931" y="4934788"/>
                  </a:lnTo>
                  <a:lnTo>
                    <a:pt x="5517780" y="4966020"/>
                  </a:lnTo>
                  <a:lnTo>
                    <a:pt x="5485138" y="4996819"/>
                  </a:lnTo>
                  <a:lnTo>
                    <a:pt x="5452012" y="5027179"/>
                  </a:lnTo>
                  <a:lnTo>
                    <a:pt x="5418408" y="5057095"/>
                  </a:lnTo>
                  <a:lnTo>
                    <a:pt x="5384330" y="5086562"/>
                  </a:lnTo>
                  <a:lnTo>
                    <a:pt x="5349786" y="5115575"/>
                  </a:lnTo>
                  <a:lnTo>
                    <a:pt x="5314780" y="5144128"/>
                  </a:lnTo>
                  <a:lnTo>
                    <a:pt x="5279318" y="5172217"/>
                  </a:lnTo>
                  <a:lnTo>
                    <a:pt x="5243406" y="5199835"/>
                  </a:lnTo>
                  <a:lnTo>
                    <a:pt x="5207050" y="5226979"/>
                  </a:lnTo>
                  <a:lnTo>
                    <a:pt x="5170255" y="5253642"/>
                  </a:lnTo>
                  <a:lnTo>
                    <a:pt x="5133027" y="5279819"/>
                  </a:lnTo>
                  <a:lnTo>
                    <a:pt x="5095372" y="5305506"/>
                  </a:lnTo>
                  <a:lnTo>
                    <a:pt x="5057295" y="5330697"/>
                  </a:lnTo>
                  <a:lnTo>
                    <a:pt x="5018802" y="5355386"/>
                  </a:lnTo>
                  <a:lnTo>
                    <a:pt x="4979899" y="5379569"/>
                  </a:lnTo>
                  <a:lnTo>
                    <a:pt x="4940591" y="5403240"/>
                  </a:lnTo>
                  <a:lnTo>
                    <a:pt x="4900885" y="5426394"/>
                  </a:lnTo>
                  <a:lnTo>
                    <a:pt x="4860786" y="5449026"/>
                  </a:lnTo>
                  <a:lnTo>
                    <a:pt x="4820299" y="5471130"/>
                  </a:lnTo>
                  <a:lnTo>
                    <a:pt x="4779430" y="5492702"/>
                  </a:lnTo>
                  <a:lnTo>
                    <a:pt x="4738185" y="5513736"/>
                  </a:lnTo>
                  <a:lnTo>
                    <a:pt x="4696570" y="5534228"/>
                  </a:lnTo>
                  <a:lnTo>
                    <a:pt x="4654591" y="5554170"/>
                  </a:lnTo>
                  <a:lnTo>
                    <a:pt x="4612252" y="5573560"/>
                  </a:lnTo>
                  <a:lnTo>
                    <a:pt x="4569560" y="5592390"/>
                  </a:lnTo>
                  <a:lnTo>
                    <a:pt x="4526521" y="5610657"/>
                  </a:lnTo>
                  <a:lnTo>
                    <a:pt x="4483140" y="5628355"/>
                  </a:lnTo>
                  <a:lnTo>
                    <a:pt x="4439423" y="5645478"/>
                  </a:lnTo>
                  <a:lnTo>
                    <a:pt x="4395375" y="5662021"/>
                  </a:lnTo>
                  <a:lnTo>
                    <a:pt x="4351002" y="5677980"/>
                  </a:lnTo>
                  <a:lnTo>
                    <a:pt x="4306311" y="5693349"/>
                  </a:lnTo>
                  <a:lnTo>
                    <a:pt x="4261306" y="5708122"/>
                  </a:lnTo>
                  <a:lnTo>
                    <a:pt x="4215993" y="5722295"/>
                  </a:lnTo>
                  <a:lnTo>
                    <a:pt x="4170379" y="5735863"/>
                  </a:lnTo>
                  <a:lnTo>
                    <a:pt x="4124468" y="5748819"/>
                  </a:lnTo>
                  <a:lnTo>
                    <a:pt x="4078266" y="5761159"/>
                  </a:lnTo>
                  <a:lnTo>
                    <a:pt x="4031780" y="5772878"/>
                  </a:lnTo>
                  <a:lnTo>
                    <a:pt x="3985014" y="5783970"/>
                  </a:lnTo>
                  <a:lnTo>
                    <a:pt x="3937976" y="5794431"/>
                  </a:lnTo>
                  <a:lnTo>
                    <a:pt x="3890669" y="5804254"/>
                  </a:lnTo>
                  <a:lnTo>
                    <a:pt x="3843100" y="5813435"/>
                  </a:lnTo>
                  <a:lnTo>
                    <a:pt x="3795275" y="5821969"/>
                  </a:lnTo>
                  <a:lnTo>
                    <a:pt x="3747199" y="5829850"/>
                  </a:lnTo>
                  <a:lnTo>
                    <a:pt x="3698878" y="5837073"/>
                  </a:lnTo>
                  <a:lnTo>
                    <a:pt x="3650318" y="5843633"/>
                  </a:lnTo>
                  <a:lnTo>
                    <a:pt x="3601524" y="5849525"/>
                  </a:lnTo>
                  <a:lnTo>
                    <a:pt x="3552502" y="5854743"/>
                  </a:lnTo>
                  <a:lnTo>
                    <a:pt x="3503258" y="5859282"/>
                  </a:lnTo>
                  <a:lnTo>
                    <a:pt x="3453798" y="5863137"/>
                  </a:lnTo>
                  <a:lnTo>
                    <a:pt x="3404127" y="5866303"/>
                  </a:lnTo>
                  <a:lnTo>
                    <a:pt x="3354250" y="5868775"/>
                  </a:lnTo>
                  <a:lnTo>
                    <a:pt x="3304175" y="5870546"/>
                  </a:lnTo>
                  <a:lnTo>
                    <a:pt x="3253905" y="5871613"/>
                  </a:lnTo>
                  <a:lnTo>
                    <a:pt x="3203447" y="5871970"/>
                  </a:lnTo>
                  <a:lnTo>
                    <a:pt x="3152990" y="5871613"/>
                  </a:lnTo>
                  <a:lnTo>
                    <a:pt x="3102720" y="5870546"/>
                  </a:lnTo>
                  <a:lnTo>
                    <a:pt x="3052645" y="5868775"/>
                  </a:lnTo>
                  <a:lnTo>
                    <a:pt x="3002768" y="5866303"/>
                  </a:lnTo>
                  <a:lnTo>
                    <a:pt x="2953097" y="5863137"/>
                  </a:lnTo>
                  <a:lnTo>
                    <a:pt x="2903637" y="5859282"/>
                  </a:lnTo>
                  <a:lnTo>
                    <a:pt x="2854393" y="5854743"/>
                  </a:lnTo>
                  <a:lnTo>
                    <a:pt x="2805371" y="5849525"/>
                  </a:lnTo>
                  <a:lnTo>
                    <a:pt x="2756577" y="5843633"/>
                  </a:lnTo>
                  <a:lnTo>
                    <a:pt x="2708017" y="5837073"/>
                  </a:lnTo>
                  <a:lnTo>
                    <a:pt x="2659696" y="5829850"/>
                  </a:lnTo>
                  <a:lnTo>
                    <a:pt x="2611620" y="5821969"/>
                  </a:lnTo>
                  <a:lnTo>
                    <a:pt x="2563795" y="5813435"/>
                  </a:lnTo>
                  <a:lnTo>
                    <a:pt x="2516226" y="5804254"/>
                  </a:lnTo>
                  <a:lnTo>
                    <a:pt x="2468919" y="5794431"/>
                  </a:lnTo>
                  <a:lnTo>
                    <a:pt x="2421881" y="5783970"/>
                  </a:lnTo>
                  <a:lnTo>
                    <a:pt x="2375115" y="5772878"/>
                  </a:lnTo>
                  <a:lnTo>
                    <a:pt x="2328629" y="5761159"/>
                  </a:lnTo>
                  <a:lnTo>
                    <a:pt x="2282427" y="5748819"/>
                  </a:lnTo>
                  <a:lnTo>
                    <a:pt x="2236516" y="5735863"/>
                  </a:lnTo>
                  <a:lnTo>
                    <a:pt x="2190902" y="5722295"/>
                  </a:lnTo>
                  <a:lnTo>
                    <a:pt x="2145589" y="5708122"/>
                  </a:lnTo>
                  <a:lnTo>
                    <a:pt x="2100584" y="5693349"/>
                  </a:lnTo>
                  <a:lnTo>
                    <a:pt x="2055893" y="5677980"/>
                  </a:lnTo>
                  <a:lnTo>
                    <a:pt x="2011520" y="5662021"/>
                  </a:lnTo>
                  <a:lnTo>
                    <a:pt x="1967472" y="5645478"/>
                  </a:lnTo>
                  <a:lnTo>
                    <a:pt x="1923755" y="5628355"/>
                  </a:lnTo>
                  <a:lnTo>
                    <a:pt x="1880374" y="5610657"/>
                  </a:lnTo>
                  <a:lnTo>
                    <a:pt x="1837335" y="5592390"/>
                  </a:lnTo>
                  <a:lnTo>
                    <a:pt x="1794643" y="5573560"/>
                  </a:lnTo>
                  <a:lnTo>
                    <a:pt x="1752304" y="5554170"/>
                  </a:lnTo>
                  <a:lnTo>
                    <a:pt x="1710325" y="5534228"/>
                  </a:lnTo>
                  <a:lnTo>
                    <a:pt x="1668710" y="5513736"/>
                  </a:lnTo>
                  <a:lnTo>
                    <a:pt x="1627465" y="5492702"/>
                  </a:lnTo>
                  <a:lnTo>
                    <a:pt x="1586596" y="5471130"/>
                  </a:lnTo>
                  <a:lnTo>
                    <a:pt x="1546109" y="5449026"/>
                  </a:lnTo>
                  <a:lnTo>
                    <a:pt x="1506010" y="5426394"/>
                  </a:lnTo>
                  <a:lnTo>
                    <a:pt x="1466304" y="5403240"/>
                  </a:lnTo>
                  <a:lnTo>
                    <a:pt x="1426996" y="5379569"/>
                  </a:lnTo>
                  <a:lnTo>
                    <a:pt x="1388093" y="5355386"/>
                  </a:lnTo>
                  <a:lnTo>
                    <a:pt x="1349600" y="5330697"/>
                  </a:lnTo>
                  <a:lnTo>
                    <a:pt x="1311523" y="5305506"/>
                  </a:lnTo>
                  <a:lnTo>
                    <a:pt x="1273868" y="5279819"/>
                  </a:lnTo>
                  <a:lnTo>
                    <a:pt x="1236640" y="5253642"/>
                  </a:lnTo>
                  <a:lnTo>
                    <a:pt x="1199845" y="5226979"/>
                  </a:lnTo>
                  <a:lnTo>
                    <a:pt x="1163489" y="5199835"/>
                  </a:lnTo>
                  <a:lnTo>
                    <a:pt x="1127577" y="5172217"/>
                  </a:lnTo>
                  <a:lnTo>
                    <a:pt x="1092115" y="5144128"/>
                  </a:lnTo>
                  <a:lnTo>
                    <a:pt x="1057109" y="5115575"/>
                  </a:lnTo>
                  <a:lnTo>
                    <a:pt x="1022565" y="5086562"/>
                  </a:lnTo>
                  <a:lnTo>
                    <a:pt x="988487" y="5057095"/>
                  </a:lnTo>
                  <a:lnTo>
                    <a:pt x="954883" y="5027179"/>
                  </a:lnTo>
                  <a:lnTo>
                    <a:pt x="921757" y="4996819"/>
                  </a:lnTo>
                  <a:lnTo>
                    <a:pt x="889115" y="4966020"/>
                  </a:lnTo>
                  <a:lnTo>
                    <a:pt x="856964" y="4934788"/>
                  </a:lnTo>
                  <a:lnTo>
                    <a:pt x="825308" y="4903128"/>
                  </a:lnTo>
                  <a:lnTo>
                    <a:pt x="794153" y="4871045"/>
                  </a:lnTo>
                  <a:lnTo>
                    <a:pt x="763505" y="4838544"/>
                  </a:lnTo>
                  <a:lnTo>
                    <a:pt x="733371" y="4805630"/>
                  </a:lnTo>
                  <a:lnTo>
                    <a:pt x="703754" y="4772309"/>
                  </a:lnTo>
                  <a:lnTo>
                    <a:pt x="674662" y="4738587"/>
                  </a:lnTo>
                  <a:lnTo>
                    <a:pt x="646100" y="4704467"/>
                  </a:lnTo>
                  <a:lnTo>
                    <a:pt x="618073" y="4669956"/>
                  </a:lnTo>
                  <a:lnTo>
                    <a:pt x="590587" y="4635058"/>
                  </a:lnTo>
                  <a:lnTo>
                    <a:pt x="563649" y="4599779"/>
                  </a:lnTo>
                  <a:lnTo>
                    <a:pt x="537263" y="4564124"/>
                  </a:lnTo>
                  <a:lnTo>
                    <a:pt x="511435" y="4528099"/>
                  </a:lnTo>
                  <a:lnTo>
                    <a:pt x="486172" y="4491707"/>
                  </a:lnTo>
                  <a:lnTo>
                    <a:pt x="461478" y="4454956"/>
                  </a:lnTo>
                  <a:lnTo>
                    <a:pt x="437359" y="4417849"/>
                  </a:lnTo>
                  <a:lnTo>
                    <a:pt x="413822" y="4380393"/>
                  </a:lnTo>
                  <a:lnTo>
                    <a:pt x="390871" y="4342592"/>
                  </a:lnTo>
                  <a:lnTo>
                    <a:pt x="368513" y="4304451"/>
                  </a:lnTo>
                  <a:lnTo>
                    <a:pt x="346754" y="4265977"/>
                  </a:lnTo>
                  <a:lnTo>
                    <a:pt x="325598" y="4227173"/>
                  </a:lnTo>
                  <a:lnTo>
                    <a:pt x="305052" y="4188046"/>
                  </a:lnTo>
                  <a:lnTo>
                    <a:pt x="285121" y="4148600"/>
                  </a:lnTo>
                  <a:lnTo>
                    <a:pt x="265811" y="4108841"/>
                  </a:lnTo>
                  <a:lnTo>
                    <a:pt x="247128" y="4068773"/>
                  </a:lnTo>
                  <a:lnTo>
                    <a:pt x="229077" y="4028403"/>
                  </a:lnTo>
                  <a:lnTo>
                    <a:pt x="211664" y="3987735"/>
                  </a:lnTo>
                  <a:lnTo>
                    <a:pt x="194895" y="3946775"/>
                  </a:lnTo>
                  <a:lnTo>
                    <a:pt x="178776" y="3905527"/>
                  </a:lnTo>
                  <a:lnTo>
                    <a:pt x="163311" y="3863998"/>
                  </a:lnTo>
                  <a:lnTo>
                    <a:pt x="148508" y="3822191"/>
                  </a:lnTo>
                  <a:lnTo>
                    <a:pt x="134371" y="3780114"/>
                  </a:lnTo>
                  <a:lnTo>
                    <a:pt x="120907" y="3737769"/>
                  </a:lnTo>
                  <a:lnTo>
                    <a:pt x="108120" y="3695164"/>
                  </a:lnTo>
                  <a:lnTo>
                    <a:pt x="96017" y="3652303"/>
                  </a:lnTo>
                  <a:lnTo>
                    <a:pt x="84604" y="3609191"/>
                  </a:lnTo>
                  <a:lnTo>
                    <a:pt x="73885" y="3565834"/>
                  </a:lnTo>
                  <a:lnTo>
                    <a:pt x="63868" y="3522237"/>
                  </a:lnTo>
                  <a:lnTo>
                    <a:pt x="54556" y="3478404"/>
                  </a:lnTo>
                  <a:lnTo>
                    <a:pt x="45957" y="3434342"/>
                  </a:lnTo>
                  <a:lnTo>
                    <a:pt x="38076" y="3390055"/>
                  </a:lnTo>
                  <a:lnTo>
                    <a:pt x="30918" y="3345549"/>
                  </a:lnTo>
                  <a:lnTo>
                    <a:pt x="24490" y="3300829"/>
                  </a:lnTo>
                  <a:lnTo>
                    <a:pt x="18797" y="3255900"/>
                  </a:lnTo>
                  <a:lnTo>
                    <a:pt x="13844" y="3210767"/>
                  </a:lnTo>
                  <a:lnTo>
                    <a:pt x="9637" y="3165436"/>
                  </a:lnTo>
                  <a:lnTo>
                    <a:pt x="6183" y="3119911"/>
                  </a:lnTo>
                  <a:lnTo>
                    <a:pt x="3486" y="3074199"/>
                  </a:lnTo>
                  <a:lnTo>
                    <a:pt x="1553" y="3028303"/>
                  </a:lnTo>
                  <a:lnTo>
                    <a:pt x="389" y="2982231"/>
                  </a:lnTo>
                  <a:lnTo>
                    <a:pt x="0" y="2935986"/>
                  </a:lnTo>
                  <a:close/>
                </a:path>
              </a:pathLst>
            </a:custGeom>
            <a:ln w="381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78739" y="0"/>
            <a:ext cx="12035155" cy="726440"/>
          </a:xfrm>
          <a:prstGeom prst="rect">
            <a:avLst/>
          </a:prstGeom>
        </p:spPr>
        <p:txBody>
          <a:bodyPr vert="horz" wrap="square" lIns="0" tIns="577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55"/>
              </a:spcBef>
            </a:pPr>
            <a:r>
              <a:rPr sz="2000" b="1" dirty="0">
                <a:solidFill>
                  <a:srgbClr val="F79546"/>
                </a:solidFill>
                <a:latin typeface="Calibri"/>
                <a:cs typeface="Calibri"/>
              </a:rPr>
              <a:t>Q</a:t>
            </a:r>
            <a:r>
              <a:rPr sz="2000" b="1" spc="250" dirty="0">
                <a:solidFill>
                  <a:srgbClr val="F79546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79546"/>
                </a:solidFill>
                <a:latin typeface="Calibri"/>
                <a:cs typeface="Calibri"/>
              </a:rPr>
              <a:t>Consider</a:t>
            </a:r>
            <a:r>
              <a:rPr sz="2000" spc="250" dirty="0">
                <a:solidFill>
                  <a:srgbClr val="F79546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79546"/>
                </a:solidFill>
                <a:latin typeface="Calibri"/>
                <a:cs typeface="Calibri"/>
              </a:rPr>
              <a:t>we</a:t>
            </a:r>
            <a:r>
              <a:rPr sz="2000" spc="245" dirty="0">
                <a:solidFill>
                  <a:srgbClr val="F79546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F79546"/>
                </a:solidFill>
                <a:latin typeface="Calibri"/>
                <a:cs typeface="Calibri"/>
              </a:rPr>
              <a:t>have</a:t>
            </a:r>
            <a:r>
              <a:rPr sz="2000" spc="250" dirty="0">
                <a:solidFill>
                  <a:srgbClr val="F7954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79546"/>
                </a:solidFill>
                <a:latin typeface="Calibri"/>
                <a:cs typeface="Calibri"/>
              </a:rPr>
              <a:t>a</a:t>
            </a:r>
            <a:r>
              <a:rPr sz="2000" spc="250" dirty="0">
                <a:solidFill>
                  <a:srgbClr val="F79546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79546"/>
                </a:solidFill>
                <a:latin typeface="Calibri"/>
                <a:cs typeface="Calibri"/>
              </a:rPr>
              <a:t>big</a:t>
            </a:r>
            <a:r>
              <a:rPr sz="2000" spc="250" dirty="0">
                <a:solidFill>
                  <a:srgbClr val="F79546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79546"/>
                </a:solidFill>
                <a:latin typeface="Calibri"/>
                <a:cs typeface="Calibri"/>
              </a:rPr>
              <a:t>single</a:t>
            </a:r>
            <a:r>
              <a:rPr sz="2000" spc="245" dirty="0">
                <a:solidFill>
                  <a:srgbClr val="F7954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79546"/>
                </a:solidFill>
                <a:latin typeface="Calibri"/>
                <a:cs typeface="Calibri"/>
              </a:rPr>
              <a:t>network</a:t>
            </a:r>
            <a:r>
              <a:rPr sz="2000" spc="254" dirty="0">
                <a:solidFill>
                  <a:srgbClr val="F7954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79546"/>
                </a:solidFill>
                <a:latin typeface="Calibri"/>
                <a:cs typeface="Calibri"/>
              </a:rPr>
              <a:t>having</a:t>
            </a:r>
            <a:r>
              <a:rPr sz="2000" spc="240" dirty="0">
                <a:solidFill>
                  <a:srgbClr val="F79546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79546"/>
                </a:solidFill>
                <a:latin typeface="Calibri"/>
                <a:cs typeface="Calibri"/>
              </a:rPr>
              <a:t>IP</a:t>
            </a:r>
            <a:r>
              <a:rPr sz="2000" spc="245" dirty="0">
                <a:solidFill>
                  <a:srgbClr val="F79546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79546"/>
                </a:solidFill>
                <a:latin typeface="Calibri"/>
                <a:cs typeface="Calibri"/>
              </a:rPr>
              <a:t>Address</a:t>
            </a:r>
            <a:r>
              <a:rPr sz="2000" spc="250" dirty="0">
                <a:solidFill>
                  <a:srgbClr val="F79546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79546"/>
                </a:solidFill>
                <a:latin typeface="Calibri"/>
                <a:cs typeface="Calibri"/>
              </a:rPr>
              <a:t>200.1.2.0.</a:t>
            </a:r>
            <a:r>
              <a:rPr sz="2000" spc="229" dirty="0">
                <a:solidFill>
                  <a:srgbClr val="F79546"/>
                </a:solidFill>
                <a:latin typeface="Calibri"/>
                <a:cs typeface="Calibri"/>
              </a:rPr>
              <a:t> </a:t>
            </a:r>
            <a:r>
              <a:rPr sz="2000" spc="-35" dirty="0">
                <a:solidFill>
                  <a:srgbClr val="F79546"/>
                </a:solidFill>
                <a:latin typeface="Calibri"/>
                <a:cs typeface="Calibri"/>
              </a:rPr>
              <a:t>We</a:t>
            </a:r>
            <a:r>
              <a:rPr sz="2000" spc="250" dirty="0">
                <a:solidFill>
                  <a:srgbClr val="F79546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79546"/>
                </a:solidFill>
                <a:latin typeface="Calibri"/>
                <a:cs typeface="Calibri"/>
              </a:rPr>
              <a:t>want</a:t>
            </a:r>
            <a:r>
              <a:rPr sz="2000" spc="245" dirty="0">
                <a:solidFill>
                  <a:srgbClr val="F79546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79546"/>
                </a:solidFill>
                <a:latin typeface="Calibri"/>
                <a:cs typeface="Calibri"/>
              </a:rPr>
              <a:t>to</a:t>
            </a:r>
            <a:r>
              <a:rPr sz="2000" spc="235" dirty="0">
                <a:solidFill>
                  <a:srgbClr val="F79546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79546"/>
                </a:solidFill>
                <a:latin typeface="Calibri"/>
                <a:cs typeface="Calibri"/>
              </a:rPr>
              <a:t>do</a:t>
            </a:r>
            <a:r>
              <a:rPr sz="2000" spc="250" dirty="0">
                <a:solidFill>
                  <a:srgbClr val="F79546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79546"/>
                </a:solidFill>
                <a:latin typeface="Calibri"/>
                <a:cs typeface="Calibri"/>
              </a:rPr>
              <a:t>subnetting</a:t>
            </a:r>
            <a:r>
              <a:rPr sz="2000" spc="250" dirty="0">
                <a:solidFill>
                  <a:srgbClr val="F79546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79546"/>
                </a:solidFill>
                <a:latin typeface="Calibri"/>
                <a:cs typeface="Calibri"/>
              </a:rPr>
              <a:t>and</a:t>
            </a:r>
            <a:r>
              <a:rPr sz="2000" spc="245" dirty="0">
                <a:solidFill>
                  <a:srgbClr val="F79546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79546"/>
                </a:solidFill>
                <a:latin typeface="Calibri"/>
                <a:cs typeface="Calibri"/>
              </a:rPr>
              <a:t>divide</a:t>
            </a:r>
            <a:r>
              <a:rPr sz="2000" spc="250" dirty="0">
                <a:solidFill>
                  <a:srgbClr val="F7954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79546"/>
                </a:solidFill>
                <a:latin typeface="Calibri"/>
                <a:cs typeface="Calibri"/>
              </a:rPr>
              <a:t>this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60"/>
              </a:spcBef>
            </a:pPr>
            <a:r>
              <a:rPr sz="2000" spc="-10" dirty="0">
                <a:solidFill>
                  <a:srgbClr val="F79546"/>
                </a:solidFill>
                <a:latin typeface="Calibri"/>
                <a:cs typeface="Calibri"/>
              </a:rPr>
              <a:t>network</a:t>
            </a:r>
            <a:r>
              <a:rPr sz="2000" spc="5" dirty="0">
                <a:solidFill>
                  <a:srgbClr val="F79546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79546"/>
                </a:solidFill>
                <a:latin typeface="Calibri"/>
                <a:cs typeface="Calibri"/>
              </a:rPr>
              <a:t>into</a:t>
            </a:r>
            <a:r>
              <a:rPr sz="2000" spc="10" dirty="0">
                <a:solidFill>
                  <a:srgbClr val="F7954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79546"/>
                </a:solidFill>
                <a:latin typeface="Calibri"/>
                <a:cs typeface="Calibri"/>
              </a:rPr>
              <a:t>3</a:t>
            </a:r>
            <a:r>
              <a:rPr sz="2000" spc="-5" dirty="0">
                <a:solidFill>
                  <a:srgbClr val="F79546"/>
                </a:solidFill>
                <a:latin typeface="Calibri"/>
                <a:cs typeface="Calibri"/>
              </a:rPr>
              <a:t> subnets,</a:t>
            </a:r>
            <a:r>
              <a:rPr sz="2000" dirty="0">
                <a:solidFill>
                  <a:srgbClr val="F79546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79546"/>
                </a:solidFill>
                <a:latin typeface="Calibri"/>
                <a:cs typeface="Calibri"/>
              </a:rPr>
              <a:t>such</a:t>
            </a:r>
            <a:r>
              <a:rPr sz="2000" spc="5" dirty="0">
                <a:solidFill>
                  <a:srgbClr val="F79546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79546"/>
                </a:solidFill>
                <a:latin typeface="Calibri"/>
                <a:cs typeface="Calibri"/>
              </a:rPr>
              <a:t>that</a:t>
            </a:r>
            <a:r>
              <a:rPr sz="2000" spc="15" dirty="0">
                <a:solidFill>
                  <a:srgbClr val="F79546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F79546"/>
                </a:solidFill>
                <a:latin typeface="Calibri"/>
                <a:cs typeface="Calibri"/>
              </a:rPr>
              <a:t>first</a:t>
            </a:r>
            <a:r>
              <a:rPr sz="2000" spc="30" dirty="0">
                <a:solidFill>
                  <a:srgbClr val="F7954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79546"/>
                </a:solidFill>
                <a:latin typeface="Calibri"/>
                <a:cs typeface="Calibri"/>
              </a:rPr>
              <a:t>contains</a:t>
            </a:r>
            <a:r>
              <a:rPr sz="2000" spc="10" dirty="0">
                <a:solidFill>
                  <a:srgbClr val="F7954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79546"/>
                </a:solidFill>
                <a:latin typeface="Calibri"/>
                <a:cs typeface="Calibri"/>
              </a:rPr>
              <a:t>126</a:t>
            </a:r>
            <a:r>
              <a:rPr sz="2000" spc="-25" dirty="0">
                <a:solidFill>
                  <a:srgbClr val="F79546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79546"/>
                </a:solidFill>
                <a:latin typeface="Calibri"/>
                <a:cs typeface="Calibri"/>
              </a:rPr>
              <a:t>hosts,</a:t>
            </a:r>
            <a:r>
              <a:rPr sz="2000" spc="10" dirty="0">
                <a:solidFill>
                  <a:srgbClr val="F7954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79546"/>
                </a:solidFill>
                <a:latin typeface="Calibri"/>
                <a:cs typeface="Calibri"/>
              </a:rPr>
              <a:t>and</a:t>
            </a:r>
            <a:r>
              <a:rPr sz="2000" spc="5" dirty="0">
                <a:solidFill>
                  <a:srgbClr val="F79546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79546"/>
                </a:solidFill>
                <a:latin typeface="Calibri"/>
                <a:cs typeface="Calibri"/>
              </a:rPr>
              <a:t>other</a:t>
            </a:r>
            <a:r>
              <a:rPr sz="2000" spc="-10" dirty="0">
                <a:solidFill>
                  <a:srgbClr val="F79546"/>
                </a:solidFill>
                <a:latin typeface="Calibri"/>
                <a:cs typeface="Calibri"/>
              </a:rPr>
              <a:t> two</a:t>
            </a:r>
            <a:r>
              <a:rPr sz="2000" spc="10" dirty="0">
                <a:solidFill>
                  <a:srgbClr val="F7954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79546"/>
                </a:solidFill>
                <a:latin typeface="Calibri"/>
                <a:cs typeface="Calibri"/>
              </a:rPr>
              <a:t>contains</a:t>
            </a:r>
            <a:r>
              <a:rPr sz="2000" spc="-5" dirty="0">
                <a:solidFill>
                  <a:srgbClr val="F7954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79546"/>
                </a:solidFill>
                <a:latin typeface="Calibri"/>
                <a:cs typeface="Calibri"/>
              </a:rPr>
              <a:t>62</a:t>
            </a:r>
            <a:r>
              <a:rPr sz="2000" spc="-15" dirty="0">
                <a:solidFill>
                  <a:srgbClr val="F79546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79546"/>
                </a:solidFill>
                <a:latin typeface="Calibri"/>
                <a:cs typeface="Calibri"/>
              </a:rPr>
              <a:t>hosts</a:t>
            </a:r>
            <a:r>
              <a:rPr sz="2000" spc="15" dirty="0">
                <a:solidFill>
                  <a:srgbClr val="F7954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79546"/>
                </a:solidFill>
                <a:latin typeface="Calibri"/>
                <a:cs typeface="Calibri"/>
              </a:rPr>
              <a:t>each?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412616" y="6228613"/>
            <a:ext cx="5351780" cy="584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85"/>
              </a:lnSpc>
            </a:pPr>
            <a:r>
              <a:rPr sz="4400" u="heavy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www.knowledgegate.in</a:t>
            </a:r>
            <a:endParaRPr sz="4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772155" y="896111"/>
            <a:ext cx="6445250" cy="5910580"/>
            <a:chOff x="2772155" y="896111"/>
            <a:chExt cx="6445250" cy="5910580"/>
          </a:xfrm>
        </p:grpSpPr>
        <p:sp>
          <p:nvSpPr>
            <p:cNvPr id="3" name="object 3"/>
            <p:cNvSpPr/>
            <p:nvPr/>
          </p:nvSpPr>
          <p:spPr>
            <a:xfrm>
              <a:off x="2791205" y="915161"/>
              <a:ext cx="6407150" cy="5872480"/>
            </a:xfrm>
            <a:custGeom>
              <a:avLst/>
              <a:gdLst/>
              <a:ahLst/>
              <a:cxnLst/>
              <a:rect l="l" t="t" r="r" b="b"/>
              <a:pathLst>
                <a:path w="6407150" h="5872480">
                  <a:moveTo>
                    <a:pt x="0" y="2935986"/>
                  </a:moveTo>
                  <a:lnTo>
                    <a:pt x="389" y="2889740"/>
                  </a:lnTo>
                  <a:lnTo>
                    <a:pt x="1553" y="2843668"/>
                  </a:lnTo>
                  <a:lnTo>
                    <a:pt x="3486" y="2797772"/>
                  </a:lnTo>
                  <a:lnTo>
                    <a:pt x="6183" y="2752060"/>
                  </a:lnTo>
                  <a:lnTo>
                    <a:pt x="9637" y="2706535"/>
                  </a:lnTo>
                  <a:lnTo>
                    <a:pt x="13844" y="2661204"/>
                  </a:lnTo>
                  <a:lnTo>
                    <a:pt x="18797" y="2616071"/>
                  </a:lnTo>
                  <a:lnTo>
                    <a:pt x="24490" y="2571142"/>
                  </a:lnTo>
                  <a:lnTo>
                    <a:pt x="30918" y="2526422"/>
                  </a:lnTo>
                  <a:lnTo>
                    <a:pt x="38076" y="2481916"/>
                  </a:lnTo>
                  <a:lnTo>
                    <a:pt x="45957" y="2437629"/>
                  </a:lnTo>
                  <a:lnTo>
                    <a:pt x="54556" y="2393567"/>
                  </a:lnTo>
                  <a:lnTo>
                    <a:pt x="63868" y="2349734"/>
                  </a:lnTo>
                  <a:lnTo>
                    <a:pt x="73885" y="2306137"/>
                  </a:lnTo>
                  <a:lnTo>
                    <a:pt x="84604" y="2262780"/>
                  </a:lnTo>
                  <a:lnTo>
                    <a:pt x="96017" y="2219668"/>
                  </a:lnTo>
                  <a:lnTo>
                    <a:pt x="108120" y="2176807"/>
                  </a:lnTo>
                  <a:lnTo>
                    <a:pt x="120907" y="2134201"/>
                  </a:lnTo>
                  <a:lnTo>
                    <a:pt x="134371" y="2091857"/>
                  </a:lnTo>
                  <a:lnTo>
                    <a:pt x="148508" y="2049779"/>
                  </a:lnTo>
                  <a:lnTo>
                    <a:pt x="163311" y="2007973"/>
                  </a:lnTo>
                  <a:lnTo>
                    <a:pt x="178776" y="1966444"/>
                  </a:lnTo>
                  <a:lnTo>
                    <a:pt x="194895" y="1925196"/>
                  </a:lnTo>
                  <a:lnTo>
                    <a:pt x="211664" y="1884236"/>
                  </a:lnTo>
                  <a:lnTo>
                    <a:pt x="229077" y="1843568"/>
                  </a:lnTo>
                  <a:lnTo>
                    <a:pt x="247128" y="1803198"/>
                  </a:lnTo>
                  <a:lnTo>
                    <a:pt x="265811" y="1763130"/>
                  </a:lnTo>
                  <a:lnTo>
                    <a:pt x="285121" y="1723371"/>
                  </a:lnTo>
                  <a:lnTo>
                    <a:pt x="305052" y="1683925"/>
                  </a:lnTo>
                  <a:lnTo>
                    <a:pt x="325598" y="1644798"/>
                  </a:lnTo>
                  <a:lnTo>
                    <a:pt x="346754" y="1605994"/>
                  </a:lnTo>
                  <a:lnTo>
                    <a:pt x="368513" y="1567519"/>
                  </a:lnTo>
                  <a:lnTo>
                    <a:pt x="390871" y="1529379"/>
                  </a:lnTo>
                  <a:lnTo>
                    <a:pt x="413822" y="1491578"/>
                  </a:lnTo>
                  <a:lnTo>
                    <a:pt x="437359" y="1454121"/>
                  </a:lnTo>
                  <a:lnTo>
                    <a:pt x="461478" y="1417015"/>
                  </a:lnTo>
                  <a:lnTo>
                    <a:pt x="486172" y="1380263"/>
                  </a:lnTo>
                  <a:lnTo>
                    <a:pt x="511435" y="1343872"/>
                  </a:lnTo>
                  <a:lnTo>
                    <a:pt x="537263" y="1307846"/>
                  </a:lnTo>
                  <a:lnTo>
                    <a:pt x="563649" y="1272192"/>
                  </a:lnTo>
                  <a:lnTo>
                    <a:pt x="590587" y="1236913"/>
                  </a:lnTo>
                  <a:lnTo>
                    <a:pt x="618073" y="1202015"/>
                  </a:lnTo>
                  <a:lnTo>
                    <a:pt x="646100" y="1167504"/>
                  </a:lnTo>
                  <a:lnTo>
                    <a:pt x="674662" y="1133384"/>
                  </a:lnTo>
                  <a:lnTo>
                    <a:pt x="703754" y="1099661"/>
                  </a:lnTo>
                  <a:lnTo>
                    <a:pt x="733371" y="1066340"/>
                  </a:lnTo>
                  <a:lnTo>
                    <a:pt x="763505" y="1033427"/>
                  </a:lnTo>
                  <a:lnTo>
                    <a:pt x="794153" y="1000926"/>
                  </a:lnTo>
                  <a:lnTo>
                    <a:pt x="825308" y="968843"/>
                  </a:lnTo>
                  <a:lnTo>
                    <a:pt x="856964" y="937182"/>
                  </a:lnTo>
                  <a:lnTo>
                    <a:pt x="889115" y="905950"/>
                  </a:lnTo>
                  <a:lnTo>
                    <a:pt x="921757" y="875152"/>
                  </a:lnTo>
                  <a:lnTo>
                    <a:pt x="954883" y="844792"/>
                  </a:lnTo>
                  <a:lnTo>
                    <a:pt x="988487" y="814875"/>
                  </a:lnTo>
                  <a:lnTo>
                    <a:pt x="1022565" y="785408"/>
                  </a:lnTo>
                  <a:lnTo>
                    <a:pt x="1057109" y="756395"/>
                  </a:lnTo>
                  <a:lnTo>
                    <a:pt x="1092115" y="727842"/>
                  </a:lnTo>
                  <a:lnTo>
                    <a:pt x="1127577" y="699754"/>
                  </a:lnTo>
                  <a:lnTo>
                    <a:pt x="1163489" y="672135"/>
                  </a:lnTo>
                  <a:lnTo>
                    <a:pt x="1199845" y="644991"/>
                  </a:lnTo>
                  <a:lnTo>
                    <a:pt x="1236640" y="618328"/>
                  </a:lnTo>
                  <a:lnTo>
                    <a:pt x="1273868" y="592151"/>
                  </a:lnTo>
                  <a:lnTo>
                    <a:pt x="1311523" y="566464"/>
                  </a:lnTo>
                  <a:lnTo>
                    <a:pt x="1349600" y="541274"/>
                  </a:lnTo>
                  <a:lnTo>
                    <a:pt x="1388093" y="516584"/>
                  </a:lnTo>
                  <a:lnTo>
                    <a:pt x="1426996" y="492402"/>
                  </a:lnTo>
                  <a:lnTo>
                    <a:pt x="1466304" y="468730"/>
                  </a:lnTo>
                  <a:lnTo>
                    <a:pt x="1506010" y="445576"/>
                  </a:lnTo>
                  <a:lnTo>
                    <a:pt x="1546109" y="422944"/>
                  </a:lnTo>
                  <a:lnTo>
                    <a:pt x="1586596" y="400840"/>
                  </a:lnTo>
                  <a:lnTo>
                    <a:pt x="1627465" y="379268"/>
                  </a:lnTo>
                  <a:lnTo>
                    <a:pt x="1668710" y="358234"/>
                  </a:lnTo>
                  <a:lnTo>
                    <a:pt x="1710325" y="337742"/>
                  </a:lnTo>
                  <a:lnTo>
                    <a:pt x="1752304" y="317800"/>
                  </a:lnTo>
                  <a:lnTo>
                    <a:pt x="1794643" y="298410"/>
                  </a:lnTo>
                  <a:lnTo>
                    <a:pt x="1837335" y="279580"/>
                  </a:lnTo>
                  <a:lnTo>
                    <a:pt x="1880374" y="261313"/>
                  </a:lnTo>
                  <a:lnTo>
                    <a:pt x="1923755" y="243615"/>
                  </a:lnTo>
                  <a:lnTo>
                    <a:pt x="1967472" y="226492"/>
                  </a:lnTo>
                  <a:lnTo>
                    <a:pt x="2011520" y="209949"/>
                  </a:lnTo>
                  <a:lnTo>
                    <a:pt x="2055893" y="193990"/>
                  </a:lnTo>
                  <a:lnTo>
                    <a:pt x="2100584" y="178621"/>
                  </a:lnTo>
                  <a:lnTo>
                    <a:pt x="2145589" y="163848"/>
                  </a:lnTo>
                  <a:lnTo>
                    <a:pt x="2190902" y="149675"/>
                  </a:lnTo>
                  <a:lnTo>
                    <a:pt x="2236516" y="136107"/>
                  </a:lnTo>
                  <a:lnTo>
                    <a:pt x="2282427" y="123151"/>
                  </a:lnTo>
                  <a:lnTo>
                    <a:pt x="2328629" y="110811"/>
                  </a:lnTo>
                  <a:lnTo>
                    <a:pt x="2375115" y="99092"/>
                  </a:lnTo>
                  <a:lnTo>
                    <a:pt x="2421881" y="88000"/>
                  </a:lnTo>
                  <a:lnTo>
                    <a:pt x="2468919" y="77539"/>
                  </a:lnTo>
                  <a:lnTo>
                    <a:pt x="2516226" y="67716"/>
                  </a:lnTo>
                  <a:lnTo>
                    <a:pt x="2563795" y="58534"/>
                  </a:lnTo>
                  <a:lnTo>
                    <a:pt x="2611620" y="50001"/>
                  </a:lnTo>
                  <a:lnTo>
                    <a:pt x="2659696" y="42120"/>
                  </a:lnTo>
                  <a:lnTo>
                    <a:pt x="2708017" y="34897"/>
                  </a:lnTo>
                  <a:lnTo>
                    <a:pt x="2756577" y="28337"/>
                  </a:lnTo>
                  <a:lnTo>
                    <a:pt x="2805371" y="22445"/>
                  </a:lnTo>
                  <a:lnTo>
                    <a:pt x="2854393" y="17227"/>
                  </a:lnTo>
                  <a:lnTo>
                    <a:pt x="2903637" y="12688"/>
                  </a:lnTo>
                  <a:lnTo>
                    <a:pt x="2953097" y="8833"/>
                  </a:lnTo>
                  <a:lnTo>
                    <a:pt x="3002768" y="5667"/>
                  </a:lnTo>
                  <a:lnTo>
                    <a:pt x="3052645" y="3195"/>
                  </a:lnTo>
                  <a:lnTo>
                    <a:pt x="3102720" y="1423"/>
                  </a:lnTo>
                  <a:lnTo>
                    <a:pt x="3152990" y="356"/>
                  </a:lnTo>
                  <a:lnTo>
                    <a:pt x="3203447" y="0"/>
                  </a:lnTo>
                  <a:lnTo>
                    <a:pt x="3253905" y="356"/>
                  </a:lnTo>
                  <a:lnTo>
                    <a:pt x="3304175" y="1423"/>
                  </a:lnTo>
                  <a:lnTo>
                    <a:pt x="3354250" y="3195"/>
                  </a:lnTo>
                  <a:lnTo>
                    <a:pt x="3404127" y="5667"/>
                  </a:lnTo>
                  <a:lnTo>
                    <a:pt x="3453798" y="8833"/>
                  </a:lnTo>
                  <a:lnTo>
                    <a:pt x="3503258" y="12688"/>
                  </a:lnTo>
                  <a:lnTo>
                    <a:pt x="3552502" y="17227"/>
                  </a:lnTo>
                  <a:lnTo>
                    <a:pt x="3601524" y="22445"/>
                  </a:lnTo>
                  <a:lnTo>
                    <a:pt x="3650318" y="28337"/>
                  </a:lnTo>
                  <a:lnTo>
                    <a:pt x="3698878" y="34897"/>
                  </a:lnTo>
                  <a:lnTo>
                    <a:pt x="3747199" y="42120"/>
                  </a:lnTo>
                  <a:lnTo>
                    <a:pt x="3795275" y="50001"/>
                  </a:lnTo>
                  <a:lnTo>
                    <a:pt x="3843100" y="58534"/>
                  </a:lnTo>
                  <a:lnTo>
                    <a:pt x="3890669" y="67716"/>
                  </a:lnTo>
                  <a:lnTo>
                    <a:pt x="3937976" y="77539"/>
                  </a:lnTo>
                  <a:lnTo>
                    <a:pt x="3985014" y="88000"/>
                  </a:lnTo>
                  <a:lnTo>
                    <a:pt x="4031780" y="99092"/>
                  </a:lnTo>
                  <a:lnTo>
                    <a:pt x="4078266" y="110811"/>
                  </a:lnTo>
                  <a:lnTo>
                    <a:pt x="4124468" y="123151"/>
                  </a:lnTo>
                  <a:lnTo>
                    <a:pt x="4170379" y="136107"/>
                  </a:lnTo>
                  <a:lnTo>
                    <a:pt x="4215993" y="149675"/>
                  </a:lnTo>
                  <a:lnTo>
                    <a:pt x="4261306" y="163848"/>
                  </a:lnTo>
                  <a:lnTo>
                    <a:pt x="4306311" y="178621"/>
                  </a:lnTo>
                  <a:lnTo>
                    <a:pt x="4351002" y="193990"/>
                  </a:lnTo>
                  <a:lnTo>
                    <a:pt x="4395375" y="209949"/>
                  </a:lnTo>
                  <a:lnTo>
                    <a:pt x="4439423" y="226492"/>
                  </a:lnTo>
                  <a:lnTo>
                    <a:pt x="4483140" y="243615"/>
                  </a:lnTo>
                  <a:lnTo>
                    <a:pt x="4526521" y="261313"/>
                  </a:lnTo>
                  <a:lnTo>
                    <a:pt x="4569560" y="279580"/>
                  </a:lnTo>
                  <a:lnTo>
                    <a:pt x="4612252" y="298410"/>
                  </a:lnTo>
                  <a:lnTo>
                    <a:pt x="4654591" y="317800"/>
                  </a:lnTo>
                  <a:lnTo>
                    <a:pt x="4696570" y="337742"/>
                  </a:lnTo>
                  <a:lnTo>
                    <a:pt x="4738185" y="358234"/>
                  </a:lnTo>
                  <a:lnTo>
                    <a:pt x="4779430" y="379268"/>
                  </a:lnTo>
                  <a:lnTo>
                    <a:pt x="4820299" y="400840"/>
                  </a:lnTo>
                  <a:lnTo>
                    <a:pt x="4860786" y="422944"/>
                  </a:lnTo>
                  <a:lnTo>
                    <a:pt x="4900885" y="445576"/>
                  </a:lnTo>
                  <a:lnTo>
                    <a:pt x="4940591" y="468730"/>
                  </a:lnTo>
                  <a:lnTo>
                    <a:pt x="4979899" y="492402"/>
                  </a:lnTo>
                  <a:lnTo>
                    <a:pt x="5018802" y="516584"/>
                  </a:lnTo>
                  <a:lnTo>
                    <a:pt x="5057295" y="541274"/>
                  </a:lnTo>
                  <a:lnTo>
                    <a:pt x="5095372" y="566464"/>
                  </a:lnTo>
                  <a:lnTo>
                    <a:pt x="5133027" y="592151"/>
                  </a:lnTo>
                  <a:lnTo>
                    <a:pt x="5170255" y="618328"/>
                  </a:lnTo>
                  <a:lnTo>
                    <a:pt x="5207050" y="644991"/>
                  </a:lnTo>
                  <a:lnTo>
                    <a:pt x="5243406" y="672135"/>
                  </a:lnTo>
                  <a:lnTo>
                    <a:pt x="5279318" y="699754"/>
                  </a:lnTo>
                  <a:lnTo>
                    <a:pt x="5314780" y="727842"/>
                  </a:lnTo>
                  <a:lnTo>
                    <a:pt x="5349786" y="756395"/>
                  </a:lnTo>
                  <a:lnTo>
                    <a:pt x="5384330" y="785408"/>
                  </a:lnTo>
                  <a:lnTo>
                    <a:pt x="5418408" y="814875"/>
                  </a:lnTo>
                  <a:lnTo>
                    <a:pt x="5452012" y="844792"/>
                  </a:lnTo>
                  <a:lnTo>
                    <a:pt x="5485138" y="875152"/>
                  </a:lnTo>
                  <a:lnTo>
                    <a:pt x="5517780" y="905950"/>
                  </a:lnTo>
                  <a:lnTo>
                    <a:pt x="5549931" y="937182"/>
                  </a:lnTo>
                  <a:lnTo>
                    <a:pt x="5581587" y="968843"/>
                  </a:lnTo>
                  <a:lnTo>
                    <a:pt x="5612742" y="1000926"/>
                  </a:lnTo>
                  <a:lnTo>
                    <a:pt x="5643390" y="1033427"/>
                  </a:lnTo>
                  <a:lnTo>
                    <a:pt x="5673524" y="1066340"/>
                  </a:lnTo>
                  <a:lnTo>
                    <a:pt x="5703141" y="1099661"/>
                  </a:lnTo>
                  <a:lnTo>
                    <a:pt x="5732233" y="1133384"/>
                  </a:lnTo>
                  <a:lnTo>
                    <a:pt x="5760795" y="1167504"/>
                  </a:lnTo>
                  <a:lnTo>
                    <a:pt x="5788822" y="1202015"/>
                  </a:lnTo>
                  <a:lnTo>
                    <a:pt x="5816308" y="1236913"/>
                  </a:lnTo>
                  <a:lnTo>
                    <a:pt x="5843246" y="1272192"/>
                  </a:lnTo>
                  <a:lnTo>
                    <a:pt x="5869632" y="1307846"/>
                  </a:lnTo>
                  <a:lnTo>
                    <a:pt x="5895460" y="1343872"/>
                  </a:lnTo>
                  <a:lnTo>
                    <a:pt x="5920723" y="1380263"/>
                  </a:lnTo>
                  <a:lnTo>
                    <a:pt x="5945417" y="1417015"/>
                  </a:lnTo>
                  <a:lnTo>
                    <a:pt x="5969536" y="1454121"/>
                  </a:lnTo>
                  <a:lnTo>
                    <a:pt x="5993073" y="1491578"/>
                  </a:lnTo>
                  <a:lnTo>
                    <a:pt x="6016024" y="1529379"/>
                  </a:lnTo>
                  <a:lnTo>
                    <a:pt x="6038382" y="1567519"/>
                  </a:lnTo>
                  <a:lnTo>
                    <a:pt x="6060141" y="1605994"/>
                  </a:lnTo>
                  <a:lnTo>
                    <a:pt x="6081297" y="1644798"/>
                  </a:lnTo>
                  <a:lnTo>
                    <a:pt x="6101843" y="1683925"/>
                  </a:lnTo>
                  <a:lnTo>
                    <a:pt x="6121774" y="1723371"/>
                  </a:lnTo>
                  <a:lnTo>
                    <a:pt x="6141084" y="1763130"/>
                  </a:lnTo>
                  <a:lnTo>
                    <a:pt x="6159767" y="1803198"/>
                  </a:lnTo>
                  <a:lnTo>
                    <a:pt x="6177818" y="1843568"/>
                  </a:lnTo>
                  <a:lnTo>
                    <a:pt x="6195231" y="1884236"/>
                  </a:lnTo>
                  <a:lnTo>
                    <a:pt x="6212000" y="1925196"/>
                  </a:lnTo>
                  <a:lnTo>
                    <a:pt x="6228119" y="1966444"/>
                  </a:lnTo>
                  <a:lnTo>
                    <a:pt x="6243584" y="2007973"/>
                  </a:lnTo>
                  <a:lnTo>
                    <a:pt x="6258387" y="2049779"/>
                  </a:lnTo>
                  <a:lnTo>
                    <a:pt x="6272524" y="2091857"/>
                  </a:lnTo>
                  <a:lnTo>
                    <a:pt x="6285988" y="2134201"/>
                  </a:lnTo>
                  <a:lnTo>
                    <a:pt x="6298775" y="2176807"/>
                  </a:lnTo>
                  <a:lnTo>
                    <a:pt x="6310878" y="2219668"/>
                  </a:lnTo>
                  <a:lnTo>
                    <a:pt x="6322291" y="2262780"/>
                  </a:lnTo>
                  <a:lnTo>
                    <a:pt x="6333010" y="2306137"/>
                  </a:lnTo>
                  <a:lnTo>
                    <a:pt x="6343027" y="2349734"/>
                  </a:lnTo>
                  <a:lnTo>
                    <a:pt x="6352339" y="2393567"/>
                  </a:lnTo>
                  <a:lnTo>
                    <a:pt x="6360938" y="2437629"/>
                  </a:lnTo>
                  <a:lnTo>
                    <a:pt x="6368819" y="2481916"/>
                  </a:lnTo>
                  <a:lnTo>
                    <a:pt x="6375977" y="2526422"/>
                  </a:lnTo>
                  <a:lnTo>
                    <a:pt x="6382405" y="2571142"/>
                  </a:lnTo>
                  <a:lnTo>
                    <a:pt x="6388098" y="2616071"/>
                  </a:lnTo>
                  <a:lnTo>
                    <a:pt x="6393051" y="2661204"/>
                  </a:lnTo>
                  <a:lnTo>
                    <a:pt x="6397258" y="2706535"/>
                  </a:lnTo>
                  <a:lnTo>
                    <a:pt x="6400712" y="2752060"/>
                  </a:lnTo>
                  <a:lnTo>
                    <a:pt x="6403409" y="2797772"/>
                  </a:lnTo>
                  <a:lnTo>
                    <a:pt x="6405342" y="2843668"/>
                  </a:lnTo>
                  <a:lnTo>
                    <a:pt x="6406506" y="2889740"/>
                  </a:lnTo>
                  <a:lnTo>
                    <a:pt x="6406896" y="2935986"/>
                  </a:lnTo>
                  <a:lnTo>
                    <a:pt x="6406506" y="2982231"/>
                  </a:lnTo>
                  <a:lnTo>
                    <a:pt x="6405342" y="3028303"/>
                  </a:lnTo>
                  <a:lnTo>
                    <a:pt x="6403409" y="3074199"/>
                  </a:lnTo>
                  <a:lnTo>
                    <a:pt x="6400712" y="3119911"/>
                  </a:lnTo>
                  <a:lnTo>
                    <a:pt x="6397258" y="3165436"/>
                  </a:lnTo>
                  <a:lnTo>
                    <a:pt x="6393051" y="3210767"/>
                  </a:lnTo>
                  <a:lnTo>
                    <a:pt x="6388098" y="3255900"/>
                  </a:lnTo>
                  <a:lnTo>
                    <a:pt x="6382405" y="3300829"/>
                  </a:lnTo>
                  <a:lnTo>
                    <a:pt x="6375977" y="3345549"/>
                  </a:lnTo>
                  <a:lnTo>
                    <a:pt x="6368819" y="3390055"/>
                  </a:lnTo>
                  <a:lnTo>
                    <a:pt x="6360938" y="3434342"/>
                  </a:lnTo>
                  <a:lnTo>
                    <a:pt x="6352339" y="3478404"/>
                  </a:lnTo>
                  <a:lnTo>
                    <a:pt x="6343027" y="3522237"/>
                  </a:lnTo>
                  <a:lnTo>
                    <a:pt x="6333010" y="3565834"/>
                  </a:lnTo>
                  <a:lnTo>
                    <a:pt x="6322291" y="3609191"/>
                  </a:lnTo>
                  <a:lnTo>
                    <a:pt x="6310878" y="3652303"/>
                  </a:lnTo>
                  <a:lnTo>
                    <a:pt x="6298775" y="3695164"/>
                  </a:lnTo>
                  <a:lnTo>
                    <a:pt x="6285988" y="3737769"/>
                  </a:lnTo>
                  <a:lnTo>
                    <a:pt x="6272524" y="3780114"/>
                  </a:lnTo>
                  <a:lnTo>
                    <a:pt x="6258387" y="3822191"/>
                  </a:lnTo>
                  <a:lnTo>
                    <a:pt x="6243584" y="3863998"/>
                  </a:lnTo>
                  <a:lnTo>
                    <a:pt x="6228119" y="3905527"/>
                  </a:lnTo>
                  <a:lnTo>
                    <a:pt x="6212000" y="3946775"/>
                  </a:lnTo>
                  <a:lnTo>
                    <a:pt x="6195231" y="3987735"/>
                  </a:lnTo>
                  <a:lnTo>
                    <a:pt x="6177818" y="4028403"/>
                  </a:lnTo>
                  <a:lnTo>
                    <a:pt x="6159767" y="4068773"/>
                  </a:lnTo>
                  <a:lnTo>
                    <a:pt x="6141084" y="4108841"/>
                  </a:lnTo>
                  <a:lnTo>
                    <a:pt x="6121774" y="4148600"/>
                  </a:lnTo>
                  <a:lnTo>
                    <a:pt x="6101843" y="4188046"/>
                  </a:lnTo>
                  <a:lnTo>
                    <a:pt x="6081297" y="4227173"/>
                  </a:lnTo>
                  <a:lnTo>
                    <a:pt x="6060141" y="4265977"/>
                  </a:lnTo>
                  <a:lnTo>
                    <a:pt x="6038382" y="4304451"/>
                  </a:lnTo>
                  <a:lnTo>
                    <a:pt x="6016024" y="4342592"/>
                  </a:lnTo>
                  <a:lnTo>
                    <a:pt x="5993073" y="4380393"/>
                  </a:lnTo>
                  <a:lnTo>
                    <a:pt x="5969536" y="4417849"/>
                  </a:lnTo>
                  <a:lnTo>
                    <a:pt x="5945417" y="4454956"/>
                  </a:lnTo>
                  <a:lnTo>
                    <a:pt x="5920723" y="4491707"/>
                  </a:lnTo>
                  <a:lnTo>
                    <a:pt x="5895460" y="4528099"/>
                  </a:lnTo>
                  <a:lnTo>
                    <a:pt x="5869632" y="4564124"/>
                  </a:lnTo>
                  <a:lnTo>
                    <a:pt x="5843246" y="4599779"/>
                  </a:lnTo>
                  <a:lnTo>
                    <a:pt x="5816308" y="4635058"/>
                  </a:lnTo>
                  <a:lnTo>
                    <a:pt x="5788822" y="4669956"/>
                  </a:lnTo>
                  <a:lnTo>
                    <a:pt x="5760795" y="4704467"/>
                  </a:lnTo>
                  <a:lnTo>
                    <a:pt x="5732233" y="4738587"/>
                  </a:lnTo>
                  <a:lnTo>
                    <a:pt x="5703141" y="4772309"/>
                  </a:lnTo>
                  <a:lnTo>
                    <a:pt x="5673524" y="4805630"/>
                  </a:lnTo>
                  <a:lnTo>
                    <a:pt x="5643390" y="4838544"/>
                  </a:lnTo>
                  <a:lnTo>
                    <a:pt x="5612742" y="4871045"/>
                  </a:lnTo>
                  <a:lnTo>
                    <a:pt x="5581587" y="4903128"/>
                  </a:lnTo>
                  <a:lnTo>
                    <a:pt x="5549931" y="4934788"/>
                  </a:lnTo>
                  <a:lnTo>
                    <a:pt x="5517780" y="4966020"/>
                  </a:lnTo>
                  <a:lnTo>
                    <a:pt x="5485138" y="4996819"/>
                  </a:lnTo>
                  <a:lnTo>
                    <a:pt x="5452012" y="5027179"/>
                  </a:lnTo>
                  <a:lnTo>
                    <a:pt x="5418408" y="5057095"/>
                  </a:lnTo>
                  <a:lnTo>
                    <a:pt x="5384330" y="5086562"/>
                  </a:lnTo>
                  <a:lnTo>
                    <a:pt x="5349786" y="5115575"/>
                  </a:lnTo>
                  <a:lnTo>
                    <a:pt x="5314780" y="5144128"/>
                  </a:lnTo>
                  <a:lnTo>
                    <a:pt x="5279318" y="5172217"/>
                  </a:lnTo>
                  <a:lnTo>
                    <a:pt x="5243406" y="5199835"/>
                  </a:lnTo>
                  <a:lnTo>
                    <a:pt x="5207050" y="5226979"/>
                  </a:lnTo>
                  <a:lnTo>
                    <a:pt x="5170255" y="5253642"/>
                  </a:lnTo>
                  <a:lnTo>
                    <a:pt x="5133027" y="5279819"/>
                  </a:lnTo>
                  <a:lnTo>
                    <a:pt x="5095372" y="5305506"/>
                  </a:lnTo>
                  <a:lnTo>
                    <a:pt x="5057295" y="5330697"/>
                  </a:lnTo>
                  <a:lnTo>
                    <a:pt x="5018802" y="5355386"/>
                  </a:lnTo>
                  <a:lnTo>
                    <a:pt x="4979899" y="5379569"/>
                  </a:lnTo>
                  <a:lnTo>
                    <a:pt x="4940591" y="5403240"/>
                  </a:lnTo>
                  <a:lnTo>
                    <a:pt x="4900885" y="5426394"/>
                  </a:lnTo>
                  <a:lnTo>
                    <a:pt x="4860786" y="5449026"/>
                  </a:lnTo>
                  <a:lnTo>
                    <a:pt x="4820299" y="5471130"/>
                  </a:lnTo>
                  <a:lnTo>
                    <a:pt x="4779430" y="5492702"/>
                  </a:lnTo>
                  <a:lnTo>
                    <a:pt x="4738185" y="5513736"/>
                  </a:lnTo>
                  <a:lnTo>
                    <a:pt x="4696570" y="5534228"/>
                  </a:lnTo>
                  <a:lnTo>
                    <a:pt x="4654591" y="5554170"/>
                  </a:lnTo>
                  <a:lnTo>
                    <a:pt x="4612252" y="5573560"/>
                  </a:lnTo>
                  <a:lnTo>
                    <a:pt x="4569560" y="5592390"/>
                  </a:lnTo>
                  <a:lnTo>
                    <a:pt x="4526521" y="5610657"/>
                  </a:lnTo>
                  <a:lnTo>
                    <a:pt x="4483140" y="5628355"/>
                  </a:lnTo>
                  <a:lnTo>
                    <a:pt x="4439423" y="5645478"/>
                  </a:lnTo>
                  <a:lnTo>
                    <a:pt x="4395375" y="5662021"/>
                  </a:lnTo>
                  <a:lnTo>
                    <a:pt x="4351002" y="5677980"/>
                  </a:lnTo>
                  <a:lnTo>
                    <a:pt x="4306311" y="5693349"/>
                  </a:lnTo>
                  <a:lnTo>
                    <a:pt x="4261306" y="5708122"/>
                  </a:lnTo>
                  <a:lnTo>
                    <a:pt x="4215993" y="5722295"/>
                  </a:lnTo>
                  <a:lnTo>
                    <a:pt x="4170379" y="5735863"/>
                  </a:lnTo>
                  <a:lnTo>
                    <a:pt x="4124468" y="5748819"/>
                  </a:lnTo>
                  <a:lnTo>
                    <a:pt x="4078266" y="5761159"/>
                  </a:lnTo>
                  <a:lnTo>
                    <a:pt x="4031780" y="5772878"/>
                  </a:lnTo>
                  <a:lnTo>
                    <a:pt x="3985014" y="5783970"/>
                  </a:lnTo>
                  <a:lnTo>
                    <a:pt x="3937976" y="5794431"/>
                  </a:lnTo>
                  <a:lnTo>
                    <a:pt x="3890669" y="5804254"/>
                  </a:lnTo>
                  <a:lnTo>
                    <a:pt x="3843100" y="5813435"/>
                  </a:lnTo>
                  <a:lnTo>
                    <a:pt x="3795275" y="5821969"/>
                  </a:lnTo>
                  <a:lnTo>
                    <a:pt x="3747199" y="5829850"/>
                  </a:lnTo>
                  <a:lnTo>
                    <a:pt x="3698878" y="5837073"/>
                  </a:lnTo>
                  <a:lnTo>
                    <a:pt x="3650318" y="5843633"/>
                  </a:lnTo>
                  <a:lnTo>
                    <a:pt x="3601524" y="5849525"/>
                  </a:lnTo>
                  <a:lnTo>
                    <a:pt x="3552502" y="5854743"/>
                  </a:lnTo>
                  <a:lnTo>
                    <a:pt x="3503258" y="5859282"/>
                  </a:lnTo>
                  <a:lnTo>
                    <a:pt x="3453798" y="5863137"/>
                  </a:lnTo>
                  <a:lnTo>
                    <a:pt x="3404127" y="5866303"/>
                  </a:lnTo>
                  <a:lnTo>
                    <a:pt x="3354250" y="5868775"/>
                  </a:lnTo>
                  <a:lnTo>
                    <a:pt x="3304175" y="5870546"/>
                  </a:lnTo>
                  <a:lnTo>
                    <a:pt x="3253905" y="5871613"/>
                  </a:lnTo>
                  <a:lnTo>
                    <a:pt x="3203447" y="5871970"/>
                  </a:lnTo>
                  <a:lnTo>
                    <a:pt x="3152990" y="5871613"/>
                  </a:lnTo>
                  <a:lnTo>
                    <a:pt x="3102720" y="5870546"/>
                  </a:lnTo>
                  <a:lnTo>
                    <a:pt x="3052645" y="5868775"/>
                  </a:lnTo>
                  <a:lnTo>
                    <a:pt x="3002768" y="5866303"/>
                  </a:lnTo>
                  <a:lnTo>
                    <a:pt x="2953097" y="5863137"/>
                  </a:lnTo>
                  <a:lnTo>
                    <a:pt x="2903637" y="5859282"/>
                  </a:lnTo>
                  <a:lnTo>
                    <a:pt x="2854393" y="5854743"/>
                  </a:lnTo>
                  <a:lnTo>
                    <a:pt x="2805371" y="5849525"/>
                  </a:lnTo>
                  <a:lnTo>
                    <a:pt x="2756577" y="5843633"/>
                  </a:lnTo>
                  <a:lnTo>
                    <a:pt x="2708017" y="5837073"/>
                  </a:lnTo>
                  <a:lnTo>
                    <a:pt x="2659696" y="5829850"/>
                  </a:lnTo>
                  <a:lnTo>
                    <a:pt x="2611620" y="5821969"/>
                  </a:lnTo>
                  <a:lnTo>
                    <a:pt x="2563795" y="5813435"/>
                  </a:lnTo>
                  <a:lnTo>
                    <a:pt x="2516226" y="5804254"/>
                  </a:lnTo>
                  <a:lnTo>
                    <a:pt x="2468919" y="5794431"/>
                  </a:lnTo>
                  <a:lnTo>
                    <a:pt x="2421881" y="5783970"/>
                  </a:lnTo>
                  <a:lnTo>
                    <a:pt x="2375115" y="5772878"/>
                  </a:lnTo>
                  <a:lnTo>
                    <a:pt x="2328629" y="5761159"/>
                  </a:lnTo>
                  <a:lnTo>
                    <a:pt x="2282427" y="5748819"/>
                  </a:lnTo>
                  <a:lnTo>
                    <a:pt x="2236516" y="5735863"/>
                  </a:lnTo>
                  <a:lnTo>
                    <a:pt x="2190902" y="5722295"/>
                  </a:lnTo>
                  <a:lnTo>
                    <a:pt x="2145589" y="5708122"/>
                  </a:lnTo>
                  <a:lnTo>
                    <a:pt x="2100584" y="5693349"/>
                  </a:lnTo>
                  <a:lnTo>
                    <a:pt x="2055893" y="5677980"/>
                  </a:lnTo>
                  <a:lnTo>
                    <a:pt x="2011520" y="5662021"/>
                  </a:lnTo>
                  <a:lnTo>
                    <a:pt x="1967472" y="5645478"/>
                  </a:lnTo>
                  <a:lnTo>
                    <a:pt x="1923755" y="5628355"/>
                  </a:lnTo>
                  <a:lnTo>
                    <a:pt x="1880374" y="5610657"/>
                  </a:lnTo>
                  <a:lnTo>
                    <a:pt x="1837335" y="5592390"/>
                  </a:lnTo>
                  <a:lnTo>
                    <a:pt x="1794643" y="5573560"/>
                  </a:lnTo>
                  <a:lnTo>
                    <a:pt x="1752304" y="5554170"/>
                  </a:lnTo>
                  <a:lnTo>
                    <a:pt x="1710325" y="5534228"/>
                  </a:lnTo>
                  <a:lnTo>
                    <a:pt x="1668710" y="5513736"/>
                  </a:lnTo>
                  <a:lnTo>
                    <a:pt x="1627465" y="5492702"/>
                  </a:lnTo>
                  <a:lnTo>
                    <a:pt x="1586596" y="5471130"/>
                  </a:lnTo>
                  <a:lnTo>
                    <a:pt x="1546109" y="5449026"/>
                  </a:lnTo>
                  <a:lnTo>
                    <a:pt x="1506010" y="5426394"/>
                  </a:lnTo>
                  <a:lnTo>
                    <a:pt x="1466304" y="5403240"/>
                  </a:lnTo>
                  <a:lnTo>
                    <a:pt x="1426996" y="5379569"/>
                  </a:lnTo>
                  <a:lnTo>
                    <a:pt x="1388093" y="5355386"/>
                  </a:lnTo>
                  <a:lnTo>
                    <a:pt x="1349600" y="5330697"/>
                  </a:lnTo>
                  <a:lnTo>
                    <a:pt x="1311523" y="5305506"/>
                  </a:lnTo>
                  <a:lnTo>
                    <a:pt x="1273868" y="5279819"/>
                  </a:lnTo>
                  <a:lnTo>
                    <a:pt x="1236640" y="5253642"/>
                  </a:lnTo>
                  <a:lnTo>
                    <a:pt x="1199845" y="5226979"/>
                  </a:lnTo>
                  <a:lnTo>
                    <a:pt x="1163489" y="5199835"/>
                  </a:lnTo>
                  <a:lnTo>
                    <a:pt x="1127577" y="5172217"/>
                  </a:lnTo>
                  <a:lnTo>
                    <a:pt x="1092115" y="5144128"/>
                  </a:lnTo>
                  <a:lnTo>
                    <a:pt x="1057109" y="5115575"/>
                  </a:lnTo>
                  <a:lnTo>
                    <a:pt x="1022565" y="5086562"/>
                  </a:lnTo>
                  <a:lnTo>
                    <a:pt x="988487" y="5057095"/>
                  </a:lnTo>
                  <a:lnTo>
                    <a:pt x="954883" y="5027179"/>
                  </a:lnTo>
                  <a:lnTo>
                    <a:pt x="921757" y="4996819"/>
                  </a:lnTo>
                  <a:lnTo>
                    <a:pt x="889115" y="4966020"/>
                  </a:lnTo>
                  <a:lnTo>
                    <a:pt x="856964" y="4934788"/>
                  </a:lnTo>
                  <a:lnTo>
                    <a:pt x="825308" y="4903128"/>
                  </a:lnTo>
                  <a:lnTo>
                    <a:pt x="794153" y="4871045"/>
                  </a:lnTo>
                  <a:lnTo>
                    <a:pt x="763505" y="4838544"/>
                  </a:lnTo>
                  <a:lnTo>
                    <a:pt x="733371" y="4805630"/>
                  </a:lnTo>
                  <a:lnTo>
                    <a:pt x="703754" y="4772309"/>
                  </a:lnTo>
                  <a:lnTo>
                    <a:pt x="674662" y="4738587"/>
                  </a:lnTo>
                  <a:lnTo>
                    <a:pt x="646100" y="4704467"/>
                  </a:lnTo>
                  <a:lnTo>
                    <a:pt x="618073" y="4669956"/>
                  </a:lnTo>
                  <a:lnTo>
                    <a:pt x="590587" y="4635058"/>
                  </a:lnTo>
                  <a:lnTo>
                    <a:pt x="563649" y="4599779"/>
                  </a:lnTo>
                  <a:lnTo>
                    <a:pt x="537263" y="4564124"/>
                  </a:lnTo>
                  <a:lnTo>
                    <a:pt x="511435" y="4528099"/>
                  </a:lnTo>
                  <a:lnTo>
                    <a:pt x="486172" y="4491707"/>
                  </a:lnTo>
                  <a:lnTo>
                    <a:pt x="461478" y="4454956"/>
                  </a:lnTo>
                  <a:lnTo>
                    <a:pt x="437359" y="4417849"/>
                  </a:lnTo>
                  <a:lnTo>
                    <a:pt x="413822" y="4380393"/>
                  </a:lnTo>
                  <a:lnTo>
                    <a:pt x="390871" y="4342592"/>
                  </a:lnTo>
                  <a:lnTo>
                    <a:pt x="368513" y="4304451"/>
                  </a:lnTo>
                  <a:lnTo>
                    <a:pt x="346754" y="4265977"/>
                  </a:lnTo>
                  <a:lnTo>
                    <a:pt x="325598" y="4227173"/>
                  </a:lnTo>
                  <a:lnTo>
                    <a:pt x="305052" y="4188046"/>
                  </a:lnTo>
                  <a:lnTo>
                    <a:pt x="285121" y="4148600"/>
                  </a:lnTo>
                  <a:lnTo>
                    <a:pt x="265811" y="4108841"/>
                  </a:lnTo>
                  <a:lnTo>
                    <a:pt x="247128" y="4068773"/>
                  </a:lnTo>
                  <a:lnTo>
                    <a:pt x="229077" y="4028403"/>
                  </a:lnTo>
                  <a:lnTo>
                    <a:pt x="211664" y="3987735"/>
                  </a:lnTo>
                  <a:lnTo>
                    <a:pt x="194895" y="3946775"/>
                  </a:lnTo>
                  <a:lnTo>
                    <a:pt x="178776" y="3905527"/>
                  </a:lnTo>
                  <a:lnTo>
                    <a:pt x="163311" y="3863998"/>
                  </a:lnTo>
                  <a:lnTo>
                    <a:pt x="148508" y="3822191"/>
                  </a:lnTo>
                  <a:lnTo>
                    <a:pt x="134371" y="3780114"/>
                  </a:lnTo>
                  <a:lnTo>
                    <a:pt x="120907" y="3737769"/>
                  </a:lnTo>
                  <a:lnTo>
                    <a:pt x="108120" y="3695164"/>
                  </a:lnTo>
                  <a:lnTo>
                    <a:pt x="96017" y="3652303"/>
                  </a:lnTo>
                  <a:lnTo>
                    <a:pt x="84604" y="3609191"/>
                  </a:lnTo>
                  <a:lnTo>
                    <a:pt x="73885" y="3565834"/>
                  </a:lnTo>
                  <a:lnTo>
                    <a:pt x="63868" y="3522237"/>
                  </a:lnTo>
                  <a:lnTo>
                    <a:pt x="54556" y="3478404"/>
                  </a:lnTo>
                  <a:lnTo>
                    <a:pt x="45957" y="3434342"/>
                  </a:lnTo>
                  <a:lnTo>
                    <a:pt x="38076" y="3390055"/>
                  </a:lnTo>
                  <a:lnTo>
                    <a:pt x="30918" y="3345549"/>
                  </a:lnTo>
                  <a:lnTo>
                    <a:pt x="24490" y="3300829"/>
                  </a:lnTo>
                  <a:lnTo>
                    <a:pt x="18797" y="3255900"/>
                  </a:lnTo>
                  <a:lnTo>
                    <a:pt x="13844" y="3210767"/>
                  </a:lnTo>
                  <a:lnTo>
                    <a:pt x="9637" y="3165436"/>
                  </a:lnTo>
                  <a:lnTo>
                    <a:pt x="6183" y="3119911"/>
                  </a:lnTo>
                  <a:lnTo>
                    <a:pt x="3486" y="3074199"/>
                  </a:lnTo>
                  <a:lnTo>
                    <a:pt x="1553" y="3028303"/>
                  </a:lnTo>
                  <a:lnTo>
                    <a:pt x="389" y="2982231"/>
                  </a:lnTo>
                  <a:lnTo>
                    <a:pt x="0" y="2935986"/>
                  </a:lnTo>
                  <a:close/>
                </a:path>
              </a:pathLst>
            </a:custGeom>
            <a:ln w="381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5994654" y="915161"/>
              <a:ext cx="3204210" cy="5872480"/>
            </a:xfrm>
            <a:custGeom>
              <a:avLst/>
              <a:gdLst/>
              <a:ahLst/>
              <a:cxnLst/>
              <a:rect l="l" t="t" r="r" b="b"/>
              <a:pathLst>
                <a:path w="3204209" h="5872480">
                  <a:moveTo>
                    <a:pt x="0" y="0"/>
                  </a:moveTo>
                  <a:lnTo>
                    <a:pt x="0" y="5871880"/>
                  </a:lnTo>
                </a:path>
                <a:path w="3204209" h="5872480">
                  <a:moveTo>
                    <a:pt x="3203702" y="2752344"/>
                  </a:moveTo>
                  <a:lnTo>
                    <a:pt x="0" y="2752344"/>
                  </a:lnTo>
                </a:path>
              </a:pathLst>
            </a:custGeom>
            <a:ln w="3810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78739" y="0"/>
            <a:ext cx="12035155" cy="726440"/>
          </a:xfrm>
          <a:prstGeom prst="rect">
            <a:avLst/>
          </a:prstGeom>
        </p:spPr>
        <p:txBody>
          <a:bodyPr vert="horz" wrap="square" lIns="0" tIns="577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55"/>
              </a:spcBef>
            </a:pPr>
            <a:r>
              <a:rPr sz="2000" b="1" dirty="0">
                <a:solidFill>
                  <a:srgbClr val="F79546"/>
                </a:solidFill>
                <a:latin typeface="Calibri"/>
                <a:cs typeface="Calibri"/>
              </a:rPr>
              <a:t>Q</a:t>
            </a:r>
            <a:r>
              <a:rPr sz="2000" b="1" spc="250" dirty="0">
                <a:solidFill>
                  <a:srgbClr val="F79546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79546"/>
                </a:solidFill>
              </a:rPr>
              <a:t>Consider</a:t>
            </a:r>
            <a:r>
              <a:rPr sz="2000" spc="250" dirty="0">
                <a:solidFill>
                  <a:srgbClr val="F79546"/>
                </a:solidFill>
              </a:rPr>
              <a:t> </a:t>
            </a:r>
            <a:r>
              <a:rPr sz="2000" spc="-15" dirty="0">
                <a:solidFill>
                  <a:srgbClr val="F79546"/>
                </a:solidFill>
              </a:rPr>
              <a:t>we</a:t>
            </a:r>
            <a:r>
              <a:rPr sz="2000" spc="245" dirty="0">
                <a:solidFill>
                  <a:srgbClr val="F79546"/>
                </a:solidFill>
              </a:rPr>
              <a:t> </a:t>
            </a:r>
            <a:r>
              <a:rPr sz="2000" spc="-20" dirty="0">
                <a:solidFill>
                  <a:srgbClr val="F79546"/>
                </a:solidFill>
              </a:rPr>
              <a:t>have</a:t>
            </a:r>
            <a:r>
              <a:rPr sz="2000" spc="250" dirty="0">
                <a:solidFill>
                  <a:srgbClr val="F79546"/>
                </a:solidFill>
              </a:rPr>
              <a:t> </a:t>
            </a:r>
            <a:r>
              <a:rPr sz="2000" dirty="0">
                <a:solidFill>
                  <a:srgbClr val="F79546"/>
                </a:solidFill>
              </a:rPr>
              <a:t>a</a:t>
            </a:r>
            <a:r>
              <a:rPr sz="2000" spc="250" dirty="0">
                <a:solidFill>
                  <a:srgbClr val="F79546"/>
                </a:solidFill>
              </a:rPr>
              <a:t> </a:t>
            </a:r>
            <a:r>
              <a:rPr sz="2000" spc="-5" dirty="0">
                <a:solidFill>
                  <a:srgbClr val="F79546"/>
                </a:solidFill>
              </a:rPr>
              <a:t>big</a:t>
            </a:r>
            <a:r>
              <a:rPr sz="2000" spc="250" dirty="0">
                <a:solidFill>
                  <a:srgbClr val="F79546"/>
                </a:solidFill>
              </a:rPr>
              <a:t> </a:t>
            </a:r>
            <a:r>
              <a:rPr sz="2000" spc="-5" dirty="0">
                <a:solidFill>
                  <a:srgbClr val="F79546"/>
                </a:solidFill>
              </a:rPr>
              <a:t>single</a:t>
            </a:r>
            <a:r>
              <a:rPr sz="2000" spc="245" dirty="0">
                <a:solidFill>
                  <a:srgbClr val="F79546"/>
                </a:solidFill>
              </a:rPr>
              <a:t> </a:t>
            </a:r>
            <a:r>
              <a:rPr sz="2000" spc="-10" dirty="0">
                <a:solidFill>
                  <a:srgbClr val="F79546"/>
                </a:solidFill>
              </a:rPr>
              <a:t>network</a:t>
            </a:r>
            <a:r>
              <a:rPr sz="2000" spc="254" dirty="0">
                <a:solidFill>
                  <a:srgbClr val="F79546"/>
                </a:solidFill>
              </a:rPr>
              <a:t> </a:t>
            </a:r>
            <a:r>
              <a:rPr sz="2000" spc="-10" dirty="0">
                <a:solidFill>
                  <a:srgbClr val="F79546"/>
                </a:solidFill>
              </a:rPr>
              <a:t>having</a:t>
            </a:r>
            <a:r>
              <a:rPr sz="2000" spc="240" dirty="0">
                <a:solidFill>
                  <a:srgbClr val="F79546"/>
                </a:solidFill>
              </a:rPr>
              <a:t> </a:t>
            </a:r>
            <a:r>
              <a:rPr sz="2000" spc="-5" dirty="0">
                <a:solidFill>
                  <a:srgbClr val="F79546"/>
                </a:solidFill>
              </a:rPr>
              <a:t>IP</a:t>
            </a:r>
            <a:r>
              <a:rPr sz="2000" spc="245" dirty="0">
                <a:solidFill>
                  <a:srgbClr val="F79546"/>
                </a:solidFill>
              </a:rPr>
              <a:t> </a:t>
            </a:r>
            <a:r>
              <a:rPr sz="2000" spc="-5" dirty="0">
                <a:solidFill>
                  <a:srgbClr val="F79546"/>
                </a:solidFill>
              </a:rPr>
              <a:t>Address</a:t>
            </a:r>
            <a:r>
              <a:rPr sz="2000" spc="250" dirty="0">
                <a:solidFill>
                  <a:srgbClr val="F79546"/>
                </a:solidFill>
              </a:rPr>
              <a:t> </a:t>
            </a:r>
            <a:r>
              <a:rPr sz="2000" spc="-5" dirty="0">
                <a:solidFill>
                  <a:srgbClr val="F79546"/>
                </a:solidFill>
              </a:rPr>
              <a:t>200.1.2.0.</a:t>
            </a:r>
            <a:r>
              <a:rPr sz="2000" spc="229" dirty="0">
                <a:solidFill>
                  <a:srgbClr val="F79546"/>
                </a:solidFill>
              </a:rPr>
              <a:t> </a:t>
            </a:r>
            <a:r>
              <a:rPr sz="2000" spc="-35" dirty="0">
                <a:solidFill>
                  <a:srgbClr val="F79546"/>
                </a:solidFill>
              </a:rPr>
              <a:t>We</a:t>
            </a:r>
            <a:r>
              <a:rPr sz="2000" spc="250" dirty="0">
                <a:solidFill>
                  <a:srgbClr val="F79546"/>
                </a:solidFill>
              </a:rPr>
              <a:t> </a:t>
            </a:r>
            <a:r>
              <a:rPr sz="2000" spc="-15" dirty="0">
                <a:solidFill>
                  <a:srgbClr val="F79546"/>
                </a:solidFill>
              </a:rPr>
              <a:t>want</a:t>
            </a:r>
            <a:r>
              <a:rPr sz="2000" spc="245" dirty="0">
                <a:solidFill>
                  <a:srgbClr val="F79546"/>
                </a:solidFill>
              </a:rPr>
              <a:t> </a:t>
            </a:r>
            <a:r>
              <a:rPr sz="2000" spc="-15" dirty="0">
                <a:solidFill>
                  <a:srgbClr val="F79546"/>
                </a:solidFill>
              </a:rPr>
              <a:t>to</a:t>
            </a:r>
            <a:r>
              <a:rPr sz="2000" spc="235" dirty="0">
                <a:solidFill>
                  <a:srgbClr val="F79546"/>
                </a:solidFill>
              </a:rPr>
              <a:t> </a:t>
            </a:r>
            <a:r>
              <a:rPr sz="2000" spc="-5" dirty="0">
                <a:solidFill>
                  <a:srgbClr val="F79546"/>
                </a:solidFill>
              </a:rPr>
              <a:t>do</a:t>
            </a:r>
            <a:r>
              <a:rPr sz="2000" spc="250" dirty="0">
                <a:solidFill>
                  <a:srgbClr val="F79546"/>
                </a:solidFill>
              </a:rPr>
              <a:t> </a:t>
            </a:r>
            <a:r>
              <a:rPr sz="2000" spc="-5" dirty="0">
                <a:solidFill>
                  <a:srgbClr val="F79546"/>
                </a:solidFill>
              </a:rPr>
              <a:t>subnetting</a:t>
            </a:r>
            <a:r>
              <a:rPr sz="2000" spc="250" dirty="0">
                <a:solidFill>
                  <a:srgbClr val="F79546"/>
                </a:solidFill>
              </a:rPr>
              <a:t> </a:t>
            </a:r>
            <a:r>
              <a:rPr sz="2000" spc="-5" dirty="0">
                <a:solidFill>
                  <a:srgbClr val="F79546"/>
                </a:solidFill>
              </a:rPr>
              <a:t>and</a:t>
            </a:r>
            <a:r>
              <a:rPr sz="2000" spc="245" dirty="0">
                <a:solidFill>
                  <a:srgbClr val="F79546"/>
                </a:solidFill>
              </a:rPr>
              <a:t> </a:t>
            </a:r>
            <a:r>
              <a:rPr sz="2000" spc="-5" dirty="0">
                <a:solidFill>
                  <a:srgbClr val="F79546"/>
                </a:solidFill>
              </a:rPr>
              <a:t>divide</a:t>
            </a:r>
            <a:r>
              <a:rPr sz="2000" spc="250" dirty="0">
                <a:solidFill>
                  <a:srgbClr val="F79546"/>
                </a:solidFill>
              </a:rPr>
              <a:t> </a:t>
            </a:r>
            <a:r>
              <a:rPr sz="2000" dirty="0">
                <a:solidFill>
                  <a:srgbClr val="F79546"/>
                </a:solidFill>
              </a:rPr>
              <a:t>this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60"/>
              </a:spcBef>
            </a:pPr>
            <a:r>
              <a:rPr sz="2000" spc="-10" dirty="0">
                <a:solidFill>
                  <a:srgbClr val="F79546"/>
                </a:solidFill>
              </a:rPr>
              <a:t>network</a:t>
            </a:r>
            <a:r>
              <a:rPr sz="2000" spc="5" dirty="0">
                <a:solidFill>
                  <a:srgbClr val="F79546"/>
                </a:solidFill>
              </a:rPr>
              <a:t> </a:t>
            </a:r>
            <a:r>
              <a:rPr sz="2000" spc="-15" dirty="0">
                <a:solidFill>
                  <a:srgbClr val="F79546"/>
                </a:solidFill>
              </a:rPr>
              <a:t>into</a:t>
            </a:r>
            <a:r>
              <a:rPr sz="2000" spc="10" dirty="0">
                <a:solidFill>
                  <a:srgbClr val="F79546"/>
                </a:solidFill>
              </a:rPr>
              <a:t> </a:t>
            </a:r>
            <a:r>
              <a:rPr sz="2000" dirty="0">
                <a:solidFill>
                  <a:srgbClr val="F79546"/>
                </a:solidFill>
              </a:rPr>
              <a:t>3</a:t>
            </a:r>
            <a:r>
              <a:rPr sz="2000" spc="-5" dirty="0">
                <a:solidFill>
                  <a:srgbClr val="F79546"/>
                </a:solidFill>
              </a:rPr>
              <a:t> subnets,</a:t>
            </a:r>
            <a:r>
              <a:rPr sz="2000" dirty="0">
                <a:solidFill>
                  <a:srgbClr val="F79546"/>
                </a:solidFill>
              </a:rPr>
              <a:t> </a:t>
            </a:r>
            <a:r>
              <a:rPr sz="2000" spc="-5" dirty="0">
                <a:solidFill>
                  <a:srgbClr val="F79546"/>
                </a:solidFill>
              </a:rPr>
              <a:t>such</a:t>
            </a:r>
            <a:r>
              <a:rPr sz="2000" spc="5" dirty="0">
                <a:solidFill>
                  <a:srgbClr val="F79546"/>
                </a:solidFill>
              </a:rPr>
              <a:t> </a:t>
            </a:r>
            <a:r>
              <a:rPr sz="2000" spc="-5" dirty="0">
                <a:solidFill>
                  <a:srgbClr val="F79546"/>
                </a:solidFill>
              </a:rPr>
              <a:t>that</a:t>
            </a:r>
            <a:r>
              <a:rPr sz="2000" spc="15" dirty="0">
                <a:solidFill>
                  <a:srgbClr val="F79546"/>
                </a:solidFill>
              </a:rPr>
              <a:t> </a:t>
            </a:r>
            <a:r>
              <a:rPr sz="2000" spc="-20" dirty="0">
                <a:solidFill>
                  <a:srgbClr val="F79546"/>
                </a:solidFill>
              </a:rPr>
              <a:t>first</a:t>
            </a:r>
            <a:r>
              <a:rPr sz="2000" spc="30" dirty="0">
                <a:solidFill>
                  <a:srgbClr val="F79546"/>
                </a:solidFill>
              </a:rPr>
              <a:t> </a:t>
            </a:r>
            <a:r>
              <a:rPr sz="2000" spc="-10" dirty="0">
                <a:solidFill>
                  <a:srgbClr val="F79546"/>
                </a:solidFill>
              </a:rPr>
              <a:t>contains</a:t>
            </a:r>
            <a:r>
              <a:rPr sz="2000" spc="10" dirty="0">
                <a:solidFill>
                  <a:srgbClr val="F79546"/>
                </a:solidFill>
              </a:rPr>
              <a:t> </a:t>
            </a:r>
            <a:r>
              <a:rPr sz="2000" dirty="0">
                <a:solidFill>
                  <a:srgbClr val="F79546"/>
                </a:solidFill>
              </a:rPr>
              <a:t>126</a:t>
            </a:r>
            <a:r>
              <a:rPr sz="2000" spc="-25" dirty="0">
                <a:solidFill>
                  <a:srgbClr val="F79546"/>
                </a:solidFill>
              </a:rPr>
              <a:t> </a:t>
            </a:r>
            <a:r>
              <a:rPr sz="2000" spc="-5" dirty="0">
                <a:solidFill>
                  <a:srgbClr val="F79546"/>
                </a:solidFill>
              </a:rPr>
              <a:t>hosts,</a:t>
            </a:r>
            <a:r>
              <a:rPr sz="2000" spc="10" dirty="0">
                <a:solidFill>
                  <a:srgbClr val="F79546"/>
                </a:solidFill>
              </a:rPr>
              <a:t> </a:t>
            </a:r>
            <a:r>
              <a:rPr sz="2000" dirty="0">
                <a:solidFill>
                  <a:srgbClr val="F79546"/>
                </a:solidFill>
              </a:rPr>
              <a:t>and</a:t>
            </a:r>
            <a:r>
              <a:rPr sz="2000" spc="5" dirty="0">
                <a:solidFill>
                  <a:srgbClr val="F79546"/>
                </a:solidFill>
              </a:rPr>
              <a:t> </a:t>
            </a:r>
            <a:r>
              <a:rPr sz="2000" spc="-5" dirty="0">
                <a:solidFill>
                  <a:srgbClr val="F79546"/>
                </a:solidFill>
              </a:rPr>
              <a:t>other</a:t>
            </a:r>
            <a:r>
              <a:rPr sz="2000" spc="-10" dirty="0">
                <a:solidFill>
                  <a:srgbClr val="F79546"/>
                </a:solidFill>
              </a:rPr>
              <a:t> two</a:t>
            </a:r>
            <a:r>
              <a:rPr sz="2000" spc="10" dirty="0">
                <a:solidFill>
                  <a:srgbClr val="F79546"/>
                </a:solidFill>
              </a:rPr>
              <a:t> </a:t>
            </a:r>
            <a:r>
              <a:rPr sz="2000" spc="-10" dirty="0">
                <a:solidFill>
                  <a:srgbClr val="F79546"/>
                </a:solidFill>
              </a:rPr>
              <a:t>contains</a:t>
            </a:r>
            <a:r>
              <a:rPr sz="2000" spc="-5" dirty="0">
                <a:solidFill>
                  <a:srgbClr val="F79546"/>
                </a:solidFill>
              </a:rPr>
              <a:t> </a:t>
            </a:r>
            <a:r>
              <a:rPr sz="2000" dirty="0">
                <a:solidFill>
                  <a:srgbClr val="F79546"/>
                </a:solidFill>
              </a:rPr>
              <a:t>62</a:t>
            </a:r>
            <a:r>
              <a:rPr sz="2000" spc="-15" dirty="0">
                <a:solidFill>
                  <a:srgbClr val="F79546"/>
                </a:solidFill>
              </a:rPr>
              <a:t> </a:t>
            </a:r>
            <a:r>
              <a:rPr sz="2000" spc="-5" dirty="0">
                <a:solidFill>
                  <a:srgbClr val="F79546"/>
                </a:solidFill>
              </a:rPr>
              <a:t>hosts</a:t>
            </a:r>
            <a:r>
              <a:rPr sz="2000" spc="15" dirty="0">
                <a:solidFill>
                  <a:srgbClr val="F79546"/>
                </a:solidFill>
              </a:rPr>
              <a:t> </a:t>
            </a:r>
            <a:r>
              <a:rPr sz="2000" dirty="0">
                <a:solidFill>
                  <a:srgbClr val="F79546"/>
                </a:solidFill>
              </a:rPr>
              <a:t>each?</a:t>
            </a:r>
            <a:endParaRPr sz="2000"/>
          </a:p>
        </p:txBody>
      </p:sp>
      <p:sp>
        <p:nvSpPr>
          <p:cNvPr id="8" name="object 8"/>
          <p:cNvSpPr txBox="1"/>
          <p:nvPr/>
        </p:nvSpPr>
        <p:spPr>
          <a:xfrm>
            <a:off x="3412616" y="6228613"/>
            <a:ext cx="5351780" cy="584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85"/>
              </a:lnSpc>
            </a:pPr>
            <a:r>
              <a:rPr sz="4400" u="heavy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www.knowledgegate.in</a:t>
            </a:r>
            <a:endParaRPr sz="4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3339" y="2216023"/>
            <a:ext cx="5431155" cy="23310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24205" algn="ctr">
              <a:lnSpc>
                <a:spcPct val="100000"/>
              </a:lnSpc>
              <a:spcBef>
                <a:spcPts val="95"/>
              </a:spcBef>
            </a:pPr>
            <a:r>
              <a:rPr sz="1600" b="1" u="heavy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1st</a:t>
            </a:r>
            <a:r>
              <a:rPr sz="1600" b="1" u="heavy" spc="-3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1600" b="1" u="heavy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Subnet</a:t>
            </a:r>
            <a:endParaRPr sz="1600">
              <a:latin typeface="Calibri"/>
              <a:cs typeface="Calibri"/>
            </a:endParaRPr>
          </a:p>
          <a:p>
            <a:pPr marL="381000" indent="-342900">
              <a:lnSpc>
                <a:spcPct val="100000"/>
              </a:lnSpc>
              <a:spcBef>
                <a:spcPts val="35"/>
              </a:spcBef>
              <a:buFont typeface="Symbol"/>
              <a:buChar char=""/>
              <a:tabLst>
                <a:tab pos="380365" algn="l"/>
                <a:tab pos="381000" algn="l"/>
              </a:tabLst>
            </a:pP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IP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Address</a:t>
            </a:r>
            <a:r>
              <a:rPr sz="16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16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subnet</a:t>
            </a:r>
            <a:r>
              <a:rPr sz="16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/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 Subnet</a:t>
            </a:r>
            <a:r>
              <a:rPr sz="16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id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200.1.2.0</a:t>
            </a:r>
            <a:endParaRPr sz="1600">
              <a:latin typeface="Calibri"/>
              <a:cs typeface="Calibri"/>
            </a:endParaRPr>
          </a:p>
          <a:p>
            <a:pPr marL="381000" indent="-342900">
              <a:lnSpc>
                <a:spcPct val="100000"/>
              </a:lnSpc>
              <a:spcBef>
                <a:spcPts val="935"/>
              </a:spcBef>
              <a:buFont typeface="Symbol"/>
              <a:buChar char=""/>
              <a:tabLst>
                <a:tab pos="380365" algn="l"/>
                <a:tab pos="381000" algn="l"/>
              </a:tabLst>
            </a:pP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Direct</a:t>
            </a:r>
            <a:r>
              <a:rPr sz="16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Broadcast</a:t>
            </a:r>
            <a:r>
              <a:rPr sz="16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Address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16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200.1.2.</a:t>
            </a: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1111111</a:t>
            </a:r>
            <a:r>
              <a:rPr sz="1600" spc="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16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200.1.2.127</a:t>
            </a:r>
            <a:endParaRPr sz="1600">
              <a:latin typeface="Calibri"/>
              <a:cs typeface="Calibri"/>
            </a:endParaRPr>
          </a:p>
          <a:p>
            <a:pPr marL="381000" indent="-342900">
              <a:lnSpc>
                <a:spcPct val="100000"/>
              </a:lnSpc>
              <a:spcBef>
                <a:spcPts val="935"/>
              </a:spcBef>
              <a:buFont typeface="Symbol"/>
              <a:buChar char=""/>
              <a:tabLst>
                <a:tab pos="380365" algn="l"/>
                <a:tab pos="381000" algn="l"/>
              </a:tabLst>
            </a:pPr>
            <a:r>
              <a:rPr sz="1600" spc="-40" dirty="0">
                <a:solidFill>
                  <a:srgbClr val="FFFFFF"/>
                </a:solidFill>
                <a:latin typeface="Calibri"/>
                <a:cs typeface="Calibri"/>
              </a:rPr>
              <a:t>Total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number</a:t>
            </a:r>
            <a:r>
              <a:rPr sz="16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16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IP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Addresses</a:t>
            </a:r>
            <a:r>
              <a:rPr sz="16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r>
              <a:rPr sz="1575" baseline="26455" dirty="0">
                <a:solidFill>
                  <a:srgbClr val="FFFFFF"/>
                </a:solidFill>
                <a:latin typeface="Calibri"/>
                <a:cs typeface="Calibri"/>
              </a:rPr>
              <a:t>7</a:t>
            </a:r>
            <a:r>
              <a:rPr sz="1575" spc="172" baseline="264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128</a:t>
            </a:r>
            <a:endParaRPr sz="1600">
              <a:latin typeface="Calibri"/>
              <a:cs typeface="Calibri"/>
            </a:endParaRPr>
          </a:p>
          <a:p>
            <a:pPr marL="381000" indent="-342900">
              <a:lnSpc>
                <a:spcPct val="100000"/>
              </a:lnSpc>
              <a:spcBef>
                <a:spcPts val="940"/>
              </a:spcBef>
              <a:buFont typeface="Symbol"/>
              <a:buChar char=""/>
              <a:tabLst>
                <a:tab pos="380365" algn="l"/>
                <a:tab pos="381000" algn="l"/>
              </a:tabLst>
            </a:pP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Range of</a:t>
            </a:r>
            <a:r>
              <a:rPr sz="16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IP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Addresses</a:t>
            </a:r>
            <a:r>
              <a:rPr sz="160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16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[200.1.2.0,</a:t>
            </a:r>
            <a:r>
              <a:rPr sz="16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200.1.2.127]</a:t>
            </a:r>
            <a:endParaRPr sz="1600">
              <a:latin typeface="Calibri"/>
              <a:cs typeface="Calibri"/>
            </a:endParaRPr>
          </a:p>
          <a:p>
            <a:pPr marL="381000" indent="-342900">
              <a:lnSpc>
                <a:spcPct val="100000"/>
              </a:lnSpc>
              <a:spcBef>
                <a:spcPts val="935"/>
              </a:spcBef>
              <a:buFont typeface="Symbol"/>
              <a:buChar char=""/>
              <a:tabLst>
                <a:tab pos="380365" algn="l"/>
                <a:tab pos="381000" algn="l"/>
              </a:tabLst>
            </a:pPr>
            <a:r>
              <a:rPr sz="1600" spc="-40" dirty="0">
                <a:solidFill>
                  <a:srgbClr val="FFFFFF"/>
                </a:solidFill>
                <a:latin typeface="Calibri"/>
                <a:cs typeface="Calibri"/>
              </a:rPr>
              <a:t>Total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number</a:t>
            </a:r>
            <a:r>
              <a:rPr sz="16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16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hosts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that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can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be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configured</a:t>
            </a:r>
            <a:r>
              <a:rPr sz="16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16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128</a:t>
            </a:r>
            <a:r>
              <a:rPr sz="16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6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16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126</a:t>
            </a:r>
            <a:endParaRPr sz="1600">
              <a:latin typeface="Calibri"/>
              <a:cs typeface="Calibri"/>
            </a:endParaRPr>
          </a:p>
          <a:p>
            <a:pPr marL="381000" indent="-342900">
              <a:lnSpc>
                <a:spcPct val="100000"/>
              </a:lnSpc>
              <a:spcBef>
                <a:spcPts val="935"/>
              </a:spcBef>
              <a:buFont typeface="Symbol"/>
              <a:buChar char=""/>
              <a:tabLst>
                <a:tab pos="380365" algn="l"/>
                <a:tab pos="381000" algn="l"/>
              </a:tabLst>
            </a:pP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Range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16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Allocated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IP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 Addresses</a:t>
            </a:r>
            <a:r>
              <a:rPr sz="160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16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[200.1.2.1,</a:t>
            </a:r>
            <a:r>
              <a:rPr sz="16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200.1.2.126]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032753" y="1005331"/>
            <a:ext cx="5587365" cy="52330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34620">
              <a:lnSpc>
                <a:spcPct val="100000"/>
              </a:lnSpc>
              <a:spcBef>
                <a:spcPts val="95"/>
              </a:spcBef>
            </a:pPr>
            <a:r>
              <a:rPr sz="1600" b="1" u="heavy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2nd</a:t>
            </a:r>
            <a:r>
              <a:rPr sz="1600" b="1" u="heavy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1600" b="1" u="heavy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Subnet</a:t>
            </a:r>
            <a:endParaRPr sz="1600">
              <a:latin typeface="Calibri"/>
              <a:cs typeface="Calibri"/>
            </a:endParaRPr>
          </a:p>
          <a:p>
            <a:pPr marL="477520" indent="-343535">
              <a:lnSpc>
                <a:spcPct val="100000"/>
              </a:lnSpc>
              <a:spcBef>
                <a:spcPts val="35"/>
              </a:spcBef>
              <a:buFont typeface="Symbol"/>
              <a:buChar char=""/>
              <a:tabLst>
                <a:tab pos="477520" algn="l"/>
                <a:tab pos="478155" algn="l"/>
              </a:tabLst>
            </a:pP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IP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Address</a:t>
            </a:r>
            <a:r>
              <a:rPr sz="16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16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subnet</a:t>
            </a:r>
            <a:r>
              <a:rPr sz="16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/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 Subnet</a:t>
            </a:r>
            <a:r>
              <a:rPr sz="16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id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200.1.2.128</a:t>
            </a:r>
            <a:endParaRPr sz="1600">
              <a:latin typeface="Calibri"/>
              <a:cs typeface="Calibri"/>
            </a:endParaRPr>
          </a:p>
          <a:p>
            <a:pPr marL="477520" indent="-343535">
              <a:lnSpc>
                <a:spcPct val="100000"/>
              </a:lnSpc>
              <a:spcBef>
                <a:spcPts val="935"/>
              </a:spcBef>
              <a:buFont typeface="Symbol"/>
              <a:buChar char=""/>
              <a:tabLst>
                <a:tab pos="477520" algn="l"/>
                <a:tab pos="478155" algn="l"/>
              </a:tabLst>
            </a:pP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Direct</a:t>
            </a:r>
            <a:r>
              <a:rPr sz="160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Broadcast</a:t>
            </a:r>
            <a:r>
              <a:rPr sz="16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Address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16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200.1.2.</a:t>
            </a: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10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1111111</a:t>
            </a:r>
            <a:r>
              <a:rPr sz="1600" spc="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16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200.1.2.191</a:t>
            </a:r>
            <a:endParaRPr sz="1600">
              <a:latin typeface="Calibri"/>
              <a:cs typeface="Calibri"/>
            </a:endParaRPr>
          </a:p>
          <a:p>
            <a:pPr marL="477520" indent="-343535">
              <a:lnSpc>
                <a:spcPct val="100000"/>
              </a:lnSpc>
              <a:spcBef>
                <a:spcPts val="940"/>
              </a:spcBef>
              <a:buFont typeface="Symbol"/>
              <a:buChar char=""/>
              <a:tabLst>
                <a:tab pos="477520" algn="l"/>
                <a:tab pos="478155" algn="l"/>
              </a:tabLst>
            </a:pPr>
            <a:r>
              <a:rPr sz="1600" spc="-40" dirty="0">
                <a:solidFill>
                  <a:srgbClr val="FFFFFF"/>
                </a:solidFill>
                <a:latin typeface="Calibri"/>
                <a:cs typeface="Calibri"/>
              </a:rPr>
              <a:t>Total</a:t>
            </a:r>
            <a:r>
              <a:rPr sz="16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number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16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IP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Addresses</a:t>
            </a:r>
            <a:r>
              <a:rPr sz="16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r>
              <a:rPr sz="1575" baseline="26455" dirty="0">
                <a:solidFill>
                  <a:srgbClr val="FFFFFF"/>
                </a:solidFill>
                <a:latin typeface="Calibri"/>
                <a:cs typeface="Calibri"/>
              </a:rPr>
              <a:t>6</a:t>
            </a:r>
            <a:r>
              <a:rPr sz="1575" spc="179" baseline="264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64</a:t>
            </a:r>
            <a:endParaRPr sz="1600">
              <a:latin typeface="Calibri"/>
              <a:cs typeface="Calibri"/>
            </a:endParaRPr>
          </a:p>
          <a:p>
            <a:pPr marL="477520" indent="-343535">
              <a:lnSpc>
                <a:spcPct val="100000"/>
              </a:lnSpc>
              <a:spcBef>
                <a:spcPts val="935"/>
              </a:spcBef>
              <a:buFont typeface="Symbol"/>
              <a:buChar char=""/>
              <a:tabLst>
                <a:tab pos="477520" algn="l"/>
                <a:tab pos="478155" algn="l"/>
              </a:tabLst>
            </a:pP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Range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16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IP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Addresses</a:t>
            </a:r>
            <a:r>
              <a:rPr sz="16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[200.1.2.128,</a:t>
            </a:r>
            <a:r>
              <a:rPr sz="1600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200.1.2.191]</a:t>
            </a:r>
            <a:endParaRPr sz="1600">
              <a:latin typeface="Calibri"/>
              <a:cs typeface="Calibri"/>
            </a:endParaRPr>
          </a:p>
          <a:p>
            <a:pPr marL="477520" indent="-343535">
              <a:lnSpc>
                <a:spcPct val="100000"/>
              </a:lnSpc>
              <a:spcBef>
                <a:spcPts val="935"/>
              </a:spcBef>
              <a:buFont typeface="Symbol"/>
              <a:buChar char=""/>
              <a:tabLst>
                <a:tab pos="477520" algn="l"/>
                <a:tab pos="478155" algn="l"/>
              </a:tabLst>
            </a:pPr>
            <a:r>
              <a:rPr sz="1600" spc="-40" dirty="0">
                <a:solidFill>
                  <a:srgbClr val="FFFFFF"/>
                </a:solidFill>
                <a:latin typeface="Calibri"/>
                <a:cs typeface="Calibri"/>
              </a:rPr>
              <a:t>Total</a:t>
            </a:r>
            <a:r>
              <a:rPr sz="16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number</a:t>
            </a:r>
            <a:r>
              <a:rPr sz="16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16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hosts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that can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be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configured</a:t>
            </a:r>
            <a:r>
              <a:rPr sz="16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64</a:t>
            </a:r>
            <a:r>
              <a:rPr sz="16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2 =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62</a:t>
            </a:r>
            <a:endParaRPr sz="1600">
              <a:latin typeface="Calibri"/>
              <a:cs typeface="Calibri"/>
            </a:endParaRPr>
          </a:p>
          <a:p>
            <a:pPr marL="477520" indent="-343535">
              <a:lnSpc>
                <a:spcPct val="100000"/>
              </a:lnSpc>
              <a:spcBef>
                <a:spcPts val="940"/>
              </a:spcBef>
              <a:buFont typeface="Symbol"/>
              <a:buChar char=""/>
              <a:tabLst>
                <a:tab pos="477520" algn="l"/>
                <a:tab pos="478155" algn="l"/>
              </a:tabLst>
            </a:pP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Range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16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Allocated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IP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 Addresses</a:t>
            </a:r>
            <a:r>
              <a:rPr sz="16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16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[200.1.2.129,</a:t>
            </a:r>
            <a:r>
              <a:rPr sz="1600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200.1.2.190]</a:t>
            </a:r>
            <a:endParaRPr sz="16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800">
              <a:latin typeface="Calibri"/>
              <a:cs typeface="Calibri"/>
            </a:endParaRPr>
          </a:p>
          <a:p>
            <a:pPr marL="50800">
              <a:lnSpc>
                <a:spcPct val="100000"/>
              </a:lnSpc>
            </a:pPr>
            <a:r>
              <a:rPr sz="1600" b="1" u="heavy" spc="-1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3rd</a:t>
            </a:r>
            <a:r>
              <a:rPr sz="1600" b="1" u="heavy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Subnet</a:t>
            </a:r>
            <a:endParaRPr sz="1600">
              <a:latin typeface="Calibri"/>
              <a:cs typeface="Calibri"/>
            </a:endParaRPr>
          </a:p>
          <a:p>
            <a:pPr marL="393700" indent="-342900">
              <a:lnSpc>
                <a:spcPct val="100000"/>
              </a:lnSpc>
              <a:spcBef>
                <a:spcPts val="35"/>
              </a:spcBef>
              <a:buFont typeface="Symbol"/>
              <a:buChar char=""/>
              <a:tabLst>
                <a:tab pos="393065" algn="l"/>
                <a:tab pos="393700" algn="l"/>
              </a:tabLst>
            </a:pP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IP</a:t>
            </a:r>
            <a:r>
              <a:rPr sz="16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Address</a:t>
            </a:r>
            <a:r>
              <a:rPr sz="16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16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subnet</a:t>
            </a:r>
            <a:r>
              <a:rPr sz="16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/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 Subnet</a:t>
            </a:r>
            <a:r>
              <a:rPr sz="16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id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200.1.2.192</a:t>
            </a:r>
            <a:endParaRPr sz="1600">
              <a:latin typeface="Calibri"/>
              <a:cs typeface="Calibri"/>
            </a:endParaRPr>
          </a:p>
          <a:p>
            <a:pPr marL="393700" indent="-342900">
              <a:lnSpc>
                <a:spcPct val="100000"/>
              </a:lnSpc>
              <a:spcBef>
                <a:spcPts val="935"/>
              </a:spcBef>
              <a:buFont typeface="Symbol"/>
              <a:buChar char=""/>
              <a:tabLst>
                <a:tab pos="393065" algn="l"/>
                <a:tab pos="393700" algn="l"/>
              </a:tabLst>
            </a:pP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Direct</a:t>
            </a:r>
            <a:r>
              <a:rPr sz="16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Broadcast</a:t>
            </a:r>
            <a:r>
              <a:rPr sz="16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Address</a:t>
            </a:r>
            <a:r>
              <a:rPr sz="16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16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200.1.2.</a:t>
            </a: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11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1111111</a:t>
            </a:r>
            <a:r>
              <a:rPr sz="1600" spc="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16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200.1.2.255</a:t>
            </a:r>
            <a:endParaRPr sz="1600">
              <a:latin typeface="Calibri"/>
              <a:cs typeface="Calibri"/>
            </a:endParaRPr>
          </a:p>
          <a:p>
            <a:pPr marL="393700" indent="-342900">
              <a:lnSpc>
                <a:spcPct val="100000"/>
              </a:lnSpc>
              <a:spcBef>
                <a:spcPts val="935"/>
              </a:spcBef>
              <a:buFont typeface="Symbol"/>
              <a:buChar char=""/>
              <a:tabLst>
                <a:tab pos="393065" algn="l"/>
                <a:tab pos="393700" algn="l"/>
              </a:tabLst>
            </a:pPr>
            <a:r>
              <a:rPr sz="1600" spc="-40" dirty="0">
                <a:solidFill>
                  <a:srgbClr val="FFFFFF"/>
                </a:solidFill>
                <a:latin typeface="Calibri"/>
                <a:cs typeface="Calibri"/>
              </a:rPr>
              <a:t>Total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number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16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IP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Addresses</a:t>
            </a:r>
            <a:r>
              <a:rPr sz="16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16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r>
              <a:rPr sz="1575" spc="-7" baseline="26455" dirty="0">
                <a:solidFill>
                  <a:srgbClr val="FFFFFF"/>
                </a:solidFill>
                <a:latin typeface="Calibri"/>
                <a:cs typeface="Calibri"/>
              </a:rPr>
              <a:t>6</a:t>
            </a:r>
            <a:r>
              <a:rPr sz="1575" spc="179" baseline="264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64</a:t>
            </a:r>
            <a:endParaRPr sz="1600">
              <a:latin typeface="Calibri"/>
              <a:cs typeface="Calibri"/>
            </a:endParaRPr>
          </a:p>
          <a:p>
            <a:pPr marL="393700" indent="-342900">
              <a:lnSpc>
                <a:spcPct val="100000"/>
              </a:lnSpc>
              <a:spcBef>
                <a:spcPts val="940"/>
              </a:spcBef>
              <a:buFont typeface="Symbol"/>
              <a:buChar char=""/>
              <a:tabLst>
                <a:tab pos="393065" algn="l"/>
                <a:tab pos="393700" algn="l"/>
              </a:tabLst>
            </a:pP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Range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16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IP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Addresses</a:t>
            </a:r>
            <a:r>
              <a:rPr sz="16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[200.1.2.192,</a:t>
            </a:r>
            <a:r>
              <a:rPr sz="160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200.1.2.255]</a:t>
            </a:r>
            <a:endParaRPr sz="1600">
              <a:latin typeface="Calibri"/>
              <a:cs typeface="Calibri"/>
            </a:endParaRPr>
          </a:p>
          <a:p>
            <a:pPr marL="393700" indent="-342900">
              <a:lnSpc>
                <a:spcPct val="100000"/>
              </a:lnSpc>
              <a:spcBef>
                <a:spcPts val="935"/>
              </a:spcBef>
              <a:buFont typeface="Symbol"/>
              <a:buChar char=""/>
              <a:tabLst>
                <a:tab pos="393065" algn="l"/>
                <a:tab pos="393700" algn="l"/>
              </a:tabLst>
            </a:pPr>
            <a:r>
              <a:rPr sz="1600" spc="-40" dirty="0">
                <a:solidFill>
                  <a:srgbClr val="FFFFFF"/>
                </a:solidFill>
                <a:latin typeface="Calibri"/>
                <a:cs typeface="Calibri"/>
              </a:rPr>
              <a:t>Total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number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16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hosts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that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 can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be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configured</a:t>
            </a:r>
            <a:r>
              <a:rPr sz="16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64</a:t>
            </a:r>
            <a:r>
              <a:rPr sz="16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62</a:t>
            </a:r>
            <a:endParaRPr sz="1600">
              <a:latin typeface="Calibri"/>
              <a:cs typeface="Calibri"/>
            </a:endParaRPr>
          </a:p>
          <a:p>
            <a:pPr marL="393700" indent="-342900">
              <a:lnSpc>
                <a:spcPct val="100000"/>
              </a:lnSpc>
              <a:spcBef>
                <a:spcPts val="935"/>
              </a:spcBef>
              <a:buFont typeface="Symbol"/>
              <a:buChar char=""/>
              <a:tabLst>
                <a:tab pos="393065" algn="l"/>
                <a:tab pos="393700" algn="l"/>
              </a:tabLst>
            </a:pP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Range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16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Allocated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IP</a:t>
            </a:r>
            <a:r>
              <a:rPr sz="16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Addresses</a:t>
            </a:r>
            <a:r>
              <a:rPr sz="16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[200.1.2.193,</a:t>
            </a:r>
            <a:r>
              <a:rPr sz="160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200.1.2.254]</a:t>
            </a:r>
            <a:endParaRPr sz="1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772155" y="896111"/>
            <a:ext cx="6445250" cy="5910580"/>
            <a:chOff x="2772155" y="896111"/>
            <a:chExt cx="6445250" cy="5910580"/>
          </a:xfrm>
        </p:grpSpPr>
        <p:sp>
          <p:nvSpPr>
            <p:cNvPr id="3" name="object 3"/>
            <p:cNvSpPr/>
            <p:nvPr/>
          </p:nvSpPr>
          <p:spPr>
            <a:xfrm>
              <a:off x="2791205" y="915161"/>
              <a:ext cx="6407150" cy="5872480"/>
            </a:xfrm>
            <a:custGeom>
              <a:avLst/>
              <a:gdLst/>
              <a:ahLst/>
              <a:cxnLst/>
              <a:rect l="l" t="t" r="r" b="b"/>
              <a:pathLst>
                <a:path w="6407150" h="5872480">
                  <a:moveTo>
                    <a:pt x="0" y="2935986"/>
                  </a:moveTo>
                  <a:lnTo>
                    <a:pt x="389" y="2889740"/>
                  </a:lnTo>
                  <a:lnTo>
                    <a:pt x="1553" y="2843668"/>
                  </a:lnTo>
                  <a:lnTo>
                    <a:pt x="3486" y="2797772"/>
                  </a:lnTo>
                  <a:lnTo>
                    <a:pt x="6183" y="2752060"/>
                  </a:lnTo>
                  <a:lnTo>
                    <a:pt x="9637" y="2706535"/>
                  </a:lnTo>
                  <a:lnTo>
                    <a:pt x="13844" y="2661204"/>
                  </a:lnTo>
                  <a:lnTo>
                    <a:pt x="18797" y="2616071"/>
                  </a:lnTo>
                  <a:lnTo>
                    <a:pt x="24490" y="2571142"/>
                  </a:lnTo>
                  <a:lnTo>
                    <a:pt x="30918" y="2526422"/>
                  </a:lnTo>
                  <a:lnTo>
                    <a:pt x="38076" y="2481916"/>
                  </a:lnTo>
                  <a:lnTo>
                    <a:pt x="45957" y="2437629"/>
                  </a:lnTo>
                  <a:lnTo>
                    <a:pt x="54556" y="2393567"/>
                  </a:lnTo>
                  <a:lnTo>
                    <a:pt x="63868" y="2349734"/>
                  </a:lnTo>
                  <a:lnTo>
                    <a:pt x="73885" y="2306137"/>
                  </a:lnTo>
                  <a:lnTo>
                    <a:pt x="84604" y="2262780"/>
                  </a:lnTo>
                  <a:lnTo>
                    <a:pt x="96017" y="2219668"/>
                  </a:lnTo>
                  <a:lnTo>
                    <a:pt x="108120" y="2176807"/>
                  </a:lnTo>
                  <a:lnTo>
                    <a:pt x="120907" y="2134201"/>
                  </a:lnTo>
                  <a:lnTo>
                    <a:pt x="134371" y="2091857"/>
                  </a:lnTo>
                  <a:lnTo>
                    <a:pt x="148508" y="2049779"/>
                  </a:lnTo>
                  <a:lnTo>
                    <a:pt x="163311" y="2007973"/>
                  </a:lnTo>
                  <a:lnTo>
                    <a:pt x="178776" y="1966444"/>
                  </a:lnTo>
                  <a:lnTo>
                    <a:pt x="194895" y="1925196"/>
                  </a:lnTo>
                  <a:lnTo>
                    <a:pt x="211664" y="1884236"/>
                  </a:lnTo>
                  <a:lnTo>
                    <a:pt x="229077" y="1843568"/>
                  </a:lnTo>
                  <a:lnTo>
                    <a:pt x="247128" y="1803198"/>
                  </a:lnTo>
                  <a:lnTo>
                    <a:pt x="265811" y="1763130"/>
                  </a:lnTo>
                  <a:lnTo>
                    <a:pt x="285121" y="1723371"/>
                  </a:lnTo>
                  <a:lnTo>
                    <a:pt x="305052" y="1683925"/>
                  </a:lnTo>
                  <a:lnTo>
                    <a:pt x="325598" y="1644798"/>
                  </a:lnTo>
                  <a:lnTo>
                    <a:pt x="346754" y="1605994"/>
                  </a:lnTo>
                  <a:lnTo>
                    <a:pt x="368513" y="1567519"/>
                  </a:lnTo>
                  <a:lnTo>
                    <a:pt x="390871" y="1529379"/>
                  </a:lnTo>
                  <a:lnTo>
                    <a:pt x="413822" y="1491578"/>
                  </a:lnTo>
                  <a:lnTo>
                    <a:pt x="437359" y="1454121"/>
                  </a:lnTo>
                  <a:lnTo>
                    <a:pt x="461478" y="1417015"/>
                  </a:lnTo>
                  <a:lnTo>
                    <a:pt x="486172" y="1380263"/>
                  </a:lnTo>
                  <a:lnTo>
                    <a:pt x="511435" y="1343872"/>
                  </a:lnTo>
                  <a:lnTo>
                    <a:pt x="537263" y="1307846"/>
                  </a:lnTo>
                  <a:lnTo>
                    <a:pt x="563649" y="1272192"/>
                  </a:lnTo>
                  <a:lnTo>
                    <a:pt x="590587" y="1236913"/>
                  </a:lnTo>
                  <a:lnTo>
                    <a:pt x="618073" y="1202015"/>
                  </a:lnTo>
                  <a:lnTo>
                    <a:pt x="646100" y="1167504"/>
                  </a:lnTo>
                  <a:lnTo>
                    <a:pt x="674662" y="1133384"/>
                  </a:lnTo>
                  <a:lnTo>
                    <a:pt x="703754" y="1099661"/>
                  </a:lnTo>
                  <a:lnTo>
                    <a:pt x="733371" y="1066340"/>
                  </a:lnTo>
                  <a:lnTo>
                    <a:pt x="763505" y="1033427"/>
                  </a:lnTo>
                  <a:lnTo>
                    <a:pt x="794153" y="1000926"/>
                  </a:lnTo>
                  <a:lnTo>
                    <a:pt x="825308" y="968843"/>
                  </a:lnTo>
                  <a:lnTo>
                    <a:pt x="856964" y="937182"/>
                  </a:lnTo>
                  <a:lnTo>
                    <a:pt x="889115" y="905950"/>
                  </a:lnTo>
                  <a:lnTo>
                    <a:pt x="921757" y="875152"/>
                  </a:lnTo>
                  <a:lnTo>
                    <a:pt x="954883" y="844792"/>
                  </a:lnTo>
                  <a:lnTo>
                    <a:pt x="988487" y="814875"/>
                  </a:lnTo>
                  <a:lnTo>
                    <a:pt x="1022565" y="785408"/>
                  </a:lnTo>
                  <a:lnTo>
                    <a:pt x="1057109" y="756395"/>
                  </a:lnTo>
                  <a:lnTo>
                    <a:pt x="1092115" y="727842"/>
                  </a:lnTo>
                  <a:lnTo>
                    <a:pt x="1127577" y="699754"/>
                  </a:lnTo>
                  <a:lnTo>
                    <a:pt x="1163489" y="672135"/>
                  </a:lnTo>
                  <a:lnTo>
                    <a:pt x="1199845" y="644991"/>
                  </a:lnTo>
                  <a:lnTo>
                    <a:pt x="1236640" y="618328"/>
                  </a:lnTo>
                  <a:lnTo>
                    <a:pt x="1273868" y="592151"/>
                  </a:lnTo>
                  <a:lnTo>
                    <a:pt x="1311523" y="566464"/>
                  </a:lnTo>
                  <a:lnTo>
                    <a:pt x="1349600" y="541274"/>
                  </a:lnTo>
                  <a:lnTo>
                    <a:pt x="1388093" y="516584"/>
                  </a:lnTo>
                  <a:lnTo>
                    <a:pt x="1426996" y="492402"/>
                  </a:lnTo>
                  <a:lnTo>
                    <a:pt x="1466304" y="468730"/>
                  </a:lnTo>
                  <a:lnTo>
                    <a:pt x="1506010" y="445576"/>
                  </a:lnTo>
                  <a:lnTo>
                    <a:pt x="1546109" y="422944"/>
                  </a:lnTo>
                  <a:lnTo>
                    <a:pt x="1586596" y="400840"/>
                  </a:lnTo>
                  <a:lnTo>
                    <a:pt x="1627465" y="379268"/>
                  </a:lnTo>
                  <a:lnTo>
                    <a:pt x="1668710" y="358234"/>
                  </a:lnTo>
                  <a:lnTo>
                    <a:pt x="1710325" y="337742"/>
                  </a:lnTo>
                  <a:lnTo>
                    <a:pt x="1752304" y="317800"/>
                  </a:lnTo>
                  <a:lnTo>
                    <a:pt x="1794643" y="298410"/>
                  </a:lnTo>
                  <a:lnTo>
                    <a:pt x="1837335" y="279580"/>
                  </a:lnTo>
                  <a:lnTo>
                    <a:pt x="1880374" y="261313"/>
                  </a:lnTo>
                  <a:lnTo>
                    <a:pt x="1923755" y="243615"/>
                  </a:lnTo>
                  <a:lnTo>
                    <a:pt x="1967472" y="226492"/>
                  </a:lnTo>
                  <a:lnTo>
                    <a:pt x="2011520" y="209949"/>
                  </a:lnTo>
                  <a:lnTo>
                    <a:pt x="2055893" y="193990"/>
                  </a:lnTo>
                  <a:lnTo>
                    <a:pt x="2100584" y="178621"/>
                  </a:lnTo>
                  <a:lnTo>
                    <a:pt x="2145589" y="163848"/>
                  </a:lnTo>
                  <a:lnTo>
                    <a:pt x="2190902" y="149675"/>
                  </a:lnTo>
                  <a:lnTo>
                    <a:pt x="2236516" y="136107"/>
                  </a:lnTo>
                  <a:lnTo>
                    <a:pt x="2282427" y="123151"/>
                  </a:lnTo>
                  <a:lnTo>
                    <a:pt x="2328629" y="110811"/>
                  </a:lnTo>
                  <a:lnTo>
                    <a:pt x="2375115" y="99092"/>
                  </a:lnTo>
                  <a:lnTo>
                    <a:pt x="2421881" y="88000"/>
                  </a:lnTo>
                  <a:lnTo>
                    <a:pt x="2468919" y="77539"/>
                  </a:lnTo>
                  <a:lnTo>
                    <a:pt x="2516226" y="67716"/>
                  </a:lnTo>
                  <a:lnTo>
                    <a:pt x="2563795" y="58534"/>
                  </a:lnTo>
                  <a:lnTo>
                    <a:pt x="2611620" y="50001"/>
                  </a:lnTo>
                  <a:lnTo>
                    <a:pt x="2659696" y="42120"/>
                  </a:lnTo>
                  <a:lnTo>
                    <a:pt x="2708017" y="34897"/>
                  </a:lnTo>
                  <a:lnTo>
                    <a:pt x="2756577" y="28337"/>
                  </a:lnTo>
                  <a:lnTo>
                    <a:pt x="2805371" y="22445"/>
                  </a:lnTo>
                  <a:lnTo>
                    <a:pt x="2854393" y="17227"/>
                  </a:lnTo>
                  <a:lnTo>
                    <a:pt x="2903637" y="12688"/>
                  </a:lnTo>
                  <a:lnTo>
                    <a:pt x="2953097" y="8833"/>
                  </a:lnTo>
                  <a:lnTo>
                    <a:pt x="3002768" y="5667"/>
                  </a:lnTo>
                  <a:lnTo>
                    <a:pt x="3052645" y="3195"/>
                  </a:lnTo>
                  <a:lnTo>
                    <a:pt x="3102720" y="1423"/>
                  </a:lnTo>
                  <a:lnTo>
                    <a:pt x="3152990" y="356"/>
                  </a:lnTo>
                  <a:lnTo>
                    <a:pt x="3203447" y="0"/>
                  </a:lnTo>
                  <a:lnTo>
                    <a:pt x="3253905" y="356"/>
                  </a:lnTo>
                  <a:lnTo>
                    <a:pt x="3304175" y="1423"/>
                  </a:lnTo>
                  <a:lnTo>
                    <a:pt x="3354250" y="3195"/>
                  </a:lnTo>
                  <a:lnTo>
                    <a:pt x="3404127" y="5667"/>
                  </a:lnTo>
                  <a:lnTo>
                    <a:pt x="3453798" y="8833"/>
                  </a:lnTo>
                  <a:lnTo>
                    <a:pt x="3503258" y="12688"/>
                  </a:lnTo>
                  <a:lnTo>
                    <a:pt x="3552502" y="17227"/>
                  </a:lnTo>
                  <a:lnTo>
                    <a:pt x="3601524" y="22445"/>
                  </a:lnTo>
                  <a:lnTo>
                    <a:pt x="3650318" y="28337"/>
                  </a:lnTo>
                  <a:lnTo>
                    <a:pt x="3698878" y="34897"/>
                  </a:lnTo>
                  <a:lnTo>
                    <a:pt x="3747199" y="42120"/>
                  </a:lnTo>
                  <a:lnTo>
                    <a:pt x="3795275" y="50001"/>
                  </a:lnTo>
                  <a:lnTo>
                    <a:pt x="3843100" y="58534"/>
                  </a:lnTo>
                  <a:lnTo>
                    <a:pt x="3890669" y="67716"/>
                  </a:lnTo>
                  <a:lnTo>
                    <a:pt x="3937976" y="77539"/>
                  </a:lnTo>
                  <a:lnTo>
                    <a:pt x="3985014" y="88000"/>
                  </a:lnTo>
                  <a:lnTo>
                    <a:pt x="4031780" y="99092"/>
                  </a:lnTo>
                  <a:lnTo>
                    <a:pt x="4078266" y="110811"/>
                  </a:lnTo>
                  <a:lnTo>
                    <a:pt x="4124468" y="123151"/>
                  </a:lnTo>
                  <a:lnTo>
                    <a:pt x="4170379" y="136107"/>
                  </a:lnTo>
                  <a:lnTo>
                    <a:pt x="4215993" y="149675"/>
                  </a:lnTo>
                  <a:lnTo>
                    <a:pt x="4261306" y="163848"/>
                  </a:lnTo>
                  <a:lnTo>
                    <a:pt x="4306311" y="178621"/>
                  </a:lnTo>
                  <a:lnTo>
                    <a:pt x="4351002" y="193990"/>
                  </a:lnTo>
                  <a:lnTo>
                    <a:pt x="4395375" y="209949"/>
                  </a:lnTo>
                  <a:lnTo>
                    <a:pt x="4439423" y="226492"/>
                  </a:lnTo>
                  <a:lnTo>
                    <a:pt x="4483140" y="243615"/>
                  </a:lnTo>
                  <a:lnTo>
                    <a:pt x="4526521" y="261313"/>
                  </a:lnTo>
                  <a:lnTo>
                    <a:pt x="4569560" y="279580"/>
                  </a:lnTo>
                  <a:lnTo>
                    <a:pt x="4612252" y="298410"/>
                  </a:lnTo>
                  <a:lnTo>
                    <a:pt x="4654591" y="317800"/>
                  </a:lnTo>
                  <a:lnTo>
                    <a:pt x="4696570" y="337742"/>
                  </a:lnTo>
                  <a:lnTo>
                    <a:pt x="4738185" y="358234"/>
                  </a:lnTo>
                  <a:lnTo>
                    <a:pt x="4779430" y="379268"/>
                  </a:lnTo>
                  <a:lnTo>
                    <a:pt x="4820299" y="400840"/>
                  </a:lnTo>
                  <a:lnTo>
                    <a:pt x="4860786" y="422944"/>
                  </a:lnTo>
                  <a:lnTo>
                    <a:pt x="4900885" y="445576"/>
                  </a:lnTo>
                  <a:lnTo>
                    <a:pt x="4940591" y="468730"/>
                  </a:lnTo>
                  <a:lnTo>
                    <a:pt x="4979899" y="492402"/>
                  </a:lnTo>
                  <a:lnTo>
                    <a:pt x="5018802" y="516584"/>
                  </a:lnTo>
                  <a:lnTo>
                    <a:pt x="5057295" y="541274"/>
                  </a:lnTo>
                  <a:lnTo>
                    <a:pt x="5095372" y="566464"/>
                  </a:lnTo>
                  <a:lnTo>
                    <a:pt x="5133027" y="592151"/>
                  </a:lnTo>
                  <a:lnTo>
                    <a:pt x="5170255" y="618328"/>
                  </a:lnTo>
                  <a:lnTo>
                    <a:pt x="5207050" y="644991"/>
                  </a:lnTo>
                  <a:lnTo>
                    <a:pt x="5243406" y="672135"/>
                  </a:lnTo>
                  <a:lnTo>
                    <a:pt x="5279318" y="699754"/>
                  </a:lnTo>
                  <a:lnTo>
                    <a:pt x="5314780" y="727842"/>
                  </a:lnTo>
                  <a:lnTo>
                    <a:pt x="5349786" y="756395"/>
                  </a:lnTo>
                  <a:lnTo>
                    <a:pt x="5384330" y="785408"/>
                  </a:lnTo>
                  <a:lnTo>
                    <a:pt x="5418408" y="814875"/>
                  </a:lnTo>
                  <a:lnTo>
                    <a:pt x="5452012" y="844792"/>
                  </a:lnTo>
                  <a:lnTo>
                    <a:pt x="5485138" y="875152"/>
                  </a:lnTo>
                  <a:lnTo>
                    <a:pt x="5517780" y="905950"/>
                  </a:lnTo>
                  <a:lnTo>
                    <a:pt x="5549931" y="937182"/>
                  </a:lnTo>
                  <a:lnTo>
                    <a:pt x="5581587" y="968843"/>
                  </a:lnTo>
                  <a:lnTo>
                    <a:pt x="5612742" y="1000926"/>
                  </a:lnTo>
                  <a:lnTo>
                    <a:pt x="5643390" y="1033427"/>
                  </a:lnTo>
                  <a:lnTo>
                    <a:pt x="5673524" y="1066340"/>
                  </a:lnTo>
                  <a:lnTo>
                    <a:pt x="5703141" y="1099661"/>
                  </a:lnTo>
                  <a:lnTo>
                    <a:pt x="5732233" y="1133384"/>
                  </a:lnTo>
                  <a:lnTo>
                    <a:pt x="5760795" y="1167504"/>
                  </a:lnTo>
                  <a:lnTo>
                    <a:pt x="5788822" y="1202015"/>
                  </a:lnTo>
                  <a:lnTo>
                    <a:pt x="5816308" y="1236913"/>
                  </a:lnTo>
                  <a:lnTo>
                    <a:pt x="5843246" y="1272192"/>
                  </a:lnTo>
                  <a:lnTo>
                    <a:pt x="5869632" y="1307846"/>
                  </a:lnTo>
                  <a:lnTo>
                    <a:pt x="5895460" y="1343872"/>
                  </a:lnTo>
                  <a:lnTo>
                    <a:pt x="5920723" y="1380263"/>
                  </a:lnTo>
                  <a:lnTo>
                    <a:pt x="5945417" y="1417015"/>
                  </a:lnTo>
                  <a:lnTo>
                    <a:pt x="5969536" y="1454121"/>
                  </a:lnTo>
                  <a:lnTo>
                    <a:pt x="5993073" y="1491578"/>
                  </a:lnTo>
                  <a:lnTo>
                    <a:pt x="6016024" y="1529379"/>
                  </a:lnTo>
                  <a:lnTo>
                    <a:pt x="6038382" y="1567519"/>
                  </a:lnTo>
                  <a:lnTo>
                    <a:pt x="6060141" y="1605994"/>
                  </a:lnTo>
                  <a:lnTo>
                    <a:pt x="6081297" y="1644798"/>
                  </a:lnTo>
                  <a:lnTo>
                    <a:pt x="6101843" y="1683925"/>
                  </a:lnTo>
                  <a:lnTo>
                    <a:pt x="6121774" y="1723371"/>
                  </a:lnTo>
                  <a:lnTo>
                    <a:pt x="6141084" y="1763130"/>
                  </a:lnTo>
                  <a:lnTo>
                    <a:pt x="6159767" y="1803198"/>
                  </a:lnTo>
                  <a:lnTo>
                    <a:pt x="6177818" y="1843568"/>
                  </a:lnTo>
                  <a:lnTo>
                    <a:pt x="6195231" y="1884236"/>
                  </a:lnTo>
                  <a:lnTo>
                    <a:pt x="6212000" y="1925196"/>
                  </a:lnTo>
                  <a:lnTo>
                    <a:pt x="6228119" y="1966444"/>
                  </a:lnTo>
                  <a:lnTo>
                    <a:pt x="6243584" y="2007973"/>
                  </a:lnTo>
                  <a:lnTo>
                    <a:pt x="6258387" y="2049779"/>
                  </a:lnTo>
                  <a:lnTo>
                    <a:pt x="6272524" y="2091857"/>
                  </a:lnTo>
                  <a:lnTo>
                    <a:pt x="6285988" y="2134201"/>
                  </a:lnTo>
                  <a:lnTo>
                    <a:pt x="6298775" y="2176807"/>
                  </a:lnTo>
                  <a:lnTo>
                    <a:pt x="6310878" y="2219668"/>
                  </a:lnTo>
                  <a:lnTo>
                    <a:pt x="6322291" y="2262780"/>
                  </a:lnTo>
                  <a:lnTo>
                    <a:pt x="6333010" y="2306137"/>
                  </a:lnTo>
                  <a:lnTo>
                    <a:pt x="6343027" y="2349734"/>
                  </a:lnTo>
                  <a:lnTo>
                    <a:pt x="6352339" y="2393567"/>
                  </a:lnTo>
                  <a:lnTo>
                    <a:pt x="6360938" y="2437629"/>
                  </a:lnTo>
                  <a:lnTo>
                    <a:pt x="6368819" y="2481916"/>
                  </a:lnTo>
                  <a:lnTo>
                    <a:pt x="6375977" y="2526422"/>
                  </a:lnTo>
                  <a:lnTo>
                    <a:pt x="6382405" y="2571142"/>
                  </a:lnTo>
                  <a:lnTo>
                    <a:pt x="6388098" y="2616071"/>
                  </a:lnTo>
                  <a:lnTo>
                    <a:pt x="6393051" y="2661204"/>
                  </a:lnTo>
                  <a:lnTo>
                    <a:pt x="6397258" y="2706535"/>
                  </a:lnTo>
                  <a:lnTo>
                    <a:pt x="6400712" y="2752060"/>
                  </a:lnTo>
                  <a:lnTo>
                    <a:pt x="6403409" y="2797772"/>
                  </a:lnTo>
                  <a:lnTo>
                    <a:pt x="6405342" y="2843668"/>
                  </a:lnTo>
                  <a:lnTo>
                    <a:pt x="6406506" y="2889740"/>
                  </a:lnTo>
                  <a:lnTo>
                    <a:pt x="6406896" y="2935986"/>
                  </a:lnTo>
                  <a:lnTo>
                    <a:pt x="6406506" y="2982231"/>
                  </a:lnTo>
                  <a:lnTo>
                    <a:pt x="6405342" y="3028303"/>
                  </a:lnTo>
                  <a:lnTo>
                    <a:pt x="6403409" y="3074199"/>
                  </a:lnTo>
                  <a:lnTo>
                    <a:pt x="6400712" y="3119911"/>
                  </a:lnTo>
                  <a:lnTo>
                    <a:pt x="6397258" y="3165436"/>
                  </a:lnTo>
                  <a:lnTo>
                    <a:pt x="6393051" y="3210767"/>
                  </a:lnTo>
                  <a:lnTo>
                    <a:pt x="6388098" y="3255900"/>
                  </a:lnTo>
                  <a:lnTo>
                    <a:pt x="6382405" y="3300829"/>
                  </a:lnTo>
                  <a:lnTo>
                    <a:pt x="6375977" y="3345549"/>
                  </a:lnTo>
                  <a:lnTo>
                    <a:pt x="6368819" y="3390055"/>
                  </a:lnTo>
                  <a:lnTo>
                    <a:pt x="6360938" y="3434342"/>
                  </a:lnTo>
                  <a:lnTo>
                    <a:pt x="6352339" y="3478404"/>
                  </a:lnTo>
                  <a:lnTo>
                    <a:pt x="6343027" y="3522237"/>
                  </a:lnTo>
                  <a:lnTo>
                    <a:pt x="6333010" y="3565834"/>
                  </a:lnTo>
                  <a:lnTo>
                    <a:pt x="6322291" y="3609191"/>
                  </a:lnTo>
                  <a:lnTo>
                    <a:pt x="6310878" y="3652303"/>
                  </a:lnTo>
                  <a:lnTo>
                    <a:pt x="6298775" y="3695164"/>
                  </a:lnTo>
                  <a:lnTo>
                    <a:pt x="6285988" y="3737769"/>
                  </a:lnTo>
                  <a:lnTo>
                    <a:pt x="6272524" y="3780114"/>
                  </a:lnTo>
                  <a:lnTo>
                    <a:pt x="6258387" y="3822191"/>
                  </a:lnTo>
                  <a:lnTo>
                    <a:pt x="6243584" y="3863998"/>
                  </a:lnTo>
                  <a:lnTo>
                    <a:pt x="6228119" y="3905527"/>
                  </a:lnTo>
                  <a:lnTo>
                    <a:pt x="6212000" y="3946775"/>
                  </a:lnTo>
                  <a:lnTo>
                    <a:pt x="6195231" y="3987735"/>
                  </a:lnTo>
                  <a:lnTo>
                    <a:pt x="6177818" y="4028403"/>
                  </a:lnTo>
                  <a:lnTo>
                    <a:pt x="6159767" y="4068773"/>
                  </a:lnTo>
                  <a:lnTo>
                    <a:pt x="6141084" y="4108841"/>
                  </a:lnTo>
                  <a:lnTo>
                    <a:pt x="6121774" y="4148600"/>
                  </a:lnTo>
                  <a:lnTo>
                    <a:pt x="6101843" y="4188046"/>
                  </a:lnTo>
                  <a:lnTo>
                    <a:pt x="6081297" y="4227173"/>
                  </a:lnTo>
                  <a:lnTo>
                    <a:pt x="6060141" y="4265977"/>
                  </a:lnTo>
                  <a:lnTo>
                    <a:pt x="6038382" y="4304451"/>
                  </a:lnTo>
                  <a:lnTo>
                    <a:pt x="6016024" y="4342592"/>
                  </a:lnTo>
                  <a:lnTo>
                    <a:pt x="5993073" y="4380393"/>
                  </a:lnTo>
                  <a:lnTo>
                    <a:pt x="5969536" y="4417849"/>
                  </a:lnTo>
                  <a:lnTo>
                    <a:pt x="5945417" y="4454956"/>
                  </a:lnTo>
                  <a:lnTo>
                    <a:pt x="5920723" y="4491707"/>
                  </a:lnTo>
                  <a:lnTo>
                    <a:pt x="5895460" y="4528099"/>
                  </a:lnTo>
                  <a:lnTo>
                    <a:pt x="5869632" y="4564124"/>
                  </a:lnTo>
                  <a:lnTo>
                    <a:pt x="5843246" y="4599779"/>
                  </a:lnTo>
                  <a:lnTo>
                    <a:pt x="5816308" y="4635058"/>
                  </a:lnTo>
                  <a:lnTo>
                    <a:pt x="5788822" y="4669956"/>
                  </a:lnTo>
                  <a:lnTo>
                    <a:pt x="5760795" y="4704467"/>
                  </a:lnTo>
                  <a:lnTo>
                    <a:pt x="5732233" y="4738587"/>
                  </a:lnTo>
                  <a:lnTo>
                    <a:pt x="5703141" y="4772309"/>
                  </a:lnTo>
                  <a:lnTo>
                    <a:pt x="5673524" y="4805630"/>
                  </a:lnTo>
                  <a:lnTo>
                    <a:pt x="5643390" y="4838544"/>
                  </a:lnTo>
                  <a:lnTo>
                    <a:pt x="5612742" y="4871045"/>
                  </a:lnTo>
                  <a:lnTo>
                    <a:pt x="5581587" y="4903128"/>
                  </a:lnTo>
                  <a:lnTo>
                    <a:pt x="5549931" y="4934788"/>
                  </a:lnTo>
                  <a:lnTo>
                    <a:pt x="5517780" y="4966020"/>
                  </a:lnTo>
                  <a:lnTo>
                    <a:pt x="5485138" y="4996819"/>
                  </a:lnTo>
                  <a:lnTo>
                    <a:pt x="5452012" y="5027179"/>
                  </a:lnTo>
                  <a:lnTo>
                    <a:pt x="5418408" y="5057095"/>
                  </a:lnTo>
                  <a:lnTo>
                    <a:pt x="5384330" y="5086562"/>
                  </a:lnTo>
                  <a:lnTo>
                    <a:pt x="5349786" y="5115575"/>
                  </a:lnTo>
                  <a:lnTo>
                    <a:pt x="5314780" y="5144128"/>
                  </a:lnTo>
                  <a:lnTo>
                    <a:pt x="5279318" y="5172217"/>
                  </a:lnTo>
                  <a:lnTo>
                    <a:pt x="5243406" y="5199835"/>
                  </a:lnTo>
                  <a:lnTo>
                    <a:pt x="5207050" y="5226979"/>
                  </a:lnTo>
                  <a:lnTo>
                    <a:pt x="5170255" y="5253642"/>
                  </a:lnTo>
                  <a:lnTo>
                    <a:pt x="5133027" y="5279819"/>
                  </a:lnTo>
                  <a:lnTo>
                    <a:pt x="5095372" y="5305506"/>
                  </a:lnTo>
                  <a:lnTo>
                    <a:pt x="5057295" y="5330697"/>
                  </a:lnTo>
                  <a:lnTo>
                    <a:pt x="5018802" y="5355386"/>
                  </a:lnTo>
                  <a:lnTo>
                    <a:pt x="4979899" y="5379569"/>
                  </a:lnTo>
                  <a:lnTo>
                    <a:pt x="4940591" y="5403240"/>
                  </a:lnTo>
                  <a:lnTo>
                    <a:pt x="4900885" y="5426394"/>
                  </a:lnTo>
                  <a:lnTo>
                    <a:pt x="4860786" y="5449026"/>
                  </a:lnTo>
                  <a:lnTo>
                    <a:pt x="4820299" y="5471130"/>
                  </a:lnTo>
                  <a:lnTo>
                    <a:pt x="4779430" y="5492702"/>
                  </a:lnTo>
                  <a:lnTo>
                    <a:pt x="4738185" y="5513736"/>
                  </a:lnTo>
                  <a:lnTo>
                    <a:pt x="4696570" y="5534228"/>
                  </a:lnTo>
                  <a:lnTo>
                    <a:pt x="4654591" y="5554170"/>
                  </a:lnTo>
                  <a:lnTo>
                    <a:pt x="4612252" y="5573560"/>
                  </a:lnTo>
                  <a:lnTo>
                    <a:pt x="4569560" y="5592390"/>
                  </a:lnTo>
                  <a:lnTo>
                    <a:pt x="4526521" y="5610657"/>
                  </a:lnTo>
                  <a:lnTo>
                    <a:pt x="4483140" y="5628355"/>
                  </a:lnTo>
                  <a:lnTo>
                    <a:pt x="4439423" y="5645478"/>
                  </a:lnTo>
                  <a:lnTo>
                    <a:pt x="4395375" y="5662021"/>
                  </a:lnTo>
                  <a:lnTo>
                    <a:pt x="4351002" y="5677980"/>
                  </a:lnTo>
                  <a:lnTo>
                    <a:pt x="4306311" y="5693349"/>
                  </a:lnTo>
                  <a:lnTo>
                    <a:pt x="4261306" y="5708122"/>
                  </a:lnTo>
                  <a:lnTo>
                    <a:pt x="4215993" y="5722295"/>
                  </a:lnTo>
                  <a:lnTo>
                    <a:pt x="4170379" y="5735863"/>
                  </a:lnTo>
                  <a:lnTo>
                    <a:pt x="4124468" y="5748819"/>
                  </a:lnTo>
                  <a:lnTo>
                    <a:pt x="4078266" y="5761159"/>
                  </a:lnTo>
                  <a:lnTo>
                    <a:pt x="4031780" y="5772878"/>
                  </a:lnTo>
                  <a:lnTo>
                    <a:pt x="3985014" y="5783970"/>
                  </a:lnTo>
                  <a:lnTo>
                    <a:pt x="3937976" y="5794431"/>
                  </a:lnTo>
                  <a:lnTo>
                    <a:pt x="3890669" y="5804254"/>
                  </a:lnTo>
                  <a:lnTo>
                    <a:pt x="3843100" y="5813435"/>
                  </a:lnTo>
                  <a:lnTo>
                    <a:pt x="3795275" y="5821969"/>
                  </a:lnTo>
                  <a:lnTo>
                    <a:pt x="3747199" y="5829850"/>
                  </a:lnTo>
                  <a:lnTo>
                    <a:pt x="3698878" y="5837073"/>
                  </a:lnTo>
                  <a:lnTo>
                    <a:pt x="3650318" y="5843633"/>
                  </a:lnTo>
                  <a:lnTo>
                    <a:pt x="3601524" y="5849525"/>
                  </a:lnTo>
                  <a:lnTo>
                    <a:pt x="3552502" y="5854743"/>
                  </a:lnTo>
                  <a:lnTo>
                    <a:pt x="3503258" y="5859282"/>
                  </a:lnTo>
                  <a:lnTo>
                    <a:pt x="3453798" y="5863137"/>
                  </a:lnTo>
                  <a:lnTo>
                    <a:pt x="3404127" y="5866303"/>
                  </a:lnTo>
                  <a:lnTo>
                    <a:pt x="3354250" y="5868775"/>
                  </a:lnTo>
                  <a:lnTo>
                    <a:pt x="3304175" y="5870546"/>
                  </a:lnTo>
                  <a:lnTo>
                    <a:pt x="3253905" y="5871613"/>
                  </a:lnTo>
                  <a:lnTo>
                    <a:pt x="3203447" y="5871970"/>
                  </a:lnTo>
                  <a:lnTo>
                    <a:pt x="3152990" y="5871613"/>
                  </a:lnTo>
                  <a:lnTo>
                    <a:pt x="3102720" y="5870546"/>
                  </a:lnTo>
                  <a:lnTo>
                    <a:pt x="3052645" y="5868775"/>
                  </a:lnTo>
                  <a:lnTo>
                    <a:pt x="3002768" y="5866303"/>
                  </a:lnTo>
                  <a:lnTo>
                    <a:pt x="2953097" y="5863137"/>
                  </a:lnTo>
                  <a:lnTo>
                    <a:pt x="2903637" y="5859282"/>
                  </a:lnTo>
                  <a:lnTo>
                    <a:pt x="2854393" y="5854743"/>
                  </a:lnTo>
                  <a:lnTo>
                    <a:pt x="2805371" y="5849525"/>
                  </a:lnTo>
                  <a:lnTo>
                    <a:pt x="2756577" y="5843633"/>
                  </a:lnTo>
                  <a:lnTo>
                    <a:pt x="2708017" y="5837073"/>
                  </a:lnTo>
                  <a:lnTo>
                    <a:pt x="2659696" y="5829850"/>
                  </a:lnTo>
                  <a:lnTo>
                    <a:pt x="2611620" y="5821969"/>
                  </a:lnTo>
                  <a:lnTo>
                    <a:pt x="2563795" y="5813435"/>
                  </a:lnTo>
                  <a:lnTo>
                    <a:pt x="2516226" y="5804254"/>
                  </a:lnTo>
                  <a:lnTo>
                    <a:pt x="2468919" y="5794431"/>
                  </a:lnTo>
                  <a:lnTo>
                    <a:pt x="2421881" y="5783970"/>
                  </a:lnTo>
                  <a:lnTo>
                    <a:pt x="2375115" y="5772878"/>
                  </a:lnTo>
                  <a:lnTo>
                    <a:pt x="2328629" y="5761159"/>
                  </a:lnTo>
                  <a:lnTo>
                    <a:pt x="2282427" y="5748819"/>
                  </a:lnTo>
                  <a:lnTo>
                    <a:pt x="2236516" y="5735863"/>
                  </a:lnTo>
                  <a:lnTo>
                    <a:pt x="2190902" y="5722295"/>
                  </a:lnTo>
                  <a:lnTo>
                    <a:pt x="2145589" y="5708122"/>
                  </a:lnTo>
                  <a:lnTo>
                    <a:pt x="2100584" y="5693349"/>
                  </a:lnTo>
                  <a:lnTo>
                    <a:pt x="2055893" y="5677980"/>
                  </a:lnTo>
                  <a:lnTo>
                    <a:pt x="2011520" y="5662021"/>
                  </a:lnTo>
                  <a:lnTo>
                    <a:pt x="1967472" y="5645478"/>
                  </a:lnTo>
                  <a:lnTo>
                    <a:pt x="1923755" y="5628355"/>
                  </a:lnTo>
                  <a:lnTo>
                    <a:pt x="1880374" y="5610657"/>
                  </a:lnTo>
                  <a:lnTo>
                    <a:pt x="1837335" y="5592390"/>
                  </a:lnTo>
                  <a:lnTo>
                    <a:pt x="1794643" y="5573560"/>
                  </a:lnTo>
                  <a:lnTo>
                    <a:pt x="1752304" y="5554170"/>
                  </a:lnTo>
                  <a:lnTo>
                    <a:pt x="1710325" y="5534228"/>
                  </a:lnTo>
                  <a:lnTo>
                    <a:pt x="1668710" y="5513736"/>
                  </a:lnTo>
                  <a:lnTo>
                    <a:pt x="1627465" y="5492702"/>
                  </a:lnTo>
                  <a:lnTo>
                    <a:pt x="1586596" y="5471130"/>
                  </a:lnTo>
                  <a:lnTo>
                    <a:pt x="1546109" y="5449026"/>
                  </a:lnTo>
                  <a:lnTo>
                    <a:pt x="1506010" y="5426394"/>
                  </a:lnTo>
                  <a:lnTo>
                    <a:pt x="1466304" y="5403240"/>
                  </a:lnTo>
                  <a:lnTo>
                    <a:pt x="1426996" y="5379569"/>
                  </a:lnTo>
                  <a:lnTo>
                    <a:pt x="1388093" y="5355386"/>
                  </a:lnTo>
                  <a:lnTo>
                    <a:pt x="1349600" y="5330697"/>
                  </a:lnTo>
                  <a:lnTo>
                    <a:pt x="1311523" y="5305506"/>
                  </a:lnTo>
                  <a:lnTo>
                    <a:pt x="1273868" y="5279819"/>
                  </a:lnTo>
                  <a:lnTo>
                    <a:pt x="1236640" y="5253642"/>
                  </a:lnTo>
                  <a:lnTo>
                    <a:pt x="1199845" y="5226979"/>
                  </a:lnTo>
                  <a:lnTo>
                    <a:pt x="1163489" y="5199835"/>
                  </a:lnTo>
                  <a:lnTo>
                    <a:pt x="1127577" y="5172217"/>
                  </a:lnTo>
                  <a:lnTo>
                    <a:pt x="1092115" y="5144128"/>
                  </a:lnTo>
                  <a:lnTo>
                    <a:pt x="1057109" y="5115575"/>
                  </a:lnTo>
                  <a:lnTo>
                    <a:pt x="1022565" y="5086562"/>
                  </a:lnTo>
                  <a:lnTo>
                    <a:pt x="988487" y="5057095"/>
                  </a:lnTo>
                  <a:lnTo>
                    <a:pt x="954883" y="5027179"/>
                  </a:lnTo>
                  <a:lnTo>
                    <a:pt x="921757" y="4996819"/>
                  </a:lnTo>
                  <a:lnTo>
                    <a:pt x="889115" y="4966020"/>
                  </a:lnTo>
                  <a:lnTo>
                    <a:pt x="856964" y="4934788"/>
                  </a:lnTo>
                  <a:lnTo>
                    <a:pt x="825308" y="4903128"/>
                  </a:lnTo>
                  <a:lnTo>
                    <a:pt x="794153" y="4871045"/>
                  </a:lnTo>
                  <a:lnTo>
                    <a:pt x="763505" y="4838544"/>
                  </a:lnTo>
                  <a:lnTo>
                    <a:pt x="733371" y="4805630"/>
                  </a:lnTo>
                  <a:lnTo>
                    <a:pt x="703754" y="4772309"/>
                  </a:lnTo>
                  <a:lnTo>
                    <a:pt x="674662" y="4738587"/>
                  </a:lnTo>
                  <a:lnTo>
                    <a:pt x="646100" y="4704467"/>
                  </a:lnTo>
                  <a:lnTo>
                    <a:pt x="618073" y="4669956"/>
                  </a:lnTo>
                  <a:lnTo>
                    <a:pt x="590587" y="4635058"/>
                  </a:lnTo>
                  <a:lnTo>
                    <a:pt x="563649" y="4599779"/>
                  </a:lnTo>
                  <a:lnTo>
                    <a:pt x="537263" y="4564124"/>
                  </a:lnTo>
                  <a:lnTo>
                    <a:pt x="511435" y="4528099"/>
                  </a:lnTo>
                  <a:lnTo>
                    <a:pt x="486172" y="4491707"/>
                  </a:lnTo>
                  <a:lnTo>
                    <a:pt x="461478" y="4454956"/>
                  </a:lnTo>
                  <a:lnTo>
                    <a:pt x="437359" y="4417849"/>
                  </a:lnTo>
                  <a:lnTo>
                    <a:pt x="413822" y="4380393"/>
                  </a:lnTo>
                  <a:lnTo>
                    <a:pt x="390871" y="4342592"/>
                  </a:lnTo>
                  <a:lnTo>
                    <a:pt x="368513" y="4304451"/>
                  </a:lnTo>
                  <a:lnTo>
                    <a:pt x="346754" y="4265977"/>
                  </a:lnTo>
                  <a:lnTo>
                    <a:pt x="325598" y="4227173"/>
                  </a:lnTo>
                  <a:lnTo>
                    <a:pt x="305052" y="4188046"/>
                  </a:lnTo>
                  <a:lnTo>
                    <a:pt x="285121" y="4148600"/>
                  </a:lnTo>
                  <a:lnTo>
                    <a:pt x="265811" y="4108841"/>
                  </a:lnTo>
                  <a:lnTo>
                    <a:pt x="247128" y="4068773"/>
                  </a:lnTo>
                  <a:lnTo>
                    <a:pt x="229077" y="4028403"/>
                  </a:lnTo>
                  <a:lnTo>
                    <a:pt x="211664" y="3987735"/>
                  </a:lnTo>
                  <a:lnTo>
                    <a:pt x="194895" y="3946775"/>
                  </a:lnTo>
                  <a:lnTo>
                    <a:pt x="178776" y="3905527"/>
                  </a:lnTo>
                  <a:lnTo>
                    <a:pt x="163311" y="3863998"/>
                  </a:lnTo>
                  <a:lnTo>
                    <a:pt x="148508" y="3822191"/>
                  </a:lnTo>
                  <a:lnTo>
                    <a:pt x="134371" y="3780114"/>
                  </a:lnTo>
                  <a:lnTo>
                    <a:pt x="120907" y="3737769"/>
                  </a:lnTo>
                  <a:lnTo>
                    <a:pt x="108120" y="3695164"/>
                  </a:lnTo>
                  <a:lnTo>
                    <a:pt x="96017" y="3652303"/>
                  </a:lnTo>
                  <a:lnTo>
                    <a:pt x="84604" y="3609191"/>
                  </a:lnTo>
                  <a:lnTo>
                    <a:pt x="73885" y="3565834"/>
                  </a:lnTo>
                  <a:lnTo>
                    <a:pt x="63868" y="3522237"/>
                  </a:lnTo>
                  <a:lnTo>
                    <a:pt x="54556" y="3478404"/>
                  </a:lnTo>
                  <a:lnTo>
                    <a:pt x="45957" y="3434342"/>
                  </a:lnTo>
                  <a:lnTo>
                    <a:pt x="38076" y="3390055"/>
                  </a:lnTo>
                  <a:lnTo>
                    <a:pt x="30918" y="3345549"/>
                  </a:lnTo>
                  <a:lnTo>
                    <a:pt x="24490" y="3300829"/>
                  </a:lnTo>
                  <a:lnTo>
                    <a:pt x="18797" y="3255900"/>
                  </a:lnTo>
                  <a:lnTo>
                    <a:pt x="13844" y="3210767"/>
                  </a:lnTo>
                  <a:lnTo>
                    <a:pt x="9637" y="3165436"/>
                  </a:lnTo>
                  <a:lnTo>
                    <a:pt x="6183" y="3119911"/>
                  </a:lnTo>
                  <a:lnTo>
                    <a:pt x="3486" y="3074199"/>
                  </a:lnTo>
                  <a:lnTo>
                    <a:pt x="1553" y="3028303"/>
                  </a:lnTo>
                  <a:lnTo>
                    <a:pt x="389" y="2982231"/>
                  </a:lnTo>
                  <a:lnTo>
                    <a:pt x="0" y="2935986"/>
                  </a:lnTo>
                  <a:close/>
                </a:path>
              </a:pathLst>
            </a:custGeom>
            <a:ln w="381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2791205" y="915161"/>
              <a:ext cx="3204210" cy="5872480"/>
            </a:xfrm>
            <a:custGeom>
              <a:avLst/>
              <a:gdLst/>
              <a:ahLst/>
              <a:cxnLst/>
              <a:rect l="l" t="t" r="r" b="b"/>
              <a:pathLst>
                <a:path w="3204210" h="5872480">
                  <a:moveTo>
                    <a:pt x="3203447" y="0"/>
                  </a:moveTo>
                  <a:lnTo>
                    <a:pt x="3203447" y="5871880"/>
                  </a:lnTo>
                </a:path>
                <a:path w="3204210" h="5872480">
                  <a:moveTo>
                    <a:pt x="0" y="2724912"/>
                  </a:moveTo>
                  <a:lnTo>
                    <a:pt x="3203702" y="2724912"/>
                  </a:lnTo>
                </a:path>
              </a:pathLst>
            </a:custGeom>
            <a:ln w="3810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78739" y="0"/>
            <a:ext cx="12035155" cy="726440"/>
          </a:xfrm>
          <a:prstGeom prst="rect">
            <a:avLst/>
          </a:prstGeom>
        </p:spPr>
        <p:txBody>
          <a:bodyPr vert="horz" wrap="square" lIns="0" tIns="577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55"/>
              </a:spcBef>
            </a:pPr>
            <a:r>
              <a:rPr sz="2000" b="1" dirty="0">
                <a:solidFill>
                  <a:srgbClr val="F79546"/>
                </a:solidFill>
                <a:latin typeface="Calibri"/>
                <a:cs typeface="Calibri"/>
              </a:rPr>
              <a:t>Q</a:t>
            </a:r>
            <a:r>
              <a:rPr sz="2000" b="1" spc="250" dirty="0">
                <a:solidFill>
                  <a:srgbClr val="F79546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79546"/>
                </a:solidFill>
              </a:rPr>
              <a:t>Consider</a:t>
            </a:r>
            <a:r>
              <a:rPr sz="2000" spc="250" dirty="0">
                <a:solidFill>
                  <a:srgbClr val="F79546"/>
                </a:solidFill>
              </a:rPr>
              <a:t> </a:t>
            </a:r>
            <a:r>
              <a:rPr sz="2000" spc="-15" dirty="0">
                <a:solidFill>
                  <a:srgbClr val="F79546"/>
                </a:solidFill>
              </a:rPr>
              <a:t>we</a:t>
            </a:r>
            <a:r>
              <a:rPr sz="2000" spc="245" dirty="0">
                <a:solidFill>
                  <a:srgbClr val="F79546"/>
                </a:solidFill>
              </a:rPr>
              <a:t> </a:t>
            </a:r>
            <a:r>
              <a:rPr sz="2000" spc="-20" dirty="0">
                <a:solidFill>
                  <a:srgbClr val="F79546"/>
                </a:solidFill>
              </a:rPr>
              <a:t>have</a:t>
            </a:r>
            <a:r>
              <a:rPr sz="2000" spc="250" dirty="0">
                <a:solidFill>
                  <a:srgbClr val="F79546"/>
                </a:solidFill>
              </a:rPr>
              <a:t> </a:t>
            </a:r>
            <a:r>
              <a:rPr sz="2000" dirty="0">
                <a:solidFill>
                  <a:srgbClr val="F79546"/>
                </a:solidFill>
              </a:rPr>
              <a:t>a</a:t>
            </a:r>
            <a:r>
              <a:rPr sz="2000" spc="250" dirty="0">
                <a:solidFill>
                  <a:srgbClr val="F79546"/>
                </a:solidFill>
              </a:rPr>
              <a:t> </a:t>
            </a:r>
            <a:r>
              <a:rPr sz="2000" spc="-5" dirty="0">
                <a:solidFill>
                  <a:srgbClr val="F79546"/>
                </a:solidFill>
              </a:rPr>
              <a:t>big</a:t>
            </a:r>
            <a:r>
              <a:rPr sz="2000" spc="250" dirty="0">
                <a:solidFill>
                  <a:srgbClr val="F79546"/>
                </a:solidFill>
              </a:rPr>
              <a:t> </a:t>
            </a:r>
            <a:r>
              <a:rPr sz="2000" spc="-5" dirty="0">
                <a:solidFill>
                  <a:srgbClr val="F79546"/>
                </a:solidFill>
              </a:rPr>
              <a:t>single</a:t>
            </a:r>
            <a:r>
              <a:rPr sz="2000" spc="245" dirty="0">
                <a:solidFill>
                  <a:srgbClr val="F79546"/>
                </a:solidFill>
              </a:rPr>
              <a:t> </a:t>
            </a:r>
            <a:r>
              <a:rPr sz="2000" spc="-10" dirty="0">
                <a:solidFill>
                  <a:srgbClr val="F79546"/>
                </a:solidFill>
              </a:rPr>
              <a:t>network</a:t>
            </a:r>
            <a:r>
              <a:rPr sz="2000" spc="254" dirty="0">
                <a:solidFill>
                  <a:srgbClr val="F79546"/>
                </a:solidFill>
              </a:rPr>
              <a:t> </a:t>
            </a:r>
            <a:r>
              <a:rPr sz="2000" spc="-10" dirty="0">
                <a:solidFill>
                  <a:srgbClr val="F79546"/>
                </a:solidFill>
              </a:rPr>
              <a:t>having</a:t>
            </a:r>
            <a:r>
              <a:rPr sz="2000" spc="240" dirty="0">
                <a:solidFill>
                  <a:srgbClr val="F79546"/>
                </a:solidFill>
              </a:rPr>
              <a:t> </a:t>
            </a:r>
            <a:r>
              <a:rPr sz="2000" spc="-5" dirty="0">
                <a:solidFill>
                  <a:srgbClr val="F79546"/>
                </a:solidFill>
              </a:rPr>
              <a:t>IP</a:t>
            </a:r>
            <a:r>
              <a:rPr sz="2000" spc="245" dirty="0">
                <a:solidFill>
                  <a:srgbClr val="F79546"/>
                </a:solidFill>
              </a:rPr>
              <a:t> </a:t>
            </a:r>
            <a:r>
              <a:rPr sz="2000" spc="-5" dirty="0">
                <a:solidFill>
                  <a:srgbClr val="F79546"/>
                </a:solidFill>
              </a:rPr>
              <a:t>Address</a:t>
            </a:r>
            <a:r>
              <a:rPr sz="2000" spc="250" dirty="0">
                <a:solidFill>
                  <a:srgbClr val="F79546"/>
                </a:solidFill>
              </a:rPr>
              <a:t> </a:t>
            </a:r>
            <a:r>
              <a:rPr sz="2000" spc="-5" dirty="0">
                <a:solidFill>
                  <a:srgbClr val="F79546"/>
                </a:solidFill>
              </a:rPr>
              <a:t>200.1.2.0.</a:t>
            </a:r>
            <a:r>
              <a:rPr sz="2000" spc="229" dirty="0">
                <a:solidFill>
                  <a:srgbClr val="F79546"/>
                </a:solidFill>
              </a:rPr>
              <a:t> </a:t>
            </a:r>
            <a:r>
              <a:rPr sz="2000" spc="-35" dirty="0">
                <a:solidFill>
                  <a:srgbClr val="F79546"/>
                </a:solidFill>
              </a:rPr>
              <a:t>We</a:t>
            </a:r>
            <a:r>
              <a:rPr sz="2000" spc="250" dirty="0">
                <a:solidFill>
                  <a:srgbClr val="F79546"/>
                </a:solidFill>
              </a:rPr>
              <a:t> </a:t>
            </a:r>
            <a:r>
              <a:rPr sz="2000" spc="-15" dirty="0">
                <a:solidFill>
                  <a:srgbClr val="F79546"/>
                </a:solidFill>
              </a:rPr>
              <a:t>want</a:t>
            </a:r>
            <a:r>
              <a:rPr sz="2000" spc="245" dirty="0">
                <a:solidFill>
                  <a:srgbClr val="F79546"/>
                </a:solidFill>
              </a:rPr>
              <a:t> </a:t>
            </a:r>
            <a:r>
              <a:rPr sz="2000" spc="-15" dirty="0">
                <a:solidFill>
                  <a:srgbClr val="F79546"/>
                </a:solidFill>
              </a:rPr>
              <a:t>to</a:t>
            </a:r>
            <a:r>
              <a:rPr sz="2000" spc="235" dirty="0">
                <a:solidFill>
                  <a:srgbClr val="F79546"/>
                </a:solidFill>
              </a:rPr>
              <a:t> </a:t>
            </a:r>
            <a:r>
              <a:rPr sz="2000" spc="-5" dirty="0">
                <a:solidFill>
                  <a:srgbClr val="F79546"/>
                </a:solidFill>
              </a:rPr>
              <a:t>do</a:t>
            </a:r>
            <a:r>
              <a:rPr sz="2000" spc="250" dirty="0">
                <a:solidFill>
                  <a:srgbClr val="F79546"/>
                </a:solidFill>
              </a:rPr>
              <a:t> </a:t>
            </a:r>
            <a:r>
              <a:rPr sz="2000" spc="-5" dirty="0">
                <a:solidFill>
                  <a:srgbClr val="F79546"/>
                </a:solidFill>
              </a:rPr>
              <a:t>subnetting</a:t>
            </a:r>
            <a:r>
              <a:rPr sz="2000" spc="250" dirty="0">
                <a:solidFill>
                  <a:srgbClr val="F79546"/>
                </a:solidFill>
              </a:rPr>
              <a:t> </a:t>
            </a:r>
            <a:r>
              <a:rPr sz="2000" spc="-5" dirty="0">
                <a:solidFill>
                  <a:srgbClr val="F79546"/>
                </a:solidFill>
              </a:rPr>
              <a:t>and</a:t>
            </a:r>
            <a:r>
              <a:rPr sz="2000" spc="245" dirty="0">
                <a:solidFill>
                  <a:srgbClr val="F79546"/>
                </a:solidFill>
              </a:rPr>
              <a:t> </a:t>
            </a:r>
            <a:r>
              <a:rPr sz="2000" spc="-5" dirty="0">
                <a:solidFill>
                  <a:srgbClr val="F79546"/>
                </a:solidFill>
              </a:rPr>
              <a:t>divide</a:t>
            </a:r>
            <a:r>
              <a:rPr sz="2000" spc="250" dirty="0">
                <a:solidFill>
                  <a:srgbClr val="F79546"/>
                </a:solidFill>
              </a:rPr>
              <a:t> </a:t>
            </a:r>
            <a:r>
              <a:rPr sz="2000" dirty="0">
                <a:solidFill>
                  <a:srgbClr val="F79546"/>
                </a:solidFill>
              </a:rPr>
              <a:t>this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60"/>
              </a:spcBef>
            </a:pPr>
            <a:r>
              <a:rPr sz="2000" spc="-10" dirty="0">
                <a:solidFill>
                  <a:srgbClr val="F79546"/>
                </a:solidFill>
              </a:rPr>
              <a:t>network</a:t>
            </a:r>
            <a:r>
              <a:rPr sz="2000" spc="5" dirty="0">
                <a:solidFill>
                  <a:srgbClr val="F79546"/>
                </a:solidFill>
              </a:rPr>
              <a:t> </a:t>
            </a:r>
            <a:r>
              <a:rPr sz="2000" spc="-15" dirty="0">
                <a:solidFill>
                  <a:srgbClr val="F79546"/>
                </a:solidFill>
              </a:rPr>
              <a:t>into</a:t>
            </a:r>
            <a:r>
              <a:rPr sz="2000" spc="10" dirty="0">
                <a:solidFill>
                  <a:srgbClr val="F79546"/>
                </a:solidFill>
              </a:rPr>
              <a:t> </a:t>
            </a:r>
            <a:r>
              <a:rPr sz="2000" dirty="0">
                <a:solidFill>
                  <a:srgbClr val="F79546"/>
                </a:solidFill>
              </a:rPr>
              <a:t>3</a:t>
            </a:r>
            <a:r>
              <a:rPr sz="2000" spc="-5" dirty="0">
                <a:solidFill>
                  <a:srgbClr val="F79546"/>
                </a:solidFill>
              </a:rPr>
              <a:t> subnets,</a:t>
            </a:r>
            <a:r>
              <a:rPr sz="2000" dirty="0">
                <a:solidFill>
                  <a:srgbClr val="F79546"/>
                </a:solidFill>
              </a:rPr>
              <a:t> </a:t>
            </a:r>
            <a:r>
              <a:rPr sz="2000" spc="-5" dirty="0">
                <a:solidFill>
                  <a:srgbClr val="F79546"/>
                </a:solidFill>
              </a:rPr>
              <a:t>such</a:t>
            </a:r>
            <a:r>
              <a:rPr sz="2000" spc="5" dirty="0">
                <a:solidFill>
                  <a:srgbClr val="F79546"/>
                </a:solidFill>
              </a:rPr>
              <a:t> </a:t>
            </a:r>
            <a:r>
              <a:rPr sz="2000" spc="-5" dirty="0">
                <a:solidFill>
                  <a:srgbClr val="F79546"/>
                </a:solidFill>
              </a:rPr>
              <a:t>that</a:t>
            </a:r>
            <a:r>
              <a:rPr sz="2000" spc="15" dirty="0">
                <a:solidFill>
                  <a:srgbClr val="F79546"/>
                </a:solidFill>
              </a:rPr>
              <a:t> </a:t>
            </a:r>
            <a:r>
              <a:rPr sz="2000" spc="-20" dirty="0">
                <a:solidFill>
                  <a:srgbClr val="F79546"/>
                </a:solidFill>
              </a:rPr>
              <a:t>first</a:t>
            </a:r>
            <a:r>
              <a:rPr sz="2000" spc="30" dirty="0">
                <a:solidFill>
                  <a:srgbClr val="F79546"/>
                </a:solidFill>
              </a:rPr>
              <a:t> </a:t>
            </a:r>
            <a:r>
              <a:rPr sz="2000" spc="-10" dirty="0">
                <a:solidFill>
                  <a:srgbClr val="F79546"/>
                </a:solidFill>
              </a:rPr>
              <a:t>contains</a:t>
            </a:r>
            <a:r>
              <a:rPr sz="2000" spc="10" dirty="0">
                <a:solidFill>
                  <a:srgbClr val="F79546"/>
                </a:solidFill>
              </a:rPr>
              <a:t> </a:t>
            </a:r>
            <a:r>
              <a:rPr sz="2000" dirty="0">
                <a:solidFill>
                  <a:srgbClr val="F79546"/>
                </a:solidFill>
              </a:rPr>
              <a:t>126</a:t>
            </a:r>
            <a:r>
              <a:rPr sz="2000" spc="-25" dirty="0">
                <a:solidFill>
                  <a:srgbClr val="F79546"/>
                </a:solidFill>
              </a:rPr>
              <a:t> </a:t>
            </a:r>
            <a:r>
              <a:rPr sz="2000" spc="-5" dirty="0">
                <a:solidFill>
                  <a:srgbClr val="F79546"/>
                </a:solidFill>
              </a:rPr>
              <a:t>hosts,</a:t>
            </a:r>
            <a:r>
              <a:rPr sz="2000" spc="10" dirty="0">
                <a:solidFill>
                  <a:srgbClr val="F79546"/>
                </a:solidFill>
              </a:rPr>
              <a:t> </a:t>
            </a:r>
            <a:r>
              <a:rPr sz="2000" dirty="0">
                <a:solidFill>
                  <a:srgbClr val="F79546"/>
                </a:solidFill>
              </a:rPr>
              <a:t>and</a:t>
            </a:r>
            <a:r>
              <a:rPr sz="2000" spc="5" dirty="0">
                <a:solidFill>
                  <a:srgbClr val="F79546"/>
                </a:solidFill>
              </a:rPr>
              <a:t> </a:t>
            </a:r>
            <a:r>
              <a:rPr sz="2000" spc="-5" dirty="0">
                <a:solidFill>
                  <a:srgbClr val="F79546"/>
                </a:solidFill>
              </a:rPr>
              <a:t>other</a:t>
            </a:r>
            <a:r>
              <a:rPr sz="2000" spc="-10" dirty="0">
                <a:solidFill>
                  <a:srgbClr val="F79546"/>
                </a:solidFill>
              </a:rPr>
              <a:t> two</a:t>
            </a:r>
            <a:r>
              <a:rPr sz="2000" spc="10" dirty="0">
                <a:solidFill>
                  <a:srgbClr val="F79546"/>
                </a:solidFill>
              </a:rPr>
              <a:t> </a:t>
            </a:r>
            <a:r>
              <a:rPr sz="2000" spc="-10" dirty="0">
                <a:solidFill>
                  <a:srgbClr val="F79546"/>
                </a:solidFill>
              </a:rPr>
              <a:t>contains</a:t>
            </a:r>
            <a:r>
              <a:rPr sz="2000" spc="-5" dirty="0">
                <a:solidFill>
                  <a:srgbClr val="F79546"/>
                </a:solidFill>
              </a:rPr>
              <a:t> </a:t>
            </a:r>
            <a:r>
              <a:rPr sz="2000" dirty="0">
                <a:solidFill>
                  <a:srgbClr val="F79546"/>
                </a:solidFill>
              </a:rPr>
              <a:t>62</a:t>
            </a:r>
            <a:r>
              <a:rPr sz="2000" spc="-15" dirty="0">
                <a:solidFill>
                  <a:srgbClr val="F79546"/>
                </a:solidFill>
              </a:rPr>
              <a:t> </a:t>
            </a:r>
            <a:r>
              <a:rPr sz="2000" spc="-5" dirty="0">
                <a:solidFill>
                  <a:srgbClr val="F79546"/>
                </a:solidFill>
              </a:rPr>
              <a:t>hosts</a:t>
            </a:r>
            <a:r>
              <a:rPr sz="2000" spc="15" dirty="0">
                <a:solidFill>
                  <a:srgbClr val="F79546"/>
                </a:solidFill>
              </a:rPr>
              <a:t> </a:t>
            </a:r>
            <a:r>
              <a:rPr sz="2000" dirty="0">
                <a:solidFill>
                  <a:srgbClr val="F79546"/>
                </a:solidFill>
              </a:rPr>
              <a:t>each?</a:t>
            </a:r>
            <a:endParaRPr sz="2000"/>
          </a:p>
        </p:txBody>
      </p:sp>
      <p:sp>
        <p:nvSpPr>
          <p:cNvPr id="9" name="object 9"/>
          <p:cNvSpPr txBox="1"/>
          <p:nvPr/>
        </p:nvSpPr>
        <p:spPr>
          <a:xfrm>
            <a:off x="3412616" y="6228613"/>
            <a:ext cx="5351780" cy="584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85"/>
              </a:lnSpc>
            </a:pPr>
            <a:r>
              <a:rPr sz="4400" u="heavy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www.knowledgegate.in</a:t>
            </a:r>
            <a:endParaRPr sz="4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66420" y="935481"/>
            <a:ext cx="5248275" cy="23310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808355" algn="ctr">
              <a:lnSpc>
                <a:spcPct val="100000"/>
              </a:lnSpc>
              <a:spcBef>
                <a:spcPts val="95"/>
              </a:spcBef>
            </a:pPr>
            <a:r>
              <a:rPr sz="1600" b="1" u="heavy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1st</a:t>
            </a:r>
            <a:r>
              <a:rPr sz="1600" b="1" u="heavy" spc="-3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1600" b="1" u="heavy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Subnet</a:t>
            </a:r>
            <a:endParaRPr sz="1600">
              <a:latin typeface="Calibri"/>
              <a:cs typeface="Calibri"/>
            </a:endParaRPr>
          </a:p>
          <a:p>
            <a:pPr marL="381000" indent="-342900">
              <a:lnSpc>
                <a:spcPct val="100000"/>
              </a:lnSpc>
              <a:spcBef>
                <a:spcPts val="35"/>
              </a:spcBef>
              <a:buFont typeface="Symbol"/>
              <a:buChar char=""/>
              <a:tabLst>
                <a:tab pos="380365" algn="l"/>
                <a:tab pos="381000" algn="l"/>
              </a:tabLst>
            </a:pP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IP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Address</a:t>
            </a:r>
            <a:r>
              <a:rPr sz="16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16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subnet</a:t>
            </a:r>
            <a:r>
              <a:rPr sz="16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/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 Subnet</a:t>
            </a:r>
            <a:r>
              <a:rPr sz="16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id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200.1.2.0</a:t>
            </a:r>
            <a:endParaRPr sz="1600">
              <a:latin typeface="Calibri"/>
              <a:cs typeface="Calibri"/>
            </a:endParaRPr>
          </a:p>
          <a:p>
            <a:pPr marL="381000" indent="-342900">
              <a:lnSpc>
                <a:spcPct val="100000"/>
              </a:lnSpc>
              <a:spcBef>
                <a:spcPts val="935"/>
              </a:spcBef>
              <a:buFont typeface="Symbol"/>
              <a:buChar char=""/>
              <a:tabLst>
                <a:tab pos="380365" algn="l"/>
                <a:tab pos="381000" algn="l"/>
              </a:tabLst>
            </a:pP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Direct</a:t>
            </a:r>
            <a:r>
              <a:rPr sz="16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Broadcast</a:t>
            </a:r>
            <a:r>
              <a:rPr sz="16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Address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16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200.1.2.</a:t>
            </a: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00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111111</a:t>
            </a:r>
            <a:r>
              <a:rPr sz="1600" spc="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16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200.1.2.63</a:t>
            </a:r>
            <a:endParaRPr sz="1600">
              <a:latin typeface="Calibri"/>
              <a:cs typeface="Calibri"/>
            </a:endParaRPr>
          </a:p>
          <a:p>
            <a:pPr marL="381000" indent="-342900">
              <a:lnSpc>
                <a:spcPct val="100000"/>
              </a:lnSpc>
              <a:spcBef>
                <a:spcPts val="940"/>
              </a:spcBef>
              <a:buFont typeface="Symbol"/>
              <a:buChar char=""/>
              <a:tabLst>
                <a:tab pos="380365" algn="l"/>
                <a:tab pos="381000" algn="l"/>
              </a:tabLst>
            </a:pPr>
            <a:r>
              <a:rPr sz="1600" spc="-40" dirty="0">
                <a:solidFill>
                  <a:srgbClr val="FFFFFF"/>
                </a:solidFill>
                <a:latin typeface="Calibri"/>
                <a:cs typeface="Calibri"/>
              </a:rPr>
              <a:t>Total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number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16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IP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Addresses</a:t>
            </a:r>
            <a:r>
              <a:rPr sz="16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r>
              <a:rPr sz="1575" baseline="26455" dirty="0">
                <a:solidFill>
                  <a:srgbClr val="FFFFFF"/>
                </a:solidFill>
                <a:latin typeface="Calibri"/>
                <a:cs typeface="Calibri"/>
              </a:rPr>
              <a:t>6</a:t>
            </a:r>
            <a:r>
              <a:rPr sz="1575" spc="172" baseline="264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64</a:t>
            </a:r>
            <a:endParaRPr sz="1600">
              <a:latin typeface="Calibri"/>
              <a:cs typeface="Calibri"/>
            </a:endParaRPr>
          </a:p>
          <a:p>
            <a:pPr marL="381000" indent="-342900">
              <a:lnSpc>
                <a:spcPct val="100000"/>
              </a:lnSpc>
              <a:spcBef>
                <a:spcPts val="935"/>
              </a:spcBef>
              <a:buFont typeface="Symbol"/>
              <a:buChar char=""/>
              <a:tabLst>
                <a:tab pos="380365" algn="l"/>
                <a:tab pos="381000" algn="l"/>
              </a:tabLst>
            </a:pP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Range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16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IP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Addresses</a:t>
            </a:r>
            <a:r>
              <a:rPr sz="16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[200.1.2.0,</a:t>
            </a:r>
            <a:r>
              <a:rPr sz="16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200.1.2.63]</a:t>
            </a:r>
            <a:endParaRPr sz="1600">
              <a:latin typeface="Calibri"/>
              <a:cs typeface="Calibri"/>
            </a:endParaRPr>
          </a:p>
          <a:p>
            <a:pPr marL="381000" indent="-342900">
              <a:lnSpc>
                <a:spcPct val="100000"/>
              </a:lnSpc>
              <a:spcBef>
                <a:spcPts val="940"/>
              </a:spcBef>
              <a:buFont typeface="Symbol"/>
              <a:buChar char=""/>
              <a:tabLst>
                <a:tab pos="380365" algn="l"/>
                <a:tab pos="381000" algn="l"/>
              </a:tabLst>
            </a:pPr>
            <a:r>
              <a:rPr sz="1600" spc="-40" dirty="0">
                <a:solidFill>
                  <a:srgbClr val="FFFFFF"/>
                </a:solidFill>
                <a:latin typeface="Calibri"/>
                <a:cs typeface="Calibri"/>
              </a:rPr>
              <a:t>Total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number</a:t>
            </a:r>
            <a:r>
              <a:rPr sz="16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16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hosts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that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can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be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configured</a:t>
            </a:r>
            <a:r>
              <a:rPr sz="16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64</a:t>
            </a:r>
            <a:r>
              <a:rPr sz="16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2 =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62</a:t>
            </a:r>
            <a:endParaRPr sz="1600">
              <a:latin typeface="Calibri"/>
              <a:cs typeface="Calibri"/>
            </a:endParaRPr>
          </a:p>
          <a:p>
            <a:pPr marL="381000" indent="-342900">
              <a:lnSpc>
                <a:spcPct val="100000"/>
              </a:lnSpc>
              <a:spcBef>
                <a:spcPts val="935"/>
              </a:spcBef>
              <a:buFont typeface="Symbol"/>
              <a:buChar char=""/>
              <a:tabLst>
                <a:tab pos="380365" algn="l"/>
                <a:tab pos="381000" algn="l"/>
              </a:tabLst>
            </a:pP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Range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16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Allocated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IP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Addresses</a:t>
            </a:r>
            <a:r>
              <a:rPr sz="160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16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[200.1.2.1,</a:t>
            </a:r>
            <a:r>
              <a:rPr sz="16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200.1.2.62]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3720" y="3871976"/>
            <a:ext cx="5478780" cy="23317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95"/>
              </a:spcBef>
            </a:pPr>
            <a:r>
              <a:rPr sz="1600" b="1" u="heavy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2nd</a:t>
            </a:r>
            <a:r>
              <a:rPr sz="1600" b="1" u="heavy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1600" b="1" u="heavy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Subnet</a:t>
            </a:r>
            <a:endParaRPr sz="1600">
              <a:latin typeface="Calibri"/>
              <a:cs typeface="Calibri"/>
            </a:endParaRPr>
          </a:p>
          <a:p>
            <a:pPr marL="393700" indent="-342900">
              <a:lnSpc>
                <a:spcPct val="100000"/>
              </a:lnSpc>
              <a:spcBef>
                <a:spcPts val="35"/>
              </a:spcBef>
              <a:buFont typeface="Symbol"/>
              <a:buChar char=""/>
              <a:tabLst>
                <a:tab pos="393065" algn="l"/>
                <a:tab pos="393700" algn="l"/>
              </a:tabLst>
            </a:pP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IP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Address</a:t>
            </a:r>
            <a:r>
              <a:rPr sz="16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16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subnet</a:t>
            </a:r>
            <a:r>
              <a:rPr sz="16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/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Subnet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id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16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200.1.2.64</a:t>
            </a:r>
            <a:endParaRPr sz="1600">
              <a:latin typeface="Calibri"/>
              <a:cs typeface="Calibri"/>
            </a:endParaRPr>
          </a:p>
          <a:p>
            <a:pPr marL="393700" indent="-342900">
              <a:lnSpc>
                <a:spcPct val="100000"/>
              </a:lnSpc>
              <a:spcBef>
                <a:spcPts val="940"/>
              </a:spcBef>
              <a:buFont typeface="Symbol"/>
              <a:buChar char=""/>
              <a:tabLst>
                <a:tab pos="393065" algn="l"/>
                <a:tab pos="393700" algn="l"/>
              </a:tabLst>
            </a:pP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Direct</a:t>
            </a:r>
            <a:r>
              <a:rPr sz="16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Broadcast</a:t>
            </a:r>
            <a:r>
              <a:rPr sz="16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Address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16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200.1.2.</a:t>
            </a: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01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1111111</a:t>
            </a:r>
            <a:r>
              <a:rPr sz="1600" spc="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16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200.1.2.127</a:t>
            </a:r>
            <a:endParaRPr sz="1600">
              <a:latin typeface="Calibri"/>
              <a:cs typeface="Calibri"/>
            </a:endParaRPr>
          </a:p>
          <a:p>
            <a:pPr marL="393700" indent="-342900">
              <a:lnSpc>
                <a:spcPct val="100000"/>
              </a:lnSpc>
              <a:spcBef>
                <a:spcPts val="935"/>
              </a:spcBef>
              <a:buFont typeface="Symbol"/>
              <a:buChar char=""/>
              <a:tabLst>
                <a:tab pos="393065" algn="l"/>
                <a:tab pos="393700" algn="l"/>
              </a:tabLst>
            </a:pPr>
            <a:r>
              <a:rPr sz="1600" spc="-40" dirty="0">
                <a:solidFill>
                  <a:srgbClr val="FFFFFF"/>
                </a:solidFill>
                <a:latin typeface="Calibri"/>
                <a:cs typeface="Calibri"/>
              </a:rPr>
              <a:t>Total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number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16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IP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Addresses</a:t>
            </a:r>
            <a:r>
              <a:rPr sz="16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r>
              <a:rPr sz="1575" baseline="26455" dirty="0">
                <a:solidFill>
                  <a:srgbClr val="FFFFFF"/>
                </a:solidFill>
                <a:latin typeface="Calibri"/>
                <a:cs typeface="Calibri"/>
              </a:rPr>
              <a:t>6</a:t>
            </a:r>
            <a:r>
              <a:rPr sz="1575" spc="172" baseline="264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64</a:t>
            </a:r>
            <a:endParaRPr sz="1600">
              <a:latin typeface="Calibri"/>
              <a:cs typeface="Calibri"/>
            </a:endParaRPr>
          </a:p>
          <a:p>
            <a:pPr marL="393700" indent="-342900">
              <a:lnSpc>
                <a:spcPct val="100000"/>
              </a:lnSpc>
              <a:spcBef>
                <a:spcPts val="935"/>
              </a:spcBef>
              <a:buFont typeface="Symbol"/>
              <a:buChar char=""/>
              <a:tabLst>
                <a:tab pos="393065" algn="l"/>
                <a:tab pos="393700" algn="l"/>
              </a:tabLst>
            </a:pP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Range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16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IP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Addresses</a:t>
            </a:r>
            <a:r>
              <a:rPr sz="16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[200.1.2.64,</a:t>
            </a:r>
            <a:r>
              <a:rPr sz="16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200.1.2.127]</a:t>
            </a:r>
            <a:endParaRPr sz="1600">
              <a:latin typeface="Calibri"/>
              <a:cs typeface="Calibri"/>
            </a:endParaRPr>
          </a:p>
          <a:p>
            <a:pPr marL="393700" indent="-342900">
              <a:lnSpc>
                <a:spcPct val="100000"/>
              </a:lnSpc>
              <a:spcBef>
                <a:spcPts val="935"/>
              </a:spcBef>
              <a:buFont typeface="Symbol"/>
              <a:buChar char=""/>
              <a:tabLst>
                <a:tab pos="393065" algn="l"/>
                <a:tab pos="393700" algn="l"/>
              </a:tabLst>
            </a:pPr>
            <a:r>
              <a:rPr sz="1600" spc="-40" dirty="0">
                <a:solidFill>
                  <a:srgbClr val="FFFFFF"/>
                </a:solidFill>
                <a:latin typeface="Calibri"/>
                <a:cs typeface="Calibri"/>
              </a:rPr>
              <a:t>Total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number</a:t>
            </a:r>
            <a:r>
              <a:rPr sz="16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16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hosts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that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can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be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configured</a:t>
            </a:r>
            <a:r>
              <a:rPr sz="16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16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64</a:t>
            </a:r>
            <a:r>
              <a:rPr sz="16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2 =</a:t>
            </a:r>
            <a:r>
              <a:rPr sz="16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62</a:t>
            </a:r>
            <a:endParaRPr sz="1600">
              <a:latin typeface="Calibri"/>
              <a:cs typeface="Calibri"/>
            </a:endParaRPr>
          </a:p>
          <a:p>
            <a:pPr marL="393700" indent="-342900">
              <a:lnSpc>
                <a:spcPct val="100000"/>
              </a:lnSpc>
              <a:spcBef>
                <a:spcPts val="940"/>
              </a:spcBef>
              <a:buFont typeface="Symbol"/>
              <a:buChar char=""/>
              <a:tabLst>
                <a:tab pos="393065" algn="l"/>
                <a:tab pos="393700" algn="l"/>
              </a:tabLst>
            </a:pP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Range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16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Allocated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IP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 Addresses</a:t>
            </a:r>
            <a:r>
              <a:rPr sz="16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16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[200.1.2.65,</a:t>
            </a:r>
            <a:r>
              <a:rPr sz="160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200.1.2.126]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350253" y="2403729"/>
            <a:ext cx="5478145" cy="23310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95"/>
              </a:spcBef>
            </a:pPr>
            <a:r>
              <a:rPr sz="1600" b="1" u="heavy" spc="-1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3rd</a:t>
            </a:r>
            <a:r>
              <a:rPr sz="1600" b="1" u="heavy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Subnet</a:t>
            </a:r>
            <a:endParaRPr sz="1600">
              <a:latin typeface="Calibri"/>
              <a:cs typeface="Calibri"/>
            </a:endParaRPr>
          </a:p>
          <a:p>
            <a:pPr marL="393700" indent="-342900">
              <a:lnSpc>
                <a:spcPct val="100000"/>
              </a:lnSpc>
              <a:spcBef>
                <a:spcPts val="35"/>
              </a:spcBef>
              <a:buFont typeface="Symbol"/>
              <a:buChar char=""/>
              <a:tabLst>
                <a:tab pos="393065" algn="l"/>
                <a:tab pos="393700" algn="l"/>
              </a:tabLst>
            </a:pP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IP</a:t>
            </a:r>
            <a:r>
              <a:rPr sz="16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Address</a:t>
            </a:r>
            <a:r>
              <a:rPr sz="16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16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subnet</a:t>
            </a:r>
            <a:r>
              <a:rPr sz="16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/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 Subnet</a:t>
            </a:r>
            <a:r>
              <a:rPr sz="16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id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200.1.2.128</a:t>
            </a:r>
            <a:endParaRPr sz="1600">
              <a:latin typeface="Calibri"/>
              <a:cs typeface="Calibri"/>
            </a:endParaRPr>
          </a:p>
          <a:p>
            <a:pPr marL="393700" indent="-342900">
              <a:lnSpc>
                <a:spcPct val="100000"/>
              </a:lnSpc>
              <a:spcBef>
                <a:spcPts val="935"/>
              </a:spcBef>
              <a:buFont typeface="Symbol"/>
              <a:buChar char=""/>
              <a:tabLst>
                <a:tab pos="393065" algn="l"/>
                <a:tab pos="393700" algn="l"/>
              </a:tabLst>
            </a:pP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Direct</a:t>
            </a:r>
            <a:r>
              <a:rPr sz="1600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Broadcast</a:t>
            </a:r>
            <a:r>
              <a:rPr sz="16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Address</a:t>
            </a:r>
            <a:r>
              <a:rPr sz="16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16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200.1.2.</a:t>
            </a:r>
            <a:r>
              <a:rPr sz="1600" b="1" spc="-10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11111111</a:t>
            </a:r>
            <a:r>
              <a:rPr sz="1600" spc="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16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200.1.2.255</a:t>
            </a:r>
            <a:endParaRPr sz="1600">
              <a:latin typeface="Calibri"/>
              <a:cs typeface="Calibri"/>
            </a:endParaRPr>
          </a:p>
          <a:p>
            <a:pPr marL="393700" indent="-342900">
              <a:lnSpc>
                <a:spcPct val="100000"/>
              </a:lnSpc>
              <a:spcBef>
                <a:spcPts val="940"/>
              </a:spcBef>
              <a:buFont typeface="Symbol"/>
              <a:buChar char=""/>
              <a:tabLst>
                <a:tab pos="393065" algn="l"/>
                <a:tab pos="393700" algn="l"/>
              </a:tabLst>
            </a:pPr>
            <a:r>
              <a:rPr sz="1600" spc="-40" dirty="0">
                <a:solidFill>
                  <a:srgbClr val="FFFFFF"/>
                </a:solidFill>
                <a:latin typeface="Calibri"/>
                <a:cs typeface="Calibri"/>
              </a:rPr>
              <a:t>Total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number</a:t>
            </a:r>
            <a:r>
              <a:rPr sz="16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16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IP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Addresses</a:t>
            </a:r>
            <a:r>
              <a:rPr sz="16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r>
              <a:rPr sz="1575" baseline="26455" dirty="0">
                <a:solidFill>
                  <a:srgbClr val="FFFFFF"/>
                </a:solidFill>
                <a:latin typeface="Calibri"/>
                <a:cs typeface="Calibri"/>
              </a:rPr>
              <a:t>7</a:t>
            </a:r>
            <a:r>
              <a:rPr sz="1575" spc="172" baseline="264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128</a:t>
            </a:r>
            <a:endParaRPr sz="1600">
              <a:latin typeface="Calibri"/>
              <a:cs typeface="Calibri"/>
            </a:endParaRPr>
          </a:p>
          <a:p>
            <a:pPr marL="393700" indent="-342900">
              <a:lnSpc>
                <a:spcPct val="100000"/>
              </a:lnSpc>
              <a:spcBef>
                <a:spcPts val="935"/>
              </a:spcBef>
              <a:buFont typeface="Symbol"/>
              <a:buChar char=""/>
              <a:tabLst>
                <a:tab pos="393065" algn="l"/>
                <a:tab pos="393700" algn="l"/>
              </a:tabLst>
            </a:pP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Range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16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IP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 Addresses</a:t>
            </a:r>
            <a:r>
              <a:rPr sz="16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[200.1.2.128,</a:t>
            </a:r>
            <a:r>
              <a:rPr sz="160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200.1.2.255]</a:t>
            </a:r>
            <a:endParaRPr sz="1600">
              <a:latin typeface="Calibri"/>
              <a:cs typeface="Calibri"/>
            </a:endParaRPr>
          </a:p>
          <a:p>
            <a:pPr marL="393700" indent="-342900">
              <a:lnSpc>
                <a:spcPct val="100000"/>
              </a:lnSpc>
              <a:spcBef>
                <a:spcPts val="935"/>
              </a:spcBef>
              <a:buFont typeface="Symbol"/>
              <a:buChar char=""/>
              <a:tabLst>
                <a:tab pos="393065" algn="l"/>
                <a:tab pos="393700" algn="l"/>
              </a:tabLst>
            </a:pPr>
            <a:r>
              <a:rPr sz="1600" spc="-40" dirty="0">
                <a:solidFill>
                  <a:srgbClr val="FFFFFF"/>
                </a:solidFill>
                <a:latin typeface="Calibri"/>
                <a:cs typeface="Calibri"/>
              </a:rPr>
              <a:t>Total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number</a:t>
            </a:r>
            <a:r>
              <a:rPr sz="16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16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hosts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that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can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be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configured</a:t>
            </a:r>
            <a:r>
              <a:rPr sz="16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16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128</a:t>
            </a:r>
            <a:r>
              <a:rPr sz="16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6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16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126</a:t>
            </a:r>
            <a:endParaRPr sz="1600">
              <a:latin typeface="Calibri"/>
              <a:cs typeface="Calibri"/>
            </a:endParaRPr>
          </a:p>
          <a:p>
            <a:pPr marL="393700" indent="-342900">
              <a:lnSpc>
                <a:spcPct val="100000"/>
              </a:lnSpc>
              <a:spcBef>
                <a:spcPts val="940"/>
              </a:spcBef>
              <a:buFont typeface="Symbol"/>
              <a:buChar char=""/>
              <a:tabLst>
                <a:tab pos="393065" algn="l"/>
                <a:tab pos="393700" algn="l"/>
              </a:tabLst>
            </a:pP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Range of</a:t>
            </a:r>
            <a:r>
              <a:rPr sz="16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Allocated</a:t>
            </a:r>
            <a:r>
              <a:rPr sz="16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IP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 Addresses</a:t>
            </a:r>
            <a:r>
              <a:rPr sz="160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16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[200.1.2.129,</a:t>
            </a:r>
            <a:r>
              <a:rPr sz="1600" spc="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200.1.2.254]</a:t>
            </a:r>
            <a:endParaRPr sz="1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824985" y="2854198"/>
            <a:ext cx="4542155" cy="3836670"/>
            <a:chOff x="3824985" y="2854198"/>
            <a:chExt cx="4542155" cy="3836670"/>
          </a:xfrm>
        </p:grpSpPr>
        <p:sp>
          <p:nvSpPr>
            <p:cNvPr id="3" name="object 3"/>
            <p:cNvSpPr/>
            <p:nvPr/>
          </p:nvSpPr>
          <p:spPr>
            <a:xfrm>
              <a:off x="3831335" y="2860548"/>
              <a:ext cx="4529455" cy="3823970"/>
            </a:xfrm>
            <a:custGeom>
              <a:avLst/>
              <a:gdLst/>
              <a:ahLst/>
              <a:cxnLst/>
              <a:rect l="l" t="t" r="r" b="b"/>
              <a:pathLst>
                <a:path w="4529455" h="3823970">
                  <a:moveTo>
                    <a:pt x="4529327" y="0"/>
                  </a:moveTo>
                  <a:lnTo>
                    <a:pt x="0" y="0"/>
                  </a:lnTo>
                  <a:lnTo>
                    <a:pt x="0" y="3823716"/>
                  </a:lnTo>
                  <a:lnTo>
                    <a:pt x="4529327" y="3823716"/>
                  </a:lnTo>
                  <a:lnTo>
                    <a:pt x="452932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831335" y="2860548"/>
              <a:ext cx="4529455" cy="3823970"/>
            </a:xfrm>
            <a:custGeom>
              <a:avLst/>
              <a:gdLst/>
              <a:ahLst/>
              <a:cxnLst/>
              <a:rect l="l" t="t" r="r" b="b"/>
              <a:pathLst>
                <a:path w="4529455" h="3823970">
                  <a:moveTo>
                    <a:pt x="0" y="3823716"/>
                  </a:moveTo>
                  <a:lnTo>
                    <a:pt x="4529327" y="3823716"/>
                  </a:lnTo>
                  <a:lnTo>
                    <a:pt x="4529327" y="0"/>
                  </a:lnTo>
                  <a:lnTo>
                    <a:pt x="0" y="0"/>
                  </a:lnTo>
                  <a:lnTo>
                    <a:pt x="0" y="3823716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902834" y="6807"/>
            <a:ext cx="2385060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u="heavy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Ring</a:t>
            </a:r>
            <a:r>
              <a:rPr sz="3200" b="1" u="heavy" spc="-8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3200" b="1" u="heavy" spc="-3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Topology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8739" y="714502"/>
            <a:ext cx="11851640" cy="2220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marR="306070" indent="-28702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In a ring 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topology,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each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device has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dedicated point-to-point connection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with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only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two </a:t>
            </a:r>
            <a:r>
              <a:rPr sz="2400" spc="-5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devices on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either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side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of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it.</a:t>
            </a:r>
            <a:endParaRPr sz="2400">
              <a:latin typeface="Calibri"/>
              <a:cs typeface="Calibri"/>
            </a:endParaRPr>
          </a:p>
          <a:p>
            <a:pPr marL="299085" marR="480059" indent="-287020">
              <a:lnSpc>
                <a:spcPct val="100000"/>
              </a:lnSpc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signal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is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passed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along the ring in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one direction,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from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device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to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device,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until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it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reaches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its </a:t>
            </a:r>
            <a:r>
              <a:rPr sz="2400" spc="-5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destination.</a:t>
            </a:r>
            <a:r>
              <a:rPr sz="24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Each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device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in the ring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incorporates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35" dirty="0">
                <a:solidFill>
                  <a:srgbClr val="FFFFFF"/>
                </a:solidFill>
                <a:latin typeface="Calibri"/>
                <a:cs typeface="Calibri"/>
              </a:rPr>
              <a:t>repeater.</a:t>
            </a:r>
            <a:endParaRPr sz="2400">
              <a:latin typeface="Calibri"/>
              <a:cs typeface="Calibri"/>
            </a:endParaRPr>
          </a:p>
          <a:p>
            <a:pPr marL="299085" marR="5080" indent="-287020">
              <a:lnSpc>
                <a:spcPct val="100000"/>
              </a:lnSpc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When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device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receives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a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signal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intended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another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device,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its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repeater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regenerates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the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bits </a:t>
            </a:r>
            <a:r>
              <a:rPr sz="2400" spc="-5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passes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them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along.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86784" y="2880360"/>
            <a:ext cx="4276344" cy="3825240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3825222" y="6241313"/>
            <a:ext cx="4504055" cy="559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185"/>
              </a:lnSpc>
            </a:pPr>
            <a:r>
              <a:rPr sz="4400" spc="5" dirty="0">
                <a:solidFill>
                  <a:srgbClr val="0462C1"/>
                </a:solidFill>
                <a:latin typeface="Calibri"/>
                <a:cs typeface="Calibri"/>
                <a:hlinkClick r:id="rId3"/>
              </a:rPr>
              <a:t>w</a:t>
            </a:r>
            <a:r>
              <a:rPr sz="4400" spc="-285" dirty="0">
                <a:solidFill>
                  <a:srgbClr val="0462C1"/>
                </a:solidFill>
                <a:latin typeface="Calibri"/>
                <a:cs typeface="Calibri"/>
                <a:hlinkClick r:id="rId3"/>
              </a:rPr>
              <a:t>w</a:t>
            </a:r>
            <a:r>
              <a:rPr sz="4400" spc="-5" dirty="0">
                <a:solidFill>
                  <a:srgbClr val="0462C1"/>
                </a:solidFill>
                <a:latin typeface="Calibri"/>
                <a:cs typeface="Calibri"/>
                <a:hlinkClick r:id="rId3"/>
              </a:rPr>
              <a:t>.knowled</a:t>
            </a:r>
            <a:r>
              <a:rPr sz="4400" spc="-35" dirty="0">
                <a:solidFill>
                  <a:srgbClr val="0462C1"/>
                </a:solidFill>
                <a:latin typeface="Calibri"/>
                <a:cs typeface="Calibri"/>
                <a:hlinkClick r:id="rId3"/>
              </a:rPr>
              <a:t>g</a:t>
            </a:r>
            <a:r>
              <a:rPr sz="4400" dirty="0">
                <a:solidFill>
                  <a:srgbClr val="0462C1"/>
                </a:solidFill>
                <a:latin typeface="Calibri"/>
                <a:cs typeface="Calibri"/>
                <a:hlinkClick r:id="rId3"/>
              </a:rPr>
              <a:t>e</a:t>
            </a:r>
            <a:r>
              <a:rPr sz="4400" spc="-80" dirty="0">
                <a:solidFill>
                  <a:srgbClr val="0462C1"/>
                </a:solidFill>
                <a:latin typeface="Calibri"/>
                <a:cs typeface="Calibri"/>
                <a:hlinkClick r:id="rId3"/>
              </a:rPr>
              <a:t>g</a:t>
            </a:r>
            <a:r>
              <a:rPr sz="4400" spc="-40" dirty="0">
                <a:solidFill>
                  <a:srgbClr val="0462C1"/>
                </a:solidFill>
                <a:latin typeface="Calibri"/>
                <a:cs typeface="Calibri"/>
                <a:hlinkClick r:id="rId3"/>
              </a:rPr>
              <a:t>a</a:t>
            </a:r>
            <a:r>
              <a:rPr sz="4400" spc="-50" dirty="0">
                <a:solidFill>
                  <a:srgbClr val="0462C1"/>
                </a:solidFill>
                <a:latin typeface="Calibri"/>
                <a:cs typeface="Calibri"/>
                <a:hlinkClick r:id="rId3"/>
              </a:rPr>
              <a:t>t</a:t>
            </a:r>
            <a:r>
              <a:rPr sz="4400" dirty="0">
                <a:solidFill>
                  <a:srgbClr val="0462C1"/>
                </a:solidFill>
                <a:latin typeface="Calibri"/>
                <a:cs typeface="Calibri"/>
                <a:hlinkClick r:id="rId3"/>
              </a:rPr>
              <a:t>e.</a:t>
            </a:r>
            <a:endParaRPr sz="44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412616" y="6228613"/>
            <a:ext cx="5351780" cy="584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85"/>
              </a:lnSpc>
              <a:tabLst>
                <a:tab pos="4915535" algn="l"/>
              </a:tabLst>
            </a:pPr>
            <a:r>
              <a:rPr sz="4400" u="heavy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3"/>
              </a:rPr>
              <a:t>w	in</a:t>
            </a:r>
            <a:endParaRPr sz="4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739" y="46431"/>
            <a:ext cx="2390775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u="heavy" spc="-1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Point</a:t>
            </a:r>
            <a:r>
              <a:rPr sz="3200" b="1" u="heavy" spc="-7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3200" b="1" u="heavy" spc="-1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to</a:t>
            </a:r>
            <a:r>
              <a:rPr sz="3200" b="1" u="heavy" spc="-4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3200" b="1" u="heavy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Note: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412616" y="6228613"/>
            <a:ext cx="5351780" cy="584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85"/>
              </a:lnSpc>
            </a:pPr>
            <a:r>
              <a:rPr sz="4400" u="heavy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www.knowledgegate.in</a:t>
            </a:r>
            <a:endParaRPr sz="44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8739" y="705357"/>
            <a:ext cx="880364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5"/>
              </a:spcBef>
              <a:buFont typeface="Symbol"/>
              <a:buChar char=""/>
              <a:tabLst>
                <a:tab pos="354965" algn="l"/>
                <a:tab pos="355600" algn="l"/>
              </a:tabLst>
            </a:pPr>
            <a:r>
              <a:rPr sz="3200" spc="-10" dirty="0">
                <a:solidFill>
                  <a:srgbClr val="FFFFFF"/>
                </a:solidFill>
                <a:latin typeface="Calibri"/>
                <a:cs typeface="Calibri"/>
              </a:rPr>
              <a:t>Subnetting</a:t>
            </a:r>
            <a:r>
              <a:rPr sz="3200" spc="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Calibri"/>
                <a:cs typeface="Calibri"/>
              </a:rPr>
              <a:t>increases</a:t>
            </a:r>
            <a:r>
              <a:rPr sz="32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3200" spc="-5" dirty="0">
                <a:solidFill>
                  <a:srgbClr val="FFFFFF"/>
                </a:solidFill>
                <a:latin typeface="Calibri"/>
                <a:cs typeface="Calibri"/>
              </a:rPr>
              <a:t>number</a:t>
            </a:r>
            <a:r>
              <a:rPr sz="32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32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-65" dirty="0">
                <a:solidFill>
                  <a:srgbClr val="FFFFFF"/>
                </a:solidFill>
                <a:latin typeface="Calibri"/>
                <a:cs typeface="Calibri"/>
              </a:rPr>
              <a:t>1’s</a:t>
            </a:r>
            <a:r>
              <a:rPr sz="32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3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FFFFFF"/>
                </a:solidFill>
                <a:latin typeface="Calibri"/>
                <a:cs typeface="Calibri"/>
              </a:rPr>
              <a:t>the mask</a:t>
            </a:r>
            <a:endParaRPr sz="3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200015" y="43688"/>
            <a:ext cx="17913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1" u="heavy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Subnet</a:t>
            </a:r>
            <a:r>
              <a:rPr b="1" u="heavy" spc="-8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b="1" u="heavy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Masks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412616" y="6228613"/>
            <a:ext cx="5351780" cy="584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85"/>
              </a:lnSpc>
            </a:pPr>
            <a:r>
              <a:rPr sz="4400" u="heavy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www.knowledgegate.in</a:t>
            </a:r>
            <a:endParaRPr sz="44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8739" y="544423"/>
            <a:ext cx="11325225" cy="4950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14999"/>
              </a:lnSpc>
              <a:spcBef>
                <a:spcPts val="100"/>
              </a:spcBef>
              <a:buFont typeface="Symbol"/>
              <a:buChar char=""/>
              <a:tabLst>
                <a:tab pos="354965" algn="l"/>
                <a:tab pos="355600" algn="l"/>
              </a:tabLst>
            </a:pP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case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subnetting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problem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how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identify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which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subnet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incoming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packet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from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outside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000" spc="-43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network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must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be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delivered.</a:t>
            </a:r>
            <a:r>
              <a:rPr sz="2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9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solve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this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problem,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we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use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idea of subnet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mask.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FFFFFF"/>
              </a:buClr>
              <a:buFont typeface="Symbol"/>
              <a:buChar char=""/>
            </a:pPr>
            <a:endParaRPr sz="255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buFont typeface="Symbol"/>
              <a:buChar char=""/>
              <a:tabLst>
                <a:tab pos="354965" algn="l"/>
                <a:tab pos="355600" algn="l"/>
              </a:tabLst>
            </a:pP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Subnet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mask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32-bit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number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which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is</a:t>
            </a:r>
            <a:r>
              <a:rPr sz="2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sequence</a:t>
            </a:r>
            <a:r>
              <a:rPr sz="2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40" dirty="0">
                <a:solidFill>
                  <a:srgbClr val="FFFFFF"/>
                </a:solidFill>
                <a:latin typeface="Calibri"/>
                <a:cs typeface="Calibri"/>
              </a:rPr>
              <a:t>1’s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followed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by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sequence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40" dirty="0">
                <a:solidFill>
                  <a:srgbClr val="FFFFFF"/>
                </a:solidFill>
                <a:latin typeface="Calibri"/>
                <a:cs typeface="Calibri"/>
              </a:rPr>
              <a:t>0’s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where:</a:t>
            </a:r>
            <a:endParaRPr sz="2000">
              <a:latin typeface="Calibri"/>
              <a:cs typeface="Calibri"/>
            </a:endParaRPr>
          </a:p>
          <a:p>
            <a:pPr marL="756285" lvl="1" indent="-287020">
              <a:lnSpc>
                <a:spcPct val="100000"/>
              </a:lnSpc>
              <a:spcBef>
                <a:spcPts val="365"/>
              </a:spcBef>
              <a:buFont typeface="Courier New"/>
              <a:buChar char="o"/>
              <a:tabLst>
                <a:tab pos="756920" algn="l"/>
              </a:tabLst>
            </a:pPr>
            <a:r>
              <a:rPr sz="2000" spc="-40" dirty="0">
                <a:solidFill>
                  <a:srgbClr val="FFFFFF"/>
                </a:solidFill>
                <a:latin typeface="Calibri"/>
                <a:cs typeface="Calibri"/>
              </a:rPr>
              <a:t>1’s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represents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Network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ID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part</a:t>
            </a:r>
            <a:r>
              <a:rPr sz="2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along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with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subnet</a:t>
            </a:r>
            <a:r>
              <a:rPr sz="2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FFFFFF"/>
                </a:solidFill>
                <a:latin typeface="Calibri"/>
                <a:cs typeface="Calibri"/>
              </a:rPr>
              <a:t>ID.</a:t>
            </a:r>
            <a:endParaRPr sz="2000">
              <a:latin typeface="Calibri"/>
              <a:cs typeface="Calibri"/>
            </a:endParaRPr>
          </a:p>
          <a:p>
            <a:pPr marL="756285" lvl="1" indent="-287020">
              <a:lnSpc>
                <a:spcPct val="100000"/>
              </a:lnSpc>
              <a:spcBef>
                <a:spcPts val="359"/>
              </a:spcBef>
              <a:buFont typeface="Courier New"/>
              <a:buChar char="o"/>
              <a:tabLst>
                <a:tab pos="756920" algn="l"/>
              </a:tabLst>
            </a:pPr>
            <a:r>
              <a:rPr sz="2000" spc="-40" dirty="0">
                <a:solidFill>
                  <a:srgbClr val="FFFFFF"/>
                </a:solidFill>
                <a:latin typeface="Calibri"/>
                <a:cs typeface="Calibri"/>
              </a:rPr>
              <a:t>0’s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represents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the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host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ID</a:t>
            </a:r>
            <a:r>
              <a:rPr sz="20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part.</a:t>
            </a:r>
            <a:endParaRPr sz="20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45"/>
              </a:spcBef>
              <a:buClr>
                <a:srgbClr val="FFFFFF"/>
              </a:buClr>
              <a:buFont typeface="Courier New"/>
              <a:buChar char="o"/>
            </a:pPr>
            <a:endParaRPr sz="24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buFont typeface="Symbol"/>
              <a:buChar char=""/>
              <a:tabLst>
                <a:tab pos="354965" algn="l"/>
                <a:tab pos="355600" algn="l"/>
              </a:tabLst>
            </a:pP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Default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mask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for different</a:t>
            </a:r>
            <a:r>
              <a:rPr sz="2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classes</a:t>
            </a:r>
            <a:r>
              <a:rPr sz="2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of IP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Address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are:</a:t>
            </a:r>
            <a:endParaRPr sz="2000">
              <a:latin typeface="Calibri"/>
              <a:cs typeface="Calibri"/>
            </a:endParaRPr>
          </a:p>
          <a:p>
            <a:pPr marL="756285" lvl="1" indent="-287020">
              <a:lnSpc>
                <a:spcPct val="100000"/>
              </a:lnSpc>
              <a:spcBef>
                <a:spcPts val="975"/>
              </a:spcBef>
              <a:buFont typeface="Courier New"/>
              <a:buChar char="o"/>
              <a:tabLst>
                <a:tab pos="756920" algn="l"/>
              </a:tabLst>
            </a:pP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Default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subnet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mask</a:t>
            </a:r>
            <a:r>
              <a:rPr sz="2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of Class</a:t>
            </a:r>
            <a:r>
              <a:rPr sz="2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255.0.0.0</a:t>
            </a:r>
            <a:endParaRPr sz="2000">
              <a:latin typeface="Calibri"/>
              <a:cs typeface="Calibri"/>
            </a:endParaRPr>
          </a:p>
          <a:p>
            <a:pPr marL="756285" lvl="1" indent="-287020">
              <a:lnSpc>
                <a:spcPct val="100000"/>
              </a:lnSpc>
              <a:spcBef>
                <a:spcPts val="960"/>
              </a:spcBef>
              <a:buFont typeface="Courier New"/>
              <a:buChar char="o"/>
              <a:tabLst>
                <a:tab pos="756920" algn="l"/>
              </a:tabLst>
            </a:pP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Default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subnet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mask</a:t>
            </a:r>
            <a:r>
              <a:rPr sz="2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Class</a:t>
            </a:r>
            <a:r>
              <a:rPr sz="2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B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255.255.0.0</a:t>
            </a:r>
            <a:endParaRPr sz="2000">
              <a:latin typeface="Calibri"/>
              <a:cs typeface="Calibri"/>
            </a:endParaRPr>
          </a:p>
          <a:p>
            <a:pPr marL="756285" lvl="1" indent="-287020">
              <a:lnSpc>
                <a:spcPct val="100000"/>
              </a:lnSpc>
              <a:spcBef>
                <a:spcPts val="969"/>
              </a:spcBef>
              <a:buFont typeface="Courier New"/>
              <a:buChar char="o"/>
              <a:tabLst>
                <a:tab pos="756920" algn="l"/>
              </a:tabLst>
            </a:pP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Default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subnet mask</a:t>
            </a:r>
            <a:r>
              <a:rPr sz="2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Class</a:t>
            </a:r>
            <a:r>
              <a:rPr sz="2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=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255.255.255.0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650"/>
              </a:spcBef>
            </a:pPr>
            <a:r>
              <a:rPr sz="2000" dirty="0">
                <a:solidFill>
                  <a:srgbClr val="FFFFFF"/>
                </a:solidFill>
                <a:latin typeface="Courier New"/>
                <a:cs typeface="Courier New"/>
              </a:rPr>
              <a:t>o</a:t>
            </a:r>
            <a:r>
              <a:rPr sz="2000" spc="29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Networks</a:t>
            </a:r>
            <a:r>
              <a:rPr sz="2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same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size</a:t>
            </a:r>
            <a:r>
              <a:rPr sz="2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always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FFFFFF"/>
                </a:solidFill>
                <a:latin typeface="Calibri"/>
                <a:cs typeface="Calibri"/>
              </a:rPr>
              <a:t>have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same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subnet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mask.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43883" y="711"/>
            <a:ext cx="390334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 u="heavy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Address</a:t>
            </a:r>
            <a:r>
              <a:rPr sz="4000" b="1" u="heavy" spc="-7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4000" b="1" u="heavy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Depletion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412616" y="6228613"/>
            <a:ext cx="5351780" cy="584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85"/>
              </a:lnSpc>
            </a:pPr>
            <a:r>
              <a:rPr sz="4400" u="heavy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www.knowledgegate.in</a:t>
            </a:r>
            <a:endParaRPr sz="44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8739" y="778510"/>
            <a:ext cx="11993245" cy="40493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2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addresses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were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not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distributed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properly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as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class A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B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are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usually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very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large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any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organization </a:t>
            </a:r>
            <a:r>
              <a:rPr sz="2200" spc="-48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class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usually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very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small</a:t>
            </a:r>
            <a:endParaRPr sz="2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FFFFFF"/>
              </a:buClr>
              <a:buFont typeface="Arial MT"/>
              <a:buChar char="•"/>
            </a:pPr>
            <a:endParaRPr sz="215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Flexibility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not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there</a:t>
            </a:r>
            <a:r>
              <a:rPr sz="22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classful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addressing,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we</a:t>
            </a:r>
            <a:r>
              <a:rPr sz="22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cannot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have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2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exact</a:t>
            </a:r>
            <a:r>
              <a:rPr sz="22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allocation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as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we</a:t>
            </a:r>
            <a:r>
              <a:rPr sz="22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want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22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e.g.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if</a:t>
            </a:r>
            <a:endParaRPr sz="2200">
              <a:latin typeface="Calibri"/>
              <a:cs typeface="Calibri"/>
            </a:endParaRPr>
          </a:p>
          <a:p>
            <a:pPr marL="355600">
              <a:lnSpc>
                <a:spcPct val="100000"/>
              </a:lnSpc>
              <a:spcBef>
                <a:spcPts val="5"/>
              </a:spcBef>
            </a:pP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some</a:t>
            </a:r>
            <a:r>
              <a:rPr sz="22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company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wants</a:t>
            </a:r>
            <a:r>
              <a:rPr sz="22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150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IP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address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 then</a:t>
            </a:r>
            <a:r>
              <a:rPr sz="22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must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go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22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256,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resulting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into</a:t>
            </a:r>
            <a:r>
              <a:rPr sz="22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address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depletion.</a:t>
            </a:r>
            <a:endParaRPr sz="2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15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200" spc="-25" dirty="0">
                <a:solidFill>
                  <a:srgbClr val="FFFFFF"/>
                </a:solidFill>
                <a:latin typeface="Calibri"/>
                <a:cs typeface="Calibri"/>
              </a:rPr>
              <a:t>Wastage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of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addresses,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example: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Class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 E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addresses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were</a:t>
            </a:r>
            <a:r>
              <a:rPr sz="22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almost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never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used,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wasting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2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whole</a:t>
            </a:r>
            <a:endParaRPr sz="2200">
              <a:latin typeface="Calibri"/>
              <a:cs typeface="Calibri"/>
            </a:endParaRPr>
          </a:p>
          <a:p>
            <a:pPr marL="355600">
              <a:lnSpc>
                <a:spcPct val="100000"/>
              </a:lnSpc>
            </a:pP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class.</a:t>
            </a:r>
            <a:endParaRPr sz="2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150">
              <a:latin typeface="Calibri"/>
              <a:cs typeface="Calibri"/>
            </a:endParaRPr>
          </a:p>
          <a:p>
            <a:pPr marL="355600" marR="73660" indent="-342900">
              <a:lnSpc>
                <a:spcPct val="100000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200" b="1" spc="-10" dirty="0">
                <a:solidFill>
                  <a:srgbClr val="FFFFFF"/>
                </a:solidFill>
                <a:latin typeface="Calibri"/>
                <a:cs typeface="Calibri"/>
              </a:rPr>
              <a:t>Conclusion:</a:t>
            </a:r>
            <a:r>
              <a:rPr sz="2200" b="1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2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Internet</a:t>
            </a:r>
            <a:r>
              <a:rPr sz="22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was</a:t>
            </a:r>
            <a:r>
              <a:rPr sz="22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faced</a:t>
            </a:r>
            <a:r>
              <a:rPr sz="22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with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2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problem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addresses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being</a:t>
            </a:r>
            <a:r>
              <a:rPr sz="22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rapidly used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up,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resulting </a:t>
            </a:r>
            <a:r>
              <a:rPr sz="2200" spc="-4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no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more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addresses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available</a:t>
            </a:r>
            <a:r>
              <a:rPr sz="22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organizations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 and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individuals</a:t>
            </a:r>
            <a:r>
              <a:rPr sz="22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that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needed</a:t>
            </a:r>
            <a:r>
              <a:rPr sz="22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be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connected</a:t>
            </a:r>
            <a:r>
              <a:rPr sz="220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Internet.</a:t>
            </a:r>
            <a:endParaRPr sz="2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33573" y="3759"/>
            <a:ext cx="732028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u="heavy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Classless</a:t>
            </a:r>
            <a:r>
              <a:rPr sz="3600" b="1" u="heavy" spc="-3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3600" b="1" u="heavy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Addressing </a:t>
            </a:r>
            <a:r>
              <a:rPr sz="3600" b="1" u="heavy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(Blocks/Network)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8739" y="562102"/>
            <a:ext cx="11863070" cy="2403475"/>
          </a:xfrm>
          <a:prstGeom prst="rect">
            <a:avLst/>
          </a:prstGeom>
        </p:spPr>
        <p:txBody>
          <a:bodyPr vert="horz" wrap="square" lIns="0" tIns="19558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54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Classless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Addressing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is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an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improved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IP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Addressing 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system.</a:t>
            </a:r>
            <a:endParaRPr sz="2400">
              <a:latin typeface="Calibri"/>
              <a:cs typeface="Calibri"/>
            </a:endParaRPr>
          </a:p>
          <a:p>
            <a:pPr marL="355600" marR="5080" indent="-342900">
              <a:lnSpc>
                <a:spcPct val="100000"/>
              </a:lnSpc>
              <a:spcBef>
                <a:spcPts val="144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class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privilege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is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removed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from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distribution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compensate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address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depletion, </a:t>
            </a:r>
            <a:r>
              <a:rPr sz="2400" spc="-5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so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no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class.</a:t>
            </a:r>
            <a:endParaRPr sz="2400">
              <a:latin typeface="Calibri"/>
              <a:cs typeface="Calibri"/>
            </a:endParaRPr>
          </a:p>
          <a:p>
            <a:pPr marL="355600" marR="268605" indent="-342900">
              <a:lnSpc>
                <a:spcPct val="100000"/>
              </a:lnSpc>
              <a:spcBef>
                <a:spcPts val="144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Here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we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can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ask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exact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set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of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IP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address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which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are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required</a:t>
            </a:r>
            <a:r>
              <a:rPr sz="24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Variable-length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blocks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are </a:t>
            </a:r>
            <a:r>
              <a:rPr sz="2400" spc="-5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assigned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which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satisfy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the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request.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166615" y="3109214"/>
            <a:ext cx="3556000" cy="3318510"/>
            <a:chOff x="4166615" y="3109214"/>
            <a:chExt cx="3556000" cy="3318510"/>
          </a:xfrm>
        </p:grpSpPr>
        <p:sp>
          <p:nvSpPr>
            <p:cNvPr id="5" name="object 5"/>
            <p:cNvSpPr/>
            <p:nvPr/>
          </p:nvSpPr>
          <p:spPr>
            <a:xfrm>
              <a:off x="5254116" y="3164205"/>
              <a:ext cx="2468245" cy="3263265"/>
            </a:xfrm>
            <a:custGeom>
              <a:avLst/>
              <a:gdLst/>
              <a:ahLst/>
              <a:cxnLst/>
              <a:rect l="l" t="t" r="r" b="b"/>
              <a:pathLst>
                <a:path w="2468245" h="3263265">
                  <a:moveTo>
                    <a:pt x="836803" y="0"/>
                  </a:moveTo>
                  <a:lnTo>
                    <a:pt x="836803" y="1631442"/>
                  </a:lnTo>
                  <a:lnTo>
                    <a:pt x="0" y="3032023"/>
                  </a:lnTo>
                  <a:lnTo>
                    <a:pt x="42493" y="3056549"/>
                  </a:lnTo>
                  <a:lnTo>
                    <a:pt x="85626" y="3079746"/>
                  </a:lnTo>
                  <a:lnTo>
                    <a:pt x="129365" y="3101605"/>
                  </a:lnTo>
                  <a:lnTo>
                    <a:pt x="173680" y="3122117"/>
                  </a:lnTo>
                  <a:lnTo>
                    <a:pt x="218539" y="3141273"/>
                  </a:lnTo>
                  <a:lnTo>
                    <a:pt x="263910" y="3159064"/>
                  </a:lnTo>
                  <a:lnTo>
                    <a:pt x="309762" y="3175483"/>
                  </a:lnTo>
                  <a:lnTo>
                    <a:pt x="356062" y="3190519"/>
                  </a:lnTo>
                  <a:lnTo>
                    <a:pt x="402780" y="3204165"/>
                  </a:lnTo>
                  <a:lnTo>
                    <a:pt x="449883" y="3216412"/>
                  </a:lnTo>
                  <a:lnTo>
                    <a:pt x="497341" y="3227250"/>
                  </a:lnTo>
                  <a:lnTo>
                    <a:pt x="545121" y="3236672"/>
                  </a:lnTo>
                  <a:lnTo>
                    <a:pt x="593192" y="3244668"/>
                  </a:lnTo>
                  <a:lnTo>
                    <a:pt x="641522" y="3251230"/>
                  </a:lnTo>
                  <a:lnTo>
                    <a:pt x="690080" y="3256348"/>
                  </a:lnTo>
                  <a:lnTo>
                    <a:pt x="738834" y="3260016"/>
                  </a:lnTo>
                  <a:lnTo>
                    <a:pt x="787752" y="3262222"/>
                  </a:lnTo>
                  <a:lnTo>
                    <a:pt x="836803" y="3262960"/>
                  </a:lnTo>
                  <a:lnTo>
                    <a:pt x="884907" y="3262264"/>
                  </a:lnTo>
                  <a:lnTo>
                    <a:pt x="932667" y="3260190"/>
                  </a:lnTo>
                  <a:lnTo>
                    <a:pt x="980061" y="3256757"/>
                  </a:lnTo>
                  <a:lnTo>
                    <a:pt x="1027071" y="3251983"/>
                  </a:lnTo>
                  <a:lnTo>
                    <a:pt x="1073679" y="3245889"/>
                  </a:lnTo>
                  <a:lnTo>
                    <a:pt x="1119864" y="3238493"/>
                  </a:lnTo>
                  <a:lnTo>
                    <a:pt x="1165608" y="3229814"/>
                  </a:lnTo>
                  <a:lnTo>
                    <a:pt x="1210891" y="3219871"/>
                  </a:lnTo>
                  <a:lnTo>
                    <a:pt x="1255695" y="3208684"/>
                  </a:lnTo>
                  <a:lnTo>
                    <a:pt x="1300000" y="3196271"/>
                  </a:lnTo>
                  <a:lnTo>
                    <a:pt x="1343788" y="3182652"/>
                  </a:lnTo>
                  <a:lnTo>
                    <a:pt x="1387038" y="3167846"/>
                  </a:lnTo>
                  <a:lnTo>
                    <a:pt x="1429733" y="3151872"/>
                  </a:lnTo>
                  <a:lnTo>
                    <a:pt x="1471852" y="3134749"/>
                  </a:lnTo>
                  <a:lnTo>
                    <a:pt x="1513377" y="3116496"/>
                  </a:lnTo>
                  <a:lnTo>
                    <a:pt x="1554289" y="3097133"/>
                  </a:lnTo>
                  <a:lnTo>
                    <a:pt x="1594568" y="3076678"/>
                  </a:lnTo>
                  <a:lnTo>
                    <a:pt x="1634195" y="3055151"/>
                  </a:lnTo>
                  <a:lnTo>
                    <a:pt x="1673152" y="3032570"/>
                  </a:lnTo>
                  <a:lnTo>
                    <a:pt x="1711419" y="3008956"/>
                  </a:lnTo>
                  <a:lnTo>
                    <a:pt x="1748977" y="2984326"/>
                  </a:lnTo>
                  <a:lnTo>
                    <a:pt x="1785806" y="2958700"/>
                  </a:lnTo>
                  <a:lnTo>
                    <a:pt x="1821889" y="2932098"/>
                  </a:lnTo>
                  <a:lnTo>
                    <a:pt x="1857205" y="2904538"/>
                  </a:lnTo>
                  <a:lnTo>
                    <a:pt x="1891735" y="2876040"/>
                  </a:lnTo>
                  <a:lnTo>
                    <a:pt x="1925461" y="2846622"/>
                  </a:lnTo>
                  <a:lnTo>
                    <a:pt x="1958364" y="2816304"/>
                  </a:lnTo>
                  <a:lnTo>
                    <a:pt x="1990423" y="2785105"/>
                  </a:lnTo>
                  <a:lnTo>
                    <a:pt x="2021620" y="2753044"/>
                  </a:lnTo>
                  <a:lnTo>
                    <a:pt x="2051936" y="2720139"/>
                  </a:lnTo>
                  <a:lnTo>
                    <a:pt x="2081352" y="2686412"/>
                  </a:lnTo>
                  <a:lnTo>
                    <a:pt x="2109849" y="2651879"/>
                  </a:lnTo>
                  <a:lnTo>
                    <a:pt x="2137407" y="2616561"/>
                  </a:lnTo>
                  <a:lnTo>
                    <a:pt x="2164008" y="2580477"/>
                  </a:lnTo>
                  <a:lnTo>
                    <a:pt x="2189632" y="2543645"/>
                  </a:lnTo>
                  <a:lnTo>
                    <a:pt x="2214260" y="2506086"/>
                  </a:lnTo>
                  <a:lnTo>
                    <a:pt x="2237873" y="2467817"/>
                  </a:lnTo>
                  <a:lnTo>
                    <a:pt x="2260452" y="2428859"/>
                  </a:lnTo>
                  <a:lnTo>
                    <a:pt x="2281977" y="2389229"/>
                  </a:lnTo>
                  <a:lnTo>
                    <a:pt x="2302431" y="2348948"/>
                  </a:lnTo>
                  <a:lnTo>
                    <a:pt x="2321793" y="2308035"/>
                  </a:lnTo>
                  <a:lnTo>
                    <a:pt x="2340044" y="2266508"/>
                  </a:lnTo>
                  <a:lnTo>
                    <a:pt x="2357166" y="2224387"/>
                  </a:lnTo>
                  <a:lnTo>
                    <a:pt x="2373138" y="2181691"/>
                  </a:lnTo>
                  <a:lnTo>
                    <a:pt x="2387943" y="2138439"/>
                  </a:lnTo>
                  <a:lnTo>
                    <a:pt x="2401561" y="2094650"/>
                  </a:lnTo>
                  <a:lnTo>
                    <a:pt x="2413973" y="2050344"/>
                  </a:lnTo>
                  <a:lnTo>
                    <a:pt x="2425159" y="2005538"/>
                  </a:lnTo>
                  <a:lnTo>
                    <a:pt x="2435101" y="1960254"/>
                  </a:lnTo>
                  <a:lnTo>
                    <a:pt x="2443780" y="1914509"/>
                  </a:lnTo>
                  <a:lnTo>
                    <a:pt x="2451175" y="1868322"/>
                  </a:lnTo>
                  <a:lnTo>
                    <a:pt x="2457269" y="1821714"/>
                  </a:lnTo>
                  <a:lnTo>
                    <a:pt x="2462042" y="1774702"/>
                  </a:lnTo>
                  <a:lnTo>
                    <a:pt x="2465475" y="1727307"/>
                  </a:lnTo>
                  <a:lnTo>
                    <a:pt x="2467549" y="1679547"/>
                  </a:lnTo>
                  <a:lnTo>
                    <a:pt x="2468244" y="1631442"/>
                  </a:lnTo>
                  <a:lnTo>
                    <a:pt x="2467549" y="1583337"/>
                  </a:lnTo>
                  <a:lnTo>
                    <a:pt x="2465475" y="1535577"/>
                  </a:lnTo>
                  <a:lnTo>
                    <a:pt x="2462042" y="1488183"/>
                  </a:lnTo>
                  <a:lnTo>
                    <a:pt x="2457269" y="1441173"/>
                  </a:lnTo>
                  <a:lnTo>
                    <a:pt x="2451175" y="1394565"/>
                  </a:lnTo>
                  <a:lnTo>
                    <a:pt x="2443780" y="1348380"/>
                  </a:lnTo>
                  <a:lnTo>
                    <a:pt x="2435101" y="1302636"/>
                  </a:lnTo>
                  <a:lnTo>
                    <a:pt x="2425159" y="1257353"/>
                  </a:lnTo>
                  <a:lnTo>
                    <a:pt x="2413973" y="1212549"/>
                  </a:lnTo>
                  <a:lnTo>
                    <a:pt x="2401561" y="1168244"/>
                  </a:lnTo>
                  <a:lnTo>
                    <a:pt x="2387943" y="1124456"/>
                  </a:lnTo>
                  <a:lnTo>
                    <a:pt x="2373138" y="1081206"/>
                  </a:lnTo>
                  <a:lnTo>
                    <a:pt x="2357166" y="1038511"/>
                  </a:lnTo>
                  <a:lnTo>
                    <a:pt x="2340044" y="996392"/>
                  </a:lnTo>
                  <a:lnTo>
                    <a:pt x="2321793" y="954867"/>
                  </a:lnTo>
                  <a:lnTo>
                    <a:pt x="2302431" y="913955"/>
                  </a:lnTo>
                  <a:lnTo>
                    <a:pt x="2281977" y="873676"/>
                  </a:lnTo>
                  <a:lnTo>
                    <a:pt x="2260452" y="834049"/>
                  </a:lnTo>
                  <a:lnTo>
                    <a:pt x="2237873" y="795092"/>
                  </a:lnTo>
                  <a:lnTo>
                    <a:pt x="2214260" y="756825"/>
                  </a:lnTo>
                  <a:lnTo>
                    <a:pt x="2189632" y="719267"/>
                  </a:lnTo>
                  <a:lnTo>
                    <a:pt x="2164008" y="682438"/>
                  </a:lnTo>
                  <a:lnTo>
                    <a:pt x="2137407" y="646355"/>
                  </a:lnTo>
                  <a:lnTo>
                    <a:pt x="2109849" y="611039"/>
                  </a:lnTo>
                  <a:lnTo>
                    <a:pt x="2081352" y="576509"/>
                  </a:lnTo>
                  <a:lnTo>
                    <a:pt x="2051936" y="542783"/>
                  </a:lnTo>
                  <a:lnTo>
                    <a:pt x="2021620" y="509880"/>
                  </a:lnTo>
                  <a:lnTo>
                    <a:pt x="1990423" y="477821"/>
                  </a:lnTo>
                  <a:lnTo>
                    <a:pt x="1958364" y="446624"/>
                  </a:lnTo>
                  <a:lnTo>
                    <a:pt x="1925461" y="416308"/>
                  </a:lnTo>
                  <a:lnTo>
                    <a:pt x="1891735" y="386892"/>
                  </a:lnTo>
                  <a:lnTo>
                    <a:pt x="1857205" y="358395"/>
                  </a:lnTo>
                  <a:lnTo>
                    <a:pt x="1821889" y="330837"/>
                  </a:lnTo>
                  <a:lnTo>
                    <a:pt x="1785806" y="304236"/>
                  </a:lnTo>
                  <a:lnTo>
                    <a:pt x="1748977" y="278612"/>
                  </a:lnTo>
                  <a:lnTo>
                    <a:pt x="1711419" y="253984"/>
                  </a:lnTo>
                  <a:lnTo>
                    <a:pt x="1673152" y="230371"/>
                  </a:lnTo>
                  <a:lnTo>
                    <a:pt x="1634195" y="207792"/>
                  </a:lnTo>
                  <a:lnTo>
                    <a:pt x="1594568" y="186267"/>
                  </a:lnTo>
                  <a:lnTo>
                    <a:pt x="1554289" y="165813"/>
                  </a:lnTo>
                  <a:lnTo>
                    <a:pt x="1513377" y="146451"/>
                  </a:lnTo>
                  <a:lnTo>
                    <a:pt x="1471852" y="128200"/>
                  </a:lnTo>
                  <a:lnTo>
                    <a:pt x="1429733" y="111078"/>
                  </a:lnTo>
                  <a:lnTo>
                    <a:pt x="1387038" y="95106"/>
                  </a:lnTo>
                  <a:lnTo>
                    <a:pt x="1343788" y="80301"/>
                  </a:lnTo>
                  <a:lnTo>
                    <a:pt x="1300000" y="66683"/>
                  </a:lnTo>
                  <a:lnTo>
                    <a:pt x="1255695" y="54271"/>
                  </a:lnTo>
                  <a:lnTo>
                    <a:pt x="1210891" y="43085"/>
                  </a:lnTo>
                  <a:lnTo>
                    <a:pt x="1165608" y="33143"/>
                  </a:lnTo>
                  <a:lnTo>
                    <a:pt x="1119864" y="24464"/>
                  </a:lnTo>
                  <a:lnTo>
                    <a:pt x="1073679" y="17069"/>
                  </a:lnTo>
                  <a:lnTo>
                    <a:pt x="1027071" y="10975"/>
                  </a:lnTo>
                  <a:lnTo>
                    <a:pt x="980061" y="6202"/>
                  </a:lnTo>
                  <a:lnTo>
                    <a:pt x="932667" y="2769"/>
                  </a:lnTo>
                  <a:lnTo>
                    <a:pt x="884907" y="695"/>
                  </a:lnTo>
                  <a:lnTo>
                    <a:pt x="836803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317659" y="4115435"/>
              <a:ext cx="1631950" cy="2042160"/>
            </a:xfrm>
            <a:custGeom>
              <a:avLst/>
              <a:gdLst/>
              <a:ahLst/>
              <a:cxnLst/>
              <a:rect l="l" t="t" r="r" b="b"/>
              <a:pathLst>
                <a:path w="1631950" h="2042160">
                  <a:moveTo>
                    <a:pt x="131530" y="0"/>
                  </a:moveTo>
                  <a:lnTo>
                    <a:pt x="112998" y="45183"/>
                  </a:lnTo>
                  <a:lnTo>
                    <a:pt x="95908" y="90630"/>
                  </a:lnTo>
                  <a:lnTo>
                    <a:pt x="80250" y="136314"/>
                  </a:lnTo>
                  <a:lnTo>
                    <a:pt x="66016" y="182207"/>
                  </a:lnTo>
                  <a:lnTo>
                    <a:pt x="53197" y="228282"/>
                  </a:lnTo>
                  <a:lnTo>
                    <a:pt x="41783" y="274510"/>
                  </a:lnTo>
                  <a:lnTo>
                    <a:pt x="31766" y="320864"/>
                  </a:lnTo>
                  <a:lnTo>
                    <a:pt x="23136" y="367317"/>
                  </a:lnTo>
                  <a:lnTo>
                    <a:pt x="15886" y="413841"/>
                  </a:lnTo>
                  <a:lnTo>
                    <a:pt x="10005" y="460409"/>
                  </a:lnTo>
                  <a:lnTo>
                    <a:pt x="5485" y="506992"/>
                  </a:lnTo>
                  <a:lnTo>
                    <a:pt x="2316" y="553563"/>
                  </a:lnTo>
                  <a:lnTo>
                    <a:pt x="491" y="600095"/>
                  </a:lnTo>
                  <a:lnTo>
                    <a:pt x="0" y="646560"/>
                  </a:lnTo>
                  <a:lnTo>
                    <a:pt x="833" y="692930"/>
                  </a:lnTo>
                  <a:lnTo>
                    <a:pt x="2982" y="739178"/>
                  </a:lnTo>
                  <a:lnTo>
                    <a:pt x="6439" y="785276"/>
                  </a:lnTo>
                  <a:lnTo>
                    <a:pt x="11193" y="831196"/>
                  </a:lnTo>
                  <a:lnTo>
                    <a:pt x="17236" y="876912"/>
                  </a:lnTo>
                  <a:lnTo>
                    <a:pt x="24560" y="922394"/>
                  </a:lnTo>
                  <a:lnTo>
                    <a:pt x="33154" y="967617"/>
                  </a:lnTo>
                  <a:lnTo>
                    <a:pt x="43011" y="1012551"/>
                  </a:lnTo>
                  <a:lnTo>
                    <a:pt x="54121" y="1057170"/>
                  </a:lnTo>
                  <a:lnTo>
                    <a:pt x="66475" y="1101446"/>
                  </a:lnTo>
                  <a:lnTo>
                    <a:pt x="80064" y="1145351"/>
                  </a:lnTo>
                  <a:lnTo>
                    <a:pt x="94879" y="1188857"/>
                  </a:lnTo>
                  <a:lnTo>
                    <a:pt x="110911" y="1231938"/>
                  </a:lnTo>
                  <a:lnTo>
                    <a:pt x="128152" y="1274565"/>
                  </a:lnTo>
                  <a:lnTo>
                    <a:pt x="146592" y="1316711"/>
                  </a:lnTo>
                  <a:lnTo>
                    <a:pt x="166223" y="1358348"/>
                  </a:lnTo>
                  <a:lnTo>
                    <a:pt x="187034" y="1399449"/>
                  </a:lnTo>
                  <a:lnTo>
                    <a:pt x="209019" y="1439985"/>
                  </a:lnTo>
                  <a:lnTo>
                    <a:pt x="232166" y="1479931"/>
                  </a:lnTo>
                  <a:lnTo>
                    <a:pt x="256468" y="1519256"/>
                  </a:lnTo>
                  <a:lnTo>
                    <a:pt x="281915" y="1557935"/>
                  </a:lnTo>
                  <a:lnTo>
                    <a:pt x="308499" y="1595940"/>
                  </a:lnTo>
                  <a:lnTo>
                    <a:pt x="336211" y="1633243"/>
                  </a:lnTo>
                  <a:lnTo>
                    <a:pt x="365041" y="1669816"/>
                  </a:lnTo>
                  <a:lnTo>
                    <a:pt x="394980" y="1705631"/>
                  </a:lnTo>
                  <a:lnTo>
                    <a:pt x="426020" y="1740662"/>
                  </a:lnTo>
                  <a:lnTo>
                    <a:pt x="458152" y="1774880"/>
                  </a:lnTo>
                  <a:lnTo>
                    <a:pt x="491366" y="1808258"/>
                  </a:lnTo>
                  <a:lnTo>
                    <a:pt x="525654" y="1840769"/>
                  </a:lnTo>
                  <a:lnTo>
                    <a:pt x="561007" y="1872384"/>
                  </a:lnTo>
                  <a:lnTo>
                    <a:pt x="597415" y="1903076"/>
                  </a:lnTo>
                  <a:lnTo>
                    <a:pt x="634870" y="1932818"/>
                  </a:lnTo>
                  <a:lnTo>
                    <a:pt x="673363" y="1961582"/>
                  </a:lnTo>
                  <a:lnTo>
                    <a:pt x="712885" y="1989340"/>
                  </a:lnTo>
                  <a:lnTo>
                    <a:pt x="753426" y="2016064"/>
                  </a:lnTo>
                  <a:lnTo>
                    <a:pt x="794978" y="2041728"/>
                  </a:lnTo>
                  <a:lnTo>
                    <a:pt x="1631781" y="641222"/>
                  </a:lnTo>
                  <a:lnTo>
                    <a:pt x="131530" y="0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166615" y="3109214"/>
              <a:ext cx="1500505" cy="1400810"/>
            </a:xfrm>
            <a:custGeom>
              <a:avLst/>
              <a:gdLst/>
              <a:ahLst/>
              <a:cxnLst/>
              <a:rect l="l" t="t" r="r" b="b"/>
              <a:pathLst>
                <a:path w="1500504" h="1400810">
                  <a:moveTo>
                    <a:pt x="663448" y="0"/>
                  </a:moveTo>
                  <a:lnTo>
                    <a:pt x="621628" y="25839"/>
                  </a:lnTo>
                  <a:lnTo>
                    <a:pt x="580695" y="52866"/>
                  </a:lnTo>
                  <a:lnTo>
                    <a:pt x="540668" y="81057"/>
                  </a:lnTo>
                  <a:lnTo>
                    <a:pt x="501571" y="110387"/>
                  </a:lnTo>
                  <a:lnTo>
                    <a:pt x="463424" y="140831"/>
                  </a:lnTo>
                  <a:lnTo>
                    <a:pt x="426249" y="172365"/>
                  </a:lnTo>
                  <a:lnTo>
                    <a:pt x="390068" y="204963"/>
                  </a:lnTo>
                  <a:lnTo>
                    <a:pt x="354903" y="238602"/>
                  </a:lnTo>
                  <a:lnTo>
                    <a:pt x="320774" y="273256"/>
                  </a:lnTo>
                  <a:lnTo>
                    <a:pt x="287704" y="308902"/>
                  </a:lnTo>
                  <a:lnTo>
                    <a:pt x="255715" y="345513"/>
                  </a:lnTo>
                  <a:lnTo>
                    <a:pt x="224827" y="383066"/>
                  </a:lnTo>
                  <a:lnTo>
                    <a:pt x="195063" y="421535"/>
                  </a:lnTo>
                  <a:lnTo>
                    <a:pt x="166445" y="460897"/>
                  </a:lnTo>
                  <a:lnTo>
                    <a:pt x="138993" y="501126"/>
                  </a:lnTo>
                  <a:lnTo>
                    <a:pt x="112730" y="542197"/>
                  </a:lnTo>
                  <a:lnTo>
                    <a:pt x="87677" y="584087"/>
                  </a:lnTo>
                  <a:lnTo>
                    <a:pt x="63856" y="626770"/>
                  </a:lnTo>
                  <a:lnTo>
                    <a:pt x="41288" y="670222"/>
                  </a:lnTo>
                  <a:lnTo>
                    <a:pt x="19995" y="714417"/>
                  </a:lnTo>
                  <a:lnTo>
                    <a:pt x="0" y="759333"/>
                  </a:lnTo>
                  <a:lnTo>
                    <a:pt x="1500124" y="1400556"/>
                  </a:lnTo>
                  <a:lnTo>
                    <a:pt x="663448" y="0"/>
                  </a:lnTo>
                  <a:close/>
                </a:path>
              </a:pathLst>
            </a:custGeom>
            <a:solidFill>
              <a:srgbClr val="A4A4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112638" y="3125089"/>
              <a:ext cx="836930" cy="1631950"/>
            </a:xfrm>
            <a:custGeom>
              <a:avLst/>
              <a:gdLst/>
              <a:ahLst/>
              <a:cxnLst/>
              <a:rect l="l" t="t" r="r" b="b"/>
              <a:pathLst>
                <a:path w="836929" h="1631950">
                  <a:moveTo>
                    <a:pt x="836802" y="0"/>
                  </a:moveTo>
                  <a:lnTo>
                    <a:pt x="787732" y="738"/>
                  </a:lnTo>
                  <a:lnTo>
                    <a:pt x="738796" y="2946"/>
                  </a:lnTo>
                  <a:lnTo>
                    <a:pt x="690027" y="6616"/>
                  </a:lnTo>
                  <a:lnTo>
                    <a:pt x="641456" y="11739"/>
                  </a:lnTo>
                  <a:lnTo>
                    <a:pt x="593116" y="18306"/>
                  </a:lnTo>
                  <a:lnTo>
                    <a:pt x="545036" y="26307"/>
                  </a:lnTo>
                  <a:lnTo>
                    <a:pt x="497251" y="35735"/>
                  </a:lnTo>
                  <a:lnTo>
                    <a:pt x="449789" y="46579"/>
                  </a:lnTo>
                  <a:lnTo>
                    <a:pt x="402685" y="58832"/>
                  </a:lnTo>
                  <a:lnTo>
                    <a:pt x="355968" y="72484"/>
                  </a:lnTo>
                  <a:lnTo>
                    <a:pt x="309671" y="87527"/>
                  </a:lnTo>
                  <a:lnTo>
                    <a:pt x="263826" y="103951"/>
                  </a:lnTo>
                  <a:lnTo>
                    <a:pt x="218463" y="121748"/>
                  </a:lnTo>
                  <a:lnTo>
                    <a:pt x="173615" y="140909"/>
                  </a:lnTo>
                  <a:lnTo>
                    <a:pt x="129313" y="161425"/>
                  </a:lnTo>
                  <a:lnTo>
                    <a:pt x="85588" y="183286"/>
                  </a:lnTo>
                  <a:lnTo>
                    <a:pt x="42473" y="206485"/>
                  </a:lnTo>
                  <a:lnTo>
                    <a:pt x="0" y="231012"/>
                  </a:lnTo>
                  <a:lnTo>
                    <a:pt x="836802" y="1631569"/>
                  </a:lnTo>
                  <a:lnTo>
                    <a:pt x="836802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/>
          <p:nvPr/>
        </p:nvSpPr>
        <p:spPr>
          <a:xfrm>
            <a:off x="4166615" y="3109214"/>
            <a:ext cx="3556000" cy="3318510"/>
          </a:xfrm>
          <a:custGeom>
            <a:avLst/>
            <a:gdLst/>
            <a:ahLst/>
            <a:cxnLst/>
            <a:rect l="l" t="t" r="r" b="b"/>
            <a:pathLst>
              <a:path w="3556000" h="3318510">
                <a:moveTo>
                  <a:pt x="1924304" y="54990"/>
                </a:moveTo>
                <a:lnTo>
                  <a:pt x="1972408" y="55686"/>
                </a:lnTo>
                <a:lnTo>
                  <a:pt x="2020168" y="57760"/>
                </a:lnTo>
                <a:lnTo>
                  <a:pt x="2067562" y="61193"/>
                </a:lnTo>
                <a:lnTo>
                  <a:pt x="2114572" y="65966"/>
                </a:lnTo>
                <a:lnTo>
                  <a:pt x="2161180" y="72060"/>
                </a:lnTo>
                <a:lnTo>
                  <a:pt x="2207365" y="79455"/>
                </a:lnTo>
                <a:lnTo>
                  <a:pt x="2253109" y="88134"/>
                </a:lnTo>
                <a:lnTo>
                  <a:pt x="2298392" y="98076"/>
                </a:lnTo>
                <a:lnTo>
                  <a:pt x="2343196" y="109262"/>
                </a:lnTo>
                <a:lnTo>
                  <a:pt x="2387501" y="121674"/>
                </a:lnTo>
                <a:lnTo>
                  <a:pt x="2431289" y="135292"/>
                </a:lnTo>
                <a:lnTo>
                  <a:pt x="2474539" y="150097"/>
                </a:lnTo>
                <a:lnTo>
                  <a:pt x="2517234" y="166069"/>
                </a:lnTo>
                <a:lnTo>
                  <a:pt x="2559353" y="183191"/>
                </a:lnTo>
                <a:lnTo>
                  <a:pt x="2600878" y="201442"/>
                </a:lnTo>
                <a:lnTo>
                  <a:pt x="2641790" y="220804"/>
                </a:lnTo>
                <a:lnTo>
                  <a:pt x="2682069" y="241258"/>
                </a:lnTo>
                <a:lnTo>
                  <a:pt x="2721696" y="262783"/>
                </a:lnTo>
                <a:lnTo>
                  <a:pt x="2760653" y="285362"/>
                </a:lnTo>
                <a:lnTo>
                  <a:pt x="2798920" y="308975"/>
                </a:lnTo>
                <a:lnTo>
                  <a:pt x="2836478" y="333603"/>
                </a:lnTo>
                <a:lnTo>
                  <a:pt x="2873307" y="359227"/>
                </a:lnTo>
                <a:lnTo>
                  <a:pt x="2909390" y="385828"/>
                </a:lnTo>
                <a:lnTo>
                  <a:pt x="2944706" y="413386"/>
                </a:lnTo>
                <a:lnTo>
                  <a:pt x="2979236" y="441883"/>
                </a:lnTo>
                <a:lnTo>
                  <a:pt x="3012962" y="471299"/>
                </a:lnTo>
                <a:lnTo>
                  <a:pt x="3045865" y="501615"/>
                </a:lnTo>
                <a:lnTo>
                  <a:pt x="3077924" y="532812"/>
                </a:lnTo>
                <a:lnTo>
                  <a:pt x="3109121" y="564871"/>
                </a:lnTo>
                <a:lnTo>
                  <a:pt x="3139437" y="597774"/>
                </a:lnTo>
                <a:lnTo>
                  <a:pt x="3168853" y="631500"/>
                </a:lnTo>
                <a:lnTo>
                  <a:pt x="3197350" y="666030"/>
                </a:lnTo>
                <a:lnTo>
                  <a:pt x="3224908" y="701346"/>
                </a:lnTo>
                <a:lnTo>
                  <a:pt x="3251509" y="737429"/>
                </a:lnTo>
                <a:lnTo>
                  <a:pt x="3277133" y="774258"/>
                </a:lnTo>
                <a:lnTo>
                  <a:pt x="3301761" y="811816"/>
                </a:lnTo>
                <a:lnTo>
                  <a:pt x="3325374" y="850083"/>
                </a:lnTo>
                <a:lnTo>
                  <a:pt x="3347953" y="889040"/>
                </a:lnTo>
                <a:lnTo>
                  <a:pt x="3369478" y="928667"/>
                </a:lnTo>
                <a:lnTo>
                  <a:pt x="3389932" y="968946"/>
                </a:lnTo>
                <a:lnTo>
                  <a:pt x="3409294" y="1009858"/>
                </a:lnTo>
                <a:lnTo>
                  <a:pt x="3427545" y="1051383"/>
                </a:lnTo>
                <a:lnTo>
                  <a:pt x="3444667" y="1093502"/>
                </a:lnTo>
                <a:lnTo>
                  <a:pt x="3460639" y="1136197"/>
                </a:lnTo>
                <a:lnTo>
                  <a:pt x="3475444" y="1179447"/>
                </a:lnTo>
                <a:lnTo>
                  <a:pt x="3489062" y="1223235"/>
                </a:lnTo>
                <a:lnTo>
                  <a:pt x="3501474" y="1267540"/>
                </a:lnTo>
                <a:lnTo>
                  <a:pt x="3512660" y="1312344"/>
                </a:lnTo>
                <a:lnTo>
                  <a:pt x="3522602" y="1357627"/>
                </a:lnTo>
                <a:lnTo>
                  <a:pt x="3531281" y="1403371"/>
                </a:lnTo>
                <a:lnTo>
                  <a:pt x="3538676" y="1449556"/>
                </a:lnTo>
                <a:lnTo>
                  <a:pt x="3544770" y="1496164"/>
                </a:lnTo>
                <a:lnTo>
                  <a:pt x="3549543" y="1543174"/>
                </a:lnTo>
                <a:lnTo>
                  <a:pt x="3552976" y="1590568"/>
                </a:lnTo>
                <a:lnTo>
                  <a:pt x="3555050" y="1638328"/>
                </a:lnTo>
                <a:lnTo>
                  <a:pt x="3555745" y="1686433"/>
                </a:lnTo>
                <a:lnTo>
                  <a:pt x="3555050" y="1734538"/>
                </a:lnTo>
                <a:lnTo>
                  <a:pt x="3552976" y="1782298"/>
                </a:lnTo>
                <a:lnTo>
                  <a:pt x="3549543" y="1829693"/>
                </a:lnTo>
                <a:lnTo>
                  <a:pt x="3544770" y="1876705"/>
                </a:lnTo>
                <a:lnTo>
                  <a:pt x="3538676" y="1923313"/>
                </a:lnTo>
                <a:lnTo>
                  <a:pt x="3531281" y="1969500"/>
                </a:lnTo>
                <a:lnTo>
                  <a:pt x="3522602" y="2015245"/>
                </a:lnTo>
                <a:lnTo>
                  <a:pt x="3512660" y="2060529"/>
                </a:lnTo>
                <a:lnTo>
                  <a:pt x="3501474" y="2105335"/>
                </a:lnTo>
                <a:lnTo>
                  <a:pt x="3489062" y="2149641"/>
                </a:lnTo>
                <a:lnTo>
                  <a:pt x="3475444" y="2193430"/>
                </a:lnTo>
                <a:lnTo>
                  <a:pt x="3460639" y="2236682"/>
                </a:lnTo>
                <a:lnTo>
                  <a:pt x="3444667" y="2279378"/>
                </a:lnTo>
                <a:lnTo>
                  <a:pt x="3427545" y="2321499"/>
                </a:lnTo>
                <a:lnTo>
                  <a:pt x="3409294" y="2363026"/>
                </a:lnTo>
                <a:lnTo>
                  <a:pt x="3389932" y="2403939"/>
                </a:lnTo>
                <a:lnTo>
                  <a:pt x="3369478" y="2444220"/>
                </a:lnTo>
                <a:lnTo>
                  <a:pt x="3347953" y="2483850"/>
                </a:lnTo>
                <a:lnTo>
                  <a:pt x="3325374" y="2522808"/>
                </a:lnTo>
                <a:lnTo>
                  <a:pt x="3301761" y="2561077"/>
                </a:lnTo>
                <a:lnTo>
                  <a:pt x="3277133" y="2598636"/>
                </a:lnTo>
                <a:lnTo>
                  <a:pt x="3251509" y="2635468"/>
                </a:lnTo>
                <a:lnTo>
                  <a:pt x="3224908" y="2671552"/>
                </a:lnTo>
                <a:lnTo>
                  <a:pt x="3197350" y="2706870"/>
                </a:lnTo>
                <a:lnTo>
                  <a:pt x="3168853" y="2741403"/>
                </a:lnTo>
                <a:lnTo>
                  <a:pt x="3139437" y="2775130"/>
                </a:lnTo>
                <a:lnTo>
                  <a:pt x="3109121" y="2808035"/>
                </a:lnTo>
                <a:lnTo>
                  <a:pt x="3077924" y="2840096"/>
                </a:lnTo>
                <a:lnTo>
                  <a:pt x="3045865" y="2871295"/>
                </a:lnTo>
                <a:lnTo>
                  <a:pt x="3012962" y="2901613"/>
                </a:lnTo>
                <a:lnTo>
                  <a:pt x="2979236" y="2931031"/>
                </a:lnTo>
                <a:lnTo>
                  <a:pt x="2944706" y="2959529"/>
                </a:lnTo>
                <a:lnTo>
                  <a:pt x="2909390" y="2987089"/>
                </a:lnTo>
                <a:lnTo>
                  <a:pt x="2873307" y="3013691"/>
                </a:lnTo>
                <a:lnTo>
                  <a:pt x="2836478" y="3039317"/>
                </a:lnTo>
                <a:lnTo>
                  <a:pt x="2798920" y="3063947"/>
                </a:lnTo>
                <a:lnTo>
                  <a:pt x="2760653" y="3087561"/>
                </a:lnTo>
                <a:lnTo>
                  <a:pt x="2721696" y="3110142"/>
                </a:lnTo>
                <a:lnTo>
                  <a:pt x="2682069" y="3131669"/>
                </a:lnTo>
                <a:lnTo>
                  <a:pt x="2641790" y="3152124"/>
                </a:lnTo>
                <a:lnTo>
                  <a:pt x="2600878" y="3171487"/>
                </a:lnTo>
                <a:lnTo>
                  <a:pt x="2559353" y="3189740"/>
                </a:lnTo>
                <a:lnTo>
                  <a:pt x="2517234" y="3206863"/>
                </a:lnTo>
                <a:lnTo>
                  <a:pt x="2474539" y="3222837"/>
                </a:lnTo>
                <a:lnTo>
                  <a:pt x="2431289" y="3237643"/>
                </a:lnTo>
                <a:lnTo>
                  <a:pt x="2387501" y="3251262"/>
                </a:lnTo>
                <a:lnTo>
                  <a:pt x="2343196" y="3263675"/>
                </a:lnTo>
                <a:lnTo>
                  <a:pt x="2298392" y="3274862"/>
                </a:lnTo>
                <a:lnTo>
                  <a:pt x="2253109" y="3284805"/>
                </a:lnTo>
                <a:lnTo>
                  <a:pt x="2207365" y="3293484"/>
                </a:lnTo>
                <a:lnTo>
                  <a:pt x="2161180" y="3300880"/>
                </a:lnTo>
                <a:lnTo>
                  <a:pt x="2114572" y="3306974"/>
                </a:lnTo>
                <a:lnTo>
                  <a:pt x="2067562" y="3311748"/>
                </a:lnTo>
                <a:lnTo>
                  <a:pt x="2020168" y="3315181"/>
                </a:lnTo>
                <a:lnTo>
                  <a:pt x="1972408" y="3317255"/>
                </a:lnTo>
                <a:lnTo>
                  <a:pt x="1924304" y="3317951"/>
                </a:lnTo>
                <a:lnTo>
                  <a:pt x="1875253" y="3317213"/>
                </a:lnTo>
                <a:lnTo>
                  <a:pt x="1826335" y="3315007"/>
                </a:lnTo>
                <a:lnTo>
                  <a:pt x="1777581" y="3311339"/>
                </a:lnTo>
                <a:lnTo>
                  <a:pt x="1729023" y="3306221"/>
                </a:lnTo>
                <a:lnTo>
                  <a:pt x="1680693" y="3299659"/>
                </a:lnTo>
                <a:lnTo>
                  <a:pt x="1632622" y="3291663"/>
                </a:lnTo>
                <a:lnTo>
                  <a:pt x="1584842" y="3282241"/>
                </a:lnTo>
                <a:lnTo>
                  <a:pt x="1537384" y="3271403"/>
                </a:lnTo>
                <a:lnTo>
                  <a:pt x="1490281" y="3259156"/>
                </a:lnTo>
                <a:lnTo>
                  <a:pt x="1443563" y="3245510"/>
                </a:lnTo>
                <a:lnTo>
                  <a:pt x="1397263" y="3230474"/>
                </a:lnTo>
                <a:lnTo>
                  <a:pt x="1351411" y="3214055"/>
                </a:lnTo>
                <a:lnTo>
                  <a:pt x="1306040" y="3196264"/>
                </a:lnTo>
                <a:lnTo>
                  <a:pt x="1261181" y="3177108"/>
                </a:lnTo>
                <a:lnTo>
                  <a:pt x="1216866" y="3156596"/>
                </a:lnTo>
                <a:lnTo>
                  <a:pt x="1173127" y="3134737"/>
                </a:lnTo>
                <a:lnTo>
                  <a:pt x="1129994" y="3111540"/>
                </a:lnTo>
                <a:lnTo>
                  <a:pt x="1087501" y="3087014"/>
                </a:lnTo>
                <a:lnTo>
                  <a:pt x="1924304" y="1686433"/>
                </a:lnTo>
                <a:lnTo>
                  <a:pt x="1924304" y="54990"/>
                </a:lnTo>
                <a:close/>
              </a:path>
              <a:path w="3556000" h="3318510">
                <a:moveTo>
                  <a:pt x="946023" y="3047949"/>
                </a:moveTo>
                <a:lnTo>
                  <a:pt x="904470" y="3022285"/>
                </a:lnTo>
                <a:lnTo>
                  <a:pt x="863929" y="2995561"/>
                </a:lnTo>
                <a:lnTo>
                  <a:pt x="824407" y="2967803"/>
                </a:lnTo>
                <a:lnTo>
                  <a:pt x="785914" y="2939039"/>
                </a:lnTo>
                <a:lnTo>
                  <a:pt x="748459" y="2909297"/>
                </a:lnTo>
                <a:lnTo>
                  <a:pt x="712051" y="2878605"/>
                </a:lnTo>
                <a:lnTo>
                  <a:pt x="676698" y="2846990"/>
                </a:lnTo>
                <a:lnTo>
                  <a:pt x="642410" y="2814479"/>
                </a:lnTo>
                <a:lnTo>
                  <a:pt x="609196" y="2781101"/>
                </a:lnTo>
                <a:lnTo>
                  <a:pt x="577064" y="2746883"/>
                </a:lnTo>
                <a:lnTo>
                  <a:pt x="546024" y="2711852"/>
                </a:lnTo>
                <a:lnTo>
                  <a:pt x="516085" y="2676037"/>
                </a:lnTo>
                <a:lnTo>
                  <a:pt x="487255" y="2639464"/>
                </a:lnTo>
                <a:lnTo>
                  <a:pt x="459543" y="2602161"/>
                </a:lnTo>
                <a:lnTo>
                  <a:pt x="432960" y="2564156"/>
                </a:lnTo>
                <a:lnTo>
                  <a:pt x="407512" y="2525477"/>
                </a:lnTo>
                <a:lnTo>
                  <a:pt x="383210" y="2486152"/>
                </a:lnTo>
                <a:lnTo>
                  <a:pt x="360063" y="2446206"/>
                </a:lnTo>
                <a:lnTo>
                  <a:pt x="338079" y="2405670"/>
                </a:lnTo>
                <a:lnTo>
                  <a:pt x="317267" y="2364569"/>
                </a:lnTo>
                <a:lnTo>
                  <a:pt x="297636" y="2322932"/>
                </a:lnTo>
                <a:lnTo>
                  <a:pt x="279196" y="2280786"/>
                </a:lnTo>
                <a:lnTo>
                  <a:pt x="261956" y="2238159"/>
                </a:lnTo>
                <a:lnTo>
                  <a:pt x="245923" y="2195078"/>
                </a:lnTo>
                <a:lnTo>
                  <a:pt x="231108" y="2151572"/>
                </a:lnTo>
                <a:lnTo>
                  <a:pt x="217519" y="2107667"/>
                </a:lnTo>
                <a:lnTo>
                  <a:pt x="205165" y="2063391"/>
                </a:lnTo>
                <a:lnTo>
                  <a:pt x="194055" y="2018772"/>
                </a:lnTo>
                <a:lnTo>
                  <a:pt x="184198" y="1973838"/>
                </a:lnTo>
                <a:lnTo>
                  <a:pt x="175604" y="1928615"/>
                </a:lnTo>
                <a:lnTo>
                  <a:pt x="168280" y="1883133"/>
                </a:lnTo>
                <a:lnTo>
                  <a:pt x="162237" y="1837417"/>
                </a:lnTo>
                <a:lnTo>
                  <a:pt x="157483" y="1791497"/>
                </a:lnTo>
                <a:lnTo>
                  <a:pt x="154026" y="1745399"/>
                </a:lnTo>
                <a:lnTo>
                  <a:pt x="151877" y="1699151"/>
                </a:lnTo>
                <a:lnTo>
                  <a:pt x="151044" y="1652781"/>
                </a:lnTo>
                <a:lnTo>
                  <a:pt x="151535" y="1606316"/>
                </a:lnTo>
                <a:lnTo>
                  <a:pt x="153360" y="1559784"/>
                </a:lnTo>
                <a:lnTo>
                  <a:pt x="156529" y="1513213"/>
                </a:lnTo>
                <a:lnTo>
                  <a:pt x="161049" y="1466630"/>
                </a:lnTo>
                <a:lnTo>
                  <a:pt x="166930" y="1420062"/>
                </a:lnTo>
                <a:lnTo>
                  <a:pt x="174180" y="1373538"/>
                </a:lnTo>
                <a:lnTo>
                  <a:pt x="182810" y="1327085"/>
                </a:lnTo>
                <a:lnTo>
                  <a:pt x="192827" y="1280731"/>
                </a:lnTo>
                <a:lnTo>
                  <a:pt x="204241" y="1234503"/>
                </a:lnTo>
                <a:lnTo>
                  <a:pt x="217060" y="1188428"/>
                </a:lnTo>
                <a:lnTo>
                  <a:pt x="231294" y="1142535"/>
                </a:lnTo>
                <a:lnTo>
                  <a:pt x="246952" y="1096851"/>
                </a:lnTo>
                <a:lnTo>
                  <a:pt x="264043" y="1051404"/>
                </a:lnTo>
                <a:lnTo>
                  <a:pt x="282575" y="1006221"/>
                </a:lnTo>
                <a:lnTo>
                  <a:pt x="1782826" y="1647444"/>
                </a:lnTo>
                <a:lnTo>
                  <a:pt x="946023" y="3047949"/>
                </a:lnTo>
                <a:close/>
              </a:path>
              <a:path w="3556000" h="3318510">
                <a:moveTo>
                  <a:pt x="0" y="759333"/>
                </a:moveTo>
                <a:lnTo>
                  <a:pt x="19995" y="714417"/>
                </a:lnTo>
                <a:lnTo>
                  <a:pt x="41288" y="670222"/>
                </a:lnTo>
                <a:lnTo>
                  <a:pt x="63856" y="626770"/>
                </a:lnTo>
                <a:lnTo>
                  <a:pt x="87677" y="584087"/>
                </a:lnTo>
                <a:lnTo>
                  <a:pt x="112730" y="542197"/>
                </a:lnTo>
                <a:lnTo>
                  <a:pt x="138993" y="501126"/>
                </a:lnTo>
                <a:lnTo>
                  <a:pt x="166445" y="460897"/>
                </a:lnTo>
                <a:lnTo>
                  <a:pt x="195063" y="421535"/>
                </a:lnTo>
                <a:lnTo>
                  <a:pt x="224827" y="383066"/>
                </a:lnTo>
                <a:lnTo>
                  <a:pt x="255715" y="345513"/>
                </a:lnTo>
                <a:lnTo>
                  <a:pt x="287704" y="308902"/>
                </a:lnTo>
                <a:lnTo>
                  <a:pt x="320774" y="273256"/>
                </a:lnTo>
                <a:lnTo>
                  <a:pt x="354903" y="238602"/>
                </a:lnTo>
                <a:lnTo>
                  <a:pt x="390068" y="204963"/>
                </a:lnTo>
                <a:lnTo>
                  <a:pt x="426249" y="172365"/>
                </a:lnTo>
                <a:lnTo>
                  <a:pt x="463424" y="140831"/>
                </a:lnTo>
                <a:lnTo>
                  <a:pt x="501571" y="110387"/>
                </a:lnTo>
                <a:lnTo>
                  <a:pt x="540668" y="81057"/>
                </a:lnTo>
                <a:lnTo>
                  <a:pt x="580695" y="52866"/>
                </a:lnTo>
                <a:lnTo>
                  <a:pt x="621628" y="25839"/>
                </a:lnTo>
                <a:lnTo>
                  <a:pt x="663448" y="0"/>
                </a:lnTo>
                <a:lnTo>
                  <a:pt x="1500124" y="1400556"/>
                </a:lnTo>
                <a:lnTo>
                  <a:pt x="0" y="759333"/>
                </a:lnTo>
                <a:close/>
              </a:path>
              <a:path w="3556000" h="3318510">
                <a:moveTo>
                  <a:pt x="946023" y="246887"/>
                </a:moveTo>
                <a:lnTo>
                  <a:pt x="988496" y="222360"/>
                </a:lnTo>
                <a:lnTo>
                  <a:pt x="1031611" y="199161"/>
                </a:lnTo>
                <a:lnTo>
                  <a:pt x="1075336" y="177300"/>
                </a:lnTo>
                <a:lnTo>
                  <a:pt x="1119638" y="156784"/>
                </a:lnTo>
                <a:lnTo>
                  <a:pt x="1164486" y="137623"/>
                </a:lnTo>
                <a:lnTo>
                  <a:pt x="1209849" y="119826"/>
                </a:lnTo>
                <a:lnTo>
                  <a:pt x="1255694" y="103402"/>
                </a:lnTo>
                <a:lnTo>
                  <a:pt x="1301991" y="88359"/>
                </a:lnTo>
                <a:lnTo>
                  <a:pt x="1348708" y="74707"/>
                </a:lnTo>
                <a:lnTo>
                  <a:pt x="1395812" y="62454"/>
                </a:lnTo>
                <a:lnTo>
                  <a:pt x="1443274" y="51610"/>
                </a:lnTo>
                <a:lnTo>
                  <a:pt x="1491059" y="42182"/>
                </a:lnTo>
                <a:lnTo>
                  <a:pt x="1539139" y="34181"/>
                </a:lnTo>
                <a:lnTo>
                  <a:pt x="1587479" y="27614"/>
                </a:lnTo>
                <a:lnTo>
                  <a:pt x="1636050" y="22491"/>
                </a:lnTo>
                <a:lnTo>
                  <a:pt x="1684819" y="18821"/>
                </a:lnTo>
                <a:lnTo>
                  <a:pt x="1733755" y="16613"/>
                </a:lnTo>
                <a:lnTo>
                  <a:pt x="1782826" y="15875"/>
                </a:lnTo>
                <a:lnTo>
                  <a:pt x="1782826" y="1647444"/>
                </a:lnTo>
                <a:lnTo>
                  <a:pt x="946023" y="246887"/>
                </a:lnTo>
                <a:close/>
              </a:path>
            </a:pathLst>
          </a:custGeom>
          <a:ln w="190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412616" y="6228613"/>
            <a:ext cx="5351780" cy="584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85"/>
              </a:lnSpc>
            </a:pPr>
            <a:r>
              <a:rPr sz="4400" u="heavy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www.knowledgegate.in</a:t>
            </a:r>
            <a:endParaRPr sz="4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34966" y="0"/>
            <a:ext cx="332105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b="1" u="heavy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CIDR</a:t>
            </a:r>
            <a:r>
              <a:rPr sz="4400" b="1" u="heavy" spc="-8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4400" b="1" u="heavy" spc="-1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Notation</a:t>
            </a:r>
            <a:endParaRPr sz="44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8739" y="836421"/>
            <a:ext cx="11899900" cy="26784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marR="5080" indent="-287020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300" spc="-5" dirty="0">
                <a:solidFill>
                  <a:srgbClr val="FFFFFF"/>
                </a:solidFill>
                <a:latin typeface="Calibri"/>
                <a:cs typeface="Calibri"/>
              </a:rPr>
              <a:t>question</a:t>
            </a:r>
            <a:r>
              <a:rPr sz="23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3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as </a:t>
            </a:r>
            <a:r>
              <a:rPr sz="2300" spc="-10" dirty="0">
                <a:solidFill>
                  <a:srgbClr val="FFFFFF"/>
                </a:solidFill>
                <a:latin typeface="Calibri"/>
                <a:cs typeface="Calibri"/>
              </a:rPr>
              <a:t>there</a:t>
            </a:r>
            <a:r>
              <a:rPr sz="23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10" dirty="0">
                <a:solidFill>
                  <a:srgbClr val="FFFFFF"/>
                </a:solidFill>
                <a:latin typeface="Calibri"/>
                <a:cs typeface="Calibri"/>
              </a:rPr>
              <a:t>are</a:t>
            </a:r>
            <a:r>
              <a:rPr sz="23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5" dirty="0">
                <a:solidFill>
                  <a:srgbClr val="FFFFFF"/>
                </a:solidFill>
                <a:latin typeface="Calibri"/>
                <a:cs typeface="Calibri"/>
              </a:rPr>
              <a:t>no</a:t>
            </a:r>
            <a:r>
              <a:rPr sz="23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classes, </a:t>
            </a:r>
            <a:r>
              <a:rPr sz="2300" spc="-10" dirty="0">
                <a:solidFill>
                  <a:srgbClr val="FFFFFF"/>
                </a:solidFill>
                <a:latin typeface="Calibri"/>
                <a:cs typeface="Calibri"/>
              </a:rPr>
              <a:t>how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1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3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identify </a:t>
            </a:r>
            <a:r>
              <a:rPr sz="2300" spc="-5" dirty="0">
                <a:solidFill>
                  <a:srgbClr val="FFFFFF"/>
                </a:solidFill>
                <a:latin typeface="Calibri"/>
                <a:cs typeface="Calibri"/>
              </a:rPr>
              <a:t>block</a:t>
            </a:r>
            <a:r>
              <a:rPr sz="23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id and</a:t>
            </a:r>
            <a:r>
              <a:rPr sz="23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10" dirty="0">
                <a:solidFill>
                  <a:srgbClr val="FFFFFF"/>
                </a:solidFill>
                <a:latin typeface="Calibri"/>
                <a:cs typeface="Calibri"/>
              </a:rPr>
              <a:t>host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 id,</a:t>
            </a:r>
            <a:r>
              <a:rPr sz="23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as</a:t>
            </a:r>
            <a:r>
              <a:rPr sz="23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5" dirty="0">
                <a:solidFill>
                  <a:srgbClr val="FFFFFF"/>
                </a:solidFill>
                <a:latin typeface="Calibri"/>
                <a:cs typeface="Calibri"/>
              </a:rPr>
              <a:t>address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 in</a:t>
            </a:r>
            <a:r>
              <a:rPr sz="23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classless </a:t>
            </a:r>
            <a:r>
              <a:rPr sz="2300" spc="-5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5" dirty="0">
                <a:solidFill>
                  <a:srgbClr val="FFFFFF"/>
                </a:solidFill>
                <a:latin typeface="Calibri"/>
                <a:cs typeface="Calibri"/>
              </a:rPr>
              <a:t>addressing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5" dirty="0">
                <a:solidFill>
                  <a:srgbClr val="FFFFFF"/>
                </a:solidFill>
                <a:latin typeface="Calibri"/>
                <a:cs typeface="Calibri"/>
              </a:rPr>
              <a:t>does</a:t>
            </a:r>
            <a:r>
              <a:rPr sz="23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5" dirty="0">
                <a:solidFill>
                  <a:srgbClr val="FFFFFF"/>
                </a:solidFill>
                <a:latin typeface="Calibri"/>
                <a:cs typeface="Calibri"/>
              </a:rPr>
              <a:t>not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5" dirty="0">
                <a:solidFill>
                  <a:srgbClr val="FFFFFF"/>
                </a:solidFill>
                <a:latin typeface="Calibri"/>
                <a:cs typeface="Calibri"/>
              </a:rPr>
              <a:t>define</a:t>
            </a:r>
            <a:r>
              <a:rPr sz="23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3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5" dirty="0">
                <a:solidFill>
                  <a:srgbClr val="FFFFFF"/>
                </a:solidFill>
                <a:latin typeface="Calibri"/>
                <a:cs typeface="Calibri"/>
              </a:rPr>
              <a:t>block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5" dirty="0">
                <a:solidFill>
                  <a:srgbClr val="FFFFFF"/>
                </a:solidFill>
                <a:latin typeface="Calibri"/>
                <a:cs typeface="Calibri"/>
              </a:rPr>
              <a:t>or </a:t>
            </a:r>
            <a:r>
              <a:rPr sz="2300" spc="-10" dirty="0">
                <a:solidFill>
                  <a:srgbClr val="FFFFFF"/>
                </a:solidFill>
                <a:latin typeface="Calibri"/>
                <a:cs typeface="Calibri"/>
              </a:rPr>
              <a:t>network</a:t>
            </a:r>
            <a:r>
              <a:rPr sz="23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1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 which</a:t>
            </a:r>
            <a:r>
              <a:rPr sz="23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3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5" dirty="0">
                <a:solidFill>
                  <a:srgbClr val="FFFFFF"/>
                </a:solidFill>
                <a:latin typeface="Calibri"/>
                <a:cs typeface="Calibri"/>
              </a:rPr>
              <a:t>address</a:t>
            </a:r>
            <a:r>
              <a:rPr sz="23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5" dirty="0">
                <a:solidFill>
                  <a:srgbClr val="FFFFFF"/>
                </a:solidFill>
                <a:latin typeface="Calibri"/>
                <a:cs typeface="Calibri"/>
              </a:rPr>
              <a:t>belongs.</a:t>
            </a:r>
            <a:endParaRPr sz="230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spcBef>
                <a:spcPts val="1440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2300" spc="-10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3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10" dirty="0">
                <a:solidFill>
                  <a:srgbClr val="FFFFFF"/>
                </a:solidFill>
                <a:latin typeface="Calibri"/>
                <a:cs typeface="Calibri"/>
              </a:rPr>
              <a:t>solve</a:t>
            </a:r>
            <a:r>
              <a:rPr sz="23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5" dirty="0">
                <a:solidFill>
                  <a:srgbClr val="FFFFFF"/>
                </a:solidFill>
                <a:latin typeface="Calibri"/>
                <a:cs typeface="Calibri"/>
              </a:rPr>
              <a:t>this</a:t>
            </a:r>
            <a:r>
              <a:rPr sz="23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10" dirty="0">
                <a:solidFill>
                  <a:srgbClr val="FFFFFF"/>
                </a:solidFill>
                <a:latin typeface="Calibri"/>
                <a:cs typeface="Calibri"/>
              </a:rPr>
              <a:t>problem</a:t>
            </a:r>
            <a:r>
              <a:rPr sz="2300" spc="-5" dirty="0">
                <a:solidFill>
                  <a:srgbClr val="FFFFFF"/>
                </a:solidFill>
                <a:latin typeface="Calibri"/>
                <a:cs typeface="Calibri"/>
              </a:rPr>
              <a:t> now</a:t>
            </a:r>
            <a:r>
              <a:rPr sz="23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15" dirty="0">
                <a:solidFill>
                  <a:srgbClr val="FFFFFF"/>
                </a:solidFill>
                <a:latin typeface="Calibri"/>
                <a:cs typeface="Calibri"/>
              </a:rPr>
              <a:t>we</a:t>
            </a:r>
            <a:r>
              <a:rPr sz="23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15" dirty="0">
                <a:solidFill>
                  <a:srgbClr val="FFFFFF"/>
                </a:solidFill>
                <a:latin typeface="Calibri"/>
                <a:cs typeface="Calibri"/>
              </a:rPr>
              <a:t>have</a:t>
            </a:r>
            <a:r>
              <a:rPr sz="23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3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new</a:t>
            </a:r>
            <a:r>
              <a:rPr sz="23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5" dirty="0">
                <a:solidFill>
                  <a:srgbClr val="FFFFFF"/>
                </a:solidFill>
                <a:latin typeface="Calibri"/>
                <a:cs typeface="Calibri"/>
              </a:rPr>
              <a:t>CIDR</a:t>
            </a:r>
            <a:r>
              <a:rPr sz="23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10" dirty="0">
                <a:solidFill>
                  <a:srgbClr val="FFFFFF"/>
                </a:solidFill>
                <a:latin typeface="Calibri"/>
                <a:cs typeface="Calibri"/>
              </a:rPr>
              <a:t>notation,</a:t>
            </a:r>
            <a:r>
              <a:rPr sz="23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this</a:t>
            </a:r>
            <a:r>
              <a:rPr sz="23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10" dirty="0">
                <a:solidFill>
                  <a:srgbClr val="FFFFFF"/>
                </a:solidFill>
                <a:latin typeface="Calibri"/>
                <a:cs typeface="Calibri"/>
              </a:rPr>
              <a:t>notation</a:t>
            </a:r>
            <a:r>
              <a:rPr sz="23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3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10" dirty="0">
                <a:solidFill>
                  <a:srgbClr val="FFFFFF"/>
                </a:solidFill>
                <a:latin typeface="Calibri"/>
                <a:cs typeface="Calibri"/>
              </a:rPr>
              <a:t>informally</a:t>
            </a:r>
            <a:r>
              <a:rPr sz="23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20" dirty="0">
                <a:solidFill>
                  <a:srgbClr val="FFFFFF"/>
                </a:solidFill>
                <a:latin typeface="Calibri"/>
                <a:cs typeface="Calibri"/>
              </a:rPr>
              <a:t>referred</a:t>
            </a:r>
            <a:r>
              <a:rPr sz="23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1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3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as</a:t>
            </a:r>
            <a:endParaRPr sz="2300">
              <a:latin typeface="Calibri"/>
              <a:cs typeface="Calibri"/>
            </a:endParaRPr>
          </a:p>
          <a:p>
            <a:pPr marL="299085">
              <a:lnSpc>
                <a:spcPct val="100000"/>
              </a:lnSpc>
            </a:pPr>
            <a:r>
              <a:rPr sz="2300" i="1" spc="-5" dirty="0">
                <a:solidFill>
                  <a:srgbClr val="FFFFFF"/>
                </a:solidFill>
                <a:latin typeface="Calibri"/>
                <a:cs typeface="Calibri"/>
              </a:rPr>
              <a:t>slash</a:t>
            </a:r>
            <a:r>
              <a:rPr sz="2300" i="1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i="1" spc="-10" dirty="0">
                <a:solidFill>
                  <a:srgbClr val="FFFFFF"/>
                </a:solidFill>
                <a:latin typeface="Calibri"/>
                <a:cs typeface="Calibri"/>
              </a:rPr>
              <a:t>notation</a:t>
            </a:r>
            <a:r>
              <a:rPr sz="2300" i="1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23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10" dirty="0">
                <a:solidFill>
                  <a:srgbClr val="FFFFFF"/>
                </a:solidFill>
                <a:latin typeface="Calibri"/>
                <a:cs typeface="Calibri"/>
              </a:rPr>
              <a:t>formally</a:t>
            </a:r>
            <a:r>
              <a:rPr sz="23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as</a:t>
            </a:r>
            <a:r>
              <a:rPr sz="23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b="1" i="1" dirty="0">
                <a:solidFill>
                  <a:srgbClr val="FFFFFF"/>
                </a:solidFill>
                <a:latin typeface="Calibri"/>
                <a:cs typeface="Calibri"/>
              </a:rPr>
              <a:t>classless</a:t>
            </a:r>
            <a:r>
              <a:rPr sz="2300" b="1" i="1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b="1" i="1" spc="-10" dirty="0">
                <a:solidFill>
                  <a:srgbClr val="FFFFFF"/>
                </a:solidFill>
                <a:latin typeface="Calibri"/>
                <a:cs typeface="Calibri"/>
              </a:rPr>
              <a:t>interdomain</a:t>
            </a:r>
            <a:r>
              <a:rPr sz="2300" b="1" i="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b="1" i="1" spc="-5" dirty="0">
                <a:solidFill>
                  <a:srgbClr val="FFFFFF"/>
                </a:solidFill>
                <a:latin typeface="Calibri"/>
                <a:cs typeface="Calibri"/>
              </a:rPr>
              <a:t>routing</a:t>
            </a:r>
            <a:r>
              <a:rPr sz="2300" b="1" i="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5" dirty="0">
                <a:solidFill>
                  <a:srgbClr val="FFFFFF"/>
                </a:solidFill>
                <a:latin typeface="Calibri"/>
                <a:cs typeface="Calibri"/>
              </a:rPr>
              <a:t>or</a:t>
            </a:r>
            <a:r>
              <a:rPr sz="23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b="1" i="1" dirty="0">
                <a:solidFill>
                  <a:srgbClr val="FFFFFF"/>
                </a:solidFill>
                <a:latin typeface="Calibri"/>
                <a:cs typeface="Calibri"/>
              </a:rPr>
              <a:t>CIDR.</a:t>
            </a:r>
            <a:endParaRPr sz="230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spcBef>
                <a:spcPts val="1440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2300" spc="-10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3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5" dirty="0">
                <a:solidFill>
                  <a:srgbClr val="FFFFFF"/>
                </a:solidFill>
                <a:latin typeface="Calibri"/>
                <a:cs typeface="Calibri"/>
              </a:rPr>
              <a:t>find</a:t>
            </a:r>
            <a:r>
              <a:rPr sz="23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3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10" dirty="0">
                <a:solidFill>
                  <a:srgbClr val="FFFFFF"/>
                </a:solidFill>
                <a:latin typeface="Calibri"/>
                <a:cs typeface="Calibri"/>
              </a:rPr>
              <a:t>prefix(net_id),</a:t>
            </a:r>
            <a:r>
              <a:rPr sz="230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i="1" dirty="0">
                <a:solidFill>
                  <a:srgbClr val="FFFFFF"/>
                </a:solidFill>
                <a:latin typeface="Calibri"/>
                <a:cs typeface="Calibri"/>
              </a:rPr>
              <a:t>n 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3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added </a:t>
            </a:r>
            <a:r>
              <a:rPr sz="2300" spc="-1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3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3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5" dirty="0">
                <a:solidFill>
                  <a:srgbClr val="FFFFFF"/>
                </a:solidFill>
                <a:latin typeface="Calibri"/>
                <a:cs typeface="Calibri"/>
              </a:rPr>
              <a:t>address,</a:t>
            </a:r>
            <a:r>
              <a:rPr sz="23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15" dirty="0">
                <a:solidFill>
                  <a:srgbClr val="FFFFFF"/>
                </a:solidFill>
                <a:latin typeface="Calibri"/>
                <a:cs typeface="Calibri"/>
              </a:rPr>
              <a:t>separated</a:t>
            </a:r>
            <a:r>
              <a:rPr sz="23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5" dirty="0">
                <a:solidFill>
                  <a:srgbClr val="FFFFFF"/>
                </a:solidFill>
                <a:latin typeface="Calibri"/>
                <a:cs typeface="Calibri"/>
              </a:rPr>
              <a:t>by</a:t>
            </a:r>
            <a:r>
              <a:rPr sz="23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3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5" dirty="0">
                <a:solidFill>
                  <a:srgbClr val="FFFFFF"/>
                </a:solidFill>
                <a:latin typeface="Calibri"/>
                <a:cs typeface="Calibri"/>
              </a:rPr>
              <a:t>slash.</a:t>
            </a:r>
            <a:endParaRPr sz="230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spcBef>
                <a:spcPts val="1440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23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10" dirty="0">
                <a:solidFill>
                  <a:srgbClr val="FFFFFF"/>
                </a:solidFill>
                <a:latin typeface="Calibri"/>
                <a:cs typeface="Calibri"/>
              </a:rPr>
              <a:t>represent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5" dirty="0">
                <a:solidFill>
                  <a:srgbClr val="FFFFFF"/>
                </a:solidFill>
                <a:latin typeface="Calibri"/>
                <a:cs typeface="Calibri"/>
              </a:rPr>
              <a:t>number 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2300" spc="-5" dirty="0">
                <a:solidFill>
                  <a:srgbClr val="FFFFFF"/>
                </a:solidFill>
                <a:latin typeface="Calibri"/>
                <a:cs typeface="Calibri"/>
              </a:rPr>
              <a:t> bits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 in</a:t>
            </a:r>
            <a:r>
              <a:rPr sz="2300" spc="-5" dirty="0">
                <a:solidFill>
                  <a:srgbClr val="FFFFFF"/>
                </a:solidFill>
                <a:latin typeface="Calibri"/>
                <a:cs typeface="Calibri"/>
              </a:rPr>
              <a:t> net_id</a:t>
            </a:r>
            <a:endParaRPr sz="23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4104132"/>
            <a:ext cx="9982200" cy="2220468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412616" y="6228613"/>
            <a:ext cx="5351780" cy="584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85"/>
              </a:lnSpc>
            </a:pPr>
            <a:r>
              <a:rPr sz="4400" u="heavy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3"/>
              </a:rPr>
              <a:t>www.knowledgegate.in</a:t>
            </a:r>
            <a:endParaRPr sz="4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39085" y="49479"/>
            <a:ext cx="751649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u="heavy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Extracting</a:t>
            </a:r>
            <a:r>
              <a:rPr sz="3600" b="1" u="heavy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3600" b="1" u="heavy" spc="-1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Information</a:t>
            </a:r>
            <a:r>
              <a:rPr sz="3600" b="1" u="heavy" spc="2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3600" b="1" u="heavy" spc="-1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from</a:t>
            </a:r>
            <a:r>
              <a:rPr sz="3600" b="1" u="heavy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3600" b="1" u="heavy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an </a:t>
            </a:r>
            <a:r>
              <a:rPr sz="3600" b="1" u="heavy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Address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6039" y="646836"/>
            <a:ext cx="12058015" cy="2613660"/>
          </a:xfrm>
          <a:prstGeom prst="rect">
            <a:avLst/>
          </a:prstGeom>
        </p:spPr>
        <p:txBody>
          <a:bodyPr vert="horz" wrap="square" lIns="0" tIns="143510" rIns="0" bIns="0" rtlCol="0">
            <a:spAutoFit/>
          </a:bodyPr>
          <a:lstStyle/>
          <a:p>
            <a:pPr marL="368300" indent="-342900">
              <a:lnSpc>
                <a:spcPct val="100000"/>
              </a:lnSpc>
              <a:spcBef>
                <a:spcPts val="1130"/>
              </a:spcBef>
              <a:buFont typeface="Symbol"/>
              <a:buChar char=""/>
              <a:tabLst>
                <a:tab pos="367665" algn="l"/>
                <a:tab pos="368300" algn="l"/>
              </a:tabLst>
            </a:pP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number</a:t>
            </a:r>
            <a:r>
              <a:rPr sz="2800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2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addresses</a:t>
            </a:r>
            <a:r>
              <a:rPr sz="28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2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block</a:t>
            </a:r>
            <a:r>
              <a:rPr sz="28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FFFFFF"/>
                </a:solidFill>
                <a:latin typeface="Calibri"/>
                <a:cs typeface="Calibri"/>
              </a:rPr>
              <a:t>found</a:t>
            </a:r>
            <a:r>
              <a:rPr sz="280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as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i="1" spc="-5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2800" i="1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2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r>
              <a:rPr sz="2775" baseline="25525" dirty="0">
                <a:solidFill>
                  <a:srgbClr val="FFFFFF"/>
                </a:solidFill>
                <a:latin typeface="Calibri"/>
                <a:cs typeface="Calibri"/>
              </a:rPr>
              <a:t>32−</a:t>
            </a:r>
            <a:r>
              <a:rPr sz="2775" i="1" baseline="25525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2800">
              <a:latin typeface="Calibri"/>
              <a:cs typeface="Calibri"/>
            </a:endParaRPr>
          </a:p>
          <a:p>
            <a:pPr marL="368300" marR="17780" indent="-342900">
              <a:lnSpc>
                <a:spcPct val="107200"/>
              </a:lnSpc>
              <a:spcBef>
                <a:spcPts val="790"/>
              </a:spcBef>
              <a:buFont typeface="Symbol"/>
              <a:buChar char=""/>
              <a:tabLst>
                <a:tab pos="367665" algn="l"/>
                <a:tab pos="368300" algn="l"/>
                <a:tab pos="860425" algn="l"/>
                <a:tab pos="1584325" algn="l"/>
                <a:tab pos="2232025" algn="l"/>
                <a:tab pos="2954655" algn="l"/>
                <a:tab pos="4324985" algn="l"/>
                <a:tab pos="4916170" algn="l"/>
                <a:tab pos="5769610" algn="l"/>
                <a:tab pos="6414770" algn="l"/>
                <a:tab pos="6760209" algn="l"/>
                <a:tab pos="8129270" algn="l"/>
                <a:tab pos="8817610" algn="l"/>
                <a:tab pos="9525635" algn="l"/>
                <a:tab pos="10121265" algn="l"/>
                <a:tab pos="10767695" algn="l"/>
                <a:tab pos="11400155" algn="l"/>
                <a:tab pos="11739880" algn="l"/>
              </a:tabLst>
            </a:pPr>
            <a:r>
              <a:rPr sz="2800" spc="-254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fi</a:t>
            </a:r>
            <a:r>
              <a:rPr sz="2800" spc="-20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	t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h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fi</a:t>
            </a:r>
            <a:r>
              <a:rPr sz="2800" spc="-65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2800" spc="-45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800" spc="5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sz="2800" spc="-55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,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2800" spc="-25" dirty="0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2800" spc="-90" dirty="0">
                <a:solidFill>
                  <a:srgbClr val="FFFFFF"/>
                </a:solidFill>
                <a:latin typeface="Calibri"/>
                <a:cs typeface="Calibri"/>
              </a:rPr>
              <a:t>k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eep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2800" i="1" spc="-5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2800" i="1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r>
              <a:rPr sz="2800" spc="-35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ftm</a:t>
            </a:r>
            <a:r>
              <a:rPr sz="2800" spc="-20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2800" spc="-45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b</a:t>
            </a:r>
            <a:r>
              <a:rPr sz="2800" spc="-20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800" spc="5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2800" spc="-2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	t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h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(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3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−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2800" i="1" spc="5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)  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rightmost</a:t>
            </a:r>
            <a:r>
              <a:rPr sz="28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bits</a:t>
            </a:r>
            <a:r>
              <a:rPr sz="28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all 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0s.</a:t>
            </a:r>
            <a:endParaRPr sz="2800">
              <a:latin typeface="Calibri"/>
              <a:cs typeface="Calibri"/>
            </a:endParaRPr>
          </a:p>
          <a:p>
            <a:pPr marL="368300" marR="17780" indent="-342900">
              <a:lnSpc>
                <a:spcPct val="107100"/>
              </a:lnSpc>
              <a:spcBef>
                <a:spcPts val="795"/>
              </a:spcBef>
              <a:buFont typeface="Symbol"/>
              <a:buChar char=""/>
              <a:tabLst>
                <a:tab pos="367665" algn="l"/>
                <a:tab pos="368300" algn="l"/>
                <a:tab pos="862965" algn="l"/>
                <a:tab pos="1591945" algn="l"/>
                <a:tab pos="2242820" algn="l"/>
                <a:tab pos="2913380" algn="l"/>
                <a:tab pos="4288155" algn="l"/>
                <a:tab pos="4882515" algn="l"/>
                <a:tab pos="5739130" algn="l"/>
                <a:tab pos="6388735" algn="l"/>
                <a:tab pos="6737350" algn="l"/>
                <a:tab pos="8110855" algn="l"/>
                <a:tab pos="8802370" algn="l"/>
                <a:tab pos="9514840" algn="l"/>
                <a:tab pos="10113645" algn="l"/>
                <a:tab pos="10761345" algn="l"/>
                <a:tab pos="11398250" algn="l"/>
                <a:tab pos="11741785" algn="l"/>
              </a:tabLst>
            </a:pPr>
            <a:r>
              <a:rPr sz="2800" spc="-254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fin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	t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h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la</a:t>
            </a:r>
            <a:r>
              <a:rPr sz="2800" spc="-45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800" spc="5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sz="2800" spc="-4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ess,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2800" spc="-25" dirty="0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2800" spc="-90" dirty="0">
                <a:solidFill>
                  <a:srgbClr val="FFFFFF"/>
                </a:solidFill>
                <a:latin typeface="Calibri"/>
                <a:cs typeface="Calibri"/>
              </a:rPr>
              <a:t>k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eep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2800" i="1" spc="-5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2800" i="1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r>
              <a:rPr sz="2800" spc="-35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ftmo</a:t>
            </a:r>
            <a:r>
              <a:rPr sz="2800" spc="-45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b</a:t>
            </a:r>
            <a:r>
              <a:rPr sz="2800" spc="-20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800" spc="5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2800" spc="-2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2800" spc="10" dirty="0">
                <a:solidFill>
                  <a:srgbClr val="FFFFFF"/>
                </a:solidFill>
                <a:latin typeface="Calibri"/>
                <a:cs typeface="Calibri"/>
              </a:rPr>
              <a:t>(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3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−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2800" i="1" spc="-5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)  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rightmost</a:t>
            </a:r>
            <a:r>
              <a:rPr sz="28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bits</a:t>
            </a:r>
            <a:r>
              <a:rPr sz="28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all 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1s.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5612" y="3898391"/>
            <a:ext cx="10439400" cy="2345436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412616" y="6228613"/>
            <a:ext cx="5351780" cy="584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85"/>
              </a:lnSpc>
            </a:pPr>
            <a:r>
              <a:rPr sz="4400" u="heavy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3"/>
              </a:rPr>
              <a:t>www.knowledgegate.in</a:t>
            </a:r>
            <a:endParaRPr sz="4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3600" b="1" dirty="0">
                <a:latin typeface="Calibri"/>
                <a:cs typeface="Calibri"/>
              </a:rPr>
              <a:t>Q </a:t>
            </a:r>
            <a:r>
              <a:rPr sz="3600" spc="-5" dirty="0"/>
              <a:t>Find </a:t>
            </a:r>
            <a:r>
              <a:rPr sz="3600" dirty="0"/>
              <a:t>the Number </a:t>
            </a:r>
            <a:r>
              <a:rPr sz="3600" spc="-5" dirty="0"/>
              <a:t>of addresses, </a:t>
            </a:r>
            <a:r>
              <a:rPr sz="3600" spc="-25" dirty="0"/>
              <a:t>first </a:t>
            </a:r>
            <a:r>
              <a:rPr sz="3600" dirty="0"/>
              <a:t>and </a:t>
            </a:r>
            <a:r>
              <a:rPr sz="3600" spc="-10" dirty="0"/>
              <a:t>last address of </a:t>
            </a:r>
            <a:r>
              <a:rPr sz="3600" dirty="0"/>
              <a:t>the </a:t>
            </a:r>
            <a:r>
              <a:rPr sz="3600" spc="5" dirty="0"/>
              <a:t> </a:t>
            </a:r>
            <a:r>
              <a:rPr sz="3600" spc="-5" dirty="0"/>
              <a:t>CIDR block </a:t>
            </a:r>
            <a:r>
              <a:rPr sz="3600" spc="-25" dirty="0"/>
              <a:t>to </a:t>
            </a:r>
            <a:r>
              <a:rPr sz="3600" dirty="0"/>
              <a:t>which </a:t>
            </a:r>
            <a:r>
              <a:rPr sz="3600" spc="-10" dirty="0"/>
              <a:t>Following </a:t>
            </a:r>
            <a:r>
              <a:rPr sz="3600" spc="-5" dirty="0"/>
              <a:t>Address belongs </a:t>
            </a:r>
            <a:r>
              <a:rPr sz="3600" spc="-30" dirty="0"/>
              <a:t>to </a:t>
            </a:r>
            <a:r>
              <a:rPr sz="3600" spc="-25" dirty="0"/>
              <a:t> </a:t>
            </a:r>
            <a:r>
              <a:rPr sz="3600" spc="-5" dirty="0"/>
              <a:t>167.199.170.82/</a:t>
            </a:r>
            <a:r>
              <a:rPr sz="3600" b="1" spc="-5" dirty="0">
                <a:latin typeface="Calibri"/>
                <a:cs typeface="Calibri"/>
              </a:rPr>
              <a:t>27</a:t>
            </a:r>
            <a:r>
              <a:rPr sz="3600" b="1" spc="10" dirty="0">
                <a:latin typeface="Calibri"/>
                <a:cs typeface="Calibri"/>
              </a:rPr>
              <a:t> </a:t>
            </a:r>
            <a:r>
              <a:rPr sz="3600" spc="-5" dirty="0"/>
              <a:t>(10100111</a:t>
            </a:r>
            <a:r>
              <a:rPr sz="3600" dirty="0"/>
              <a:t> 11000111 10101010</a:t>
            </a:r>
            <a:r>
              <a:rPr sz="3600" spc="5" dirty="0"/>
              <a:t> </a:t>
            </a:r>
            <a:r>
              <a:rPr sz="3600" dirty="0"/>
              <a:t>01010010)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412616" y="6228613"/>
            <a:ext cx="5351780" cy="584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85"/>
              </a:lnSpc>
            </a:pPr>
            <a:r>
              <a:rPr sz="4400" u="heavy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www.knowledgegate.in</a:t>
            </a:r>
            <a:endParaRPr sz="4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739" y="3759"/>
            <a:ext cx="1167701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solidFill>
                  <a:srgbClr val="EC7C30"/>
                </a:solidFill>
                <a:latin typeface="Calibri"/>
                <a:cs typeface="Calibri"/>
              </a:rPr>
              <a:t>167.199.170.82/</a:t>
            </a:r>
            <a:r>
              <a:rPr sz="3600" b="1" spc="-5" dirty="0">
                <a:solidFill>
                  <a:srgbClr val="EC7C30"/>
                </a:solidFill>
                <a:latin typeface="Calibri"/>
                <a:cs typeface="Calibri"/>
              </a:rPr>
              <a:t>27</a:t>
            </a:r>
            <a:r>
              <a:rPr sz="3600" b="1" spc="1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5" dirty="0">
                <a:solidFill>
                  <a:srgbClr val="EC7C30"/>
                </a:solidFill>
                <a:latin typeface="Calibri"/>
                <a:cs typeface="Calibri"/>
              </a:rPr>
              <a:t>(10100111</a:t>
            </a:r>
            <a:r>
              <a:rPr sz="3600" dirty="0">
                <a:solidFill>
                  <a:srgbClr val="EC7C30"/>
                </a:solidFill>
                <a:latin typeface="Calibri"/>
                <a:cs typeface="Calibri"/>
              </a:rPr>
              <a:t> 11000111</a:t>
            </a:r>
            <a:r>
              <a:rPr sz="3600" spc="1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EC7C30"/>
                </a:solidFill>
                <a:latin typeface="Calibri"/>
                <a:cs typeface="Calibri"/>
              </a:rPr>
              <a:t>10101010</a:t>
            </a:r>
            <a:r>
              <a:rPr sz="3600" spc="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EC7C30"/>
                </a:solidFill>
                <a:latin typeface="Calibri"/>
                <a:cs typeface="Calibri"/>
              </a:rPr>
              <a:t>01010010)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412616" y="6228613"/>
            <a:ext cx="5351780" cy="584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85"/>
              </a:lnSpc>
            </a:pPr>
            <a:r>
              <a:rPr sz="4400" u="heavy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www.knowledgegate.in</a:t>
            </a:r>
            <a:endParaRPr sz="44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67741" y="1203452"/>
            <a:ext cx="11754485" cy="8178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5200" spc="-5" dirty="0">
                <a:solidFill>
                  <a:srgbClr val="EC7C30"/>
                </a:solidFill>
                <a:latin typeface="Calibri"/>
                <a:cs typeface="Calibri"/>
              </a:rPr>
              <a:t>10100111</a:t>
            </a:r>
            <a:r>
              <a:rPr sz="5200" spc="2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5200" spc="-5" dirty="0">
                <a:solidFill>
                  <a:srgbClr val="EC7C30"/>
                </a:solidFill>
                <a:latin typeface="Calibri"/>
                <a:cs typeface="Calibri"/>
              </a:rPr>
              <a:t>11000111</a:t>
            </a:r>
            <a:r>
              <a:rPr sz="5200" spc="4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5200" spc="-10" dirty="0">
                <a:solidFill>
                  <a:srgbClr val="EC7C30"/>
                </a:solidFill>
                <a:latin typeface="Calibri"/>
                <a:cs typeface="Calibri"/>
              </a:rPr>
              <a:t>10101010</a:t>
            </a:r>
            <a:r>
              <a:rPr sz="5200" spc="5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5200" spc="-10" dirty="0">
                <a:solidFill>
                  <a:srgbClr val="EC7C30"/>
                </a:solidFill>
                <a:latin typeface="Calibri"/>
                <a:cs typeface="Calibri"/>
              </a:rPr>
              <a:t>010_</a:t>
            </a:r>
            <a:r>
              <a:rPr sz="5200" spc="1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5200" spc="-5" dirty="0">
                <a:solidFill>
                  <a:srgbClr val="EC7C30"/>
                </a:solidFill>
                <a:latin typeface="Calibri"/>
                <a:cs typeface="Calibri"/>
              </a:rPr>
              <a:t>_</a:t>
            </a:r>
            <a:r>
              <a:rPr sz="5200" spc="-1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5200" spc="-5" dirty="0">
                <a:solidFill>
                  <a:srgbClr val="EC7C30"/>
                </a:solidFill>
                <a:latin typeface="Calibri"/>
                <a:cs typeface="Calibri"/>
              </a:rPr>
              <a:t>_</a:t>
            </a:r>
            <a:r>
              <a:rPr sz="5200" spc="-1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5200" spc="-5" dirty="0">
                <a:solidFill>
                  <a:srgbClr val="EC7C30"/>
                </a:solidFill>
                <a:latin typeface="Calibri"/>
                <a:cs typeface="Calibri"/>
              </a:rPr>
              <a:t>_</a:t>
            </a:r>
            <a:r>
              <a:rPr sz="5200" spc="-1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5200" spc="-5" dirty="0">
                <a:solidFill>
                  <a:srgbClr val="EC7C30"/>
                </a:solidFill>
                <a:latin typeface="Calibri"/>
                <a:cs typeface="Calibri"/>
              </a:rPr>
              <a:t>_</a:t>
            </a:r>
            <a:endParaRPr sz="52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28523" y="3365068"/>
            <a:ext cx="8596630" cy="1366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8800" b="1" dirty="0">
                <a:solidFill>
                  <a:srgbClr val="EC7C30"/>
                </a:solidFill>
                <a:latin typeface="Calibri"/>
                <a:cs typeface="Calibri"/>
              </a:rPr>
              <a:t>No</a:t>
            </a:r>
            <a:r>
              <a:rPr sz="8800" b="1" spc="-1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8800" b="1" dirty="0">
                <a:solidFill>
                  <a:srgbClr val="EC7C30"/>
                </a:solidFill>
                <a:latin typeface="Calibri"/>
                <a:cs typeface="Calibri"/>
              </a:rPr>
              <a:t>of</a:t>
            </a:r>
            <a:r>
              <a:rPr sz="8800" b="1" spc="-1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8800" b="1" spc="-25" dirty="0">
                <a:solidFill>
                  <a:srgbClr val="EC7C30"/>
                </a:solidFill>
                <a:latin typeface="Calibri"/>
                <a:cs typeface="Calibri"/>
              </a:rPr>
              <a:t>Address</a:t>
            </a:r>
            <a:r>
              <a:rPr sz="8800" b="1" spc="-1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8800" b="1" spc="-5" dirty="0">
                <a:solidFill>
                  <a:srgbClr val="EC7C30"/>
                </a:solidFill>
                <a:latin typeface="Calibri"/>
                <a:cs typeface="Calibri"/>
              </a:rPr>
              <a:t>=</a:t>
            </a:r>
            <a:r>
              <a:rPr sz="8800" b="1" spc="-1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8800" b="1" spc="10" dirty="0">
                <a:solidFill>
                  <a:srgbClr val="EC7C30"/>
                </a:solidFill>
                <a:latin typeface="Calibri"/>
                <a:cs typeface="Calibri"/>
              </a:rPr>
              <a:t>2</a:t>
            </a:r>
            <a:r>
              <a:rPr sz="8775" b="1" spc="15" baseline="25166" dirty="0">
                <a:solidFill>
                  <a:srgbClr val="EC7C30"/>
                </a:solidFill>
                <a:latin typeface="Calibri"/>
                <a:cs typeface="Calibri"/>
              </a:rPr>
              <a:t>5</a:t>
            </a:r>
            <a:endParaRPr sz="8775" baseline="25166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739" y="3759"/>
            <a:ext cx="1167701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solidFill>
                  <a:srgbClr val="EC7C30"/>
                </a:solidFill>
                <a:latin typeface="Calibri"/>
                <a:cs typeface="Calibri"/>
              </a:rPr>
              <a:t>167.199.170.82/</a:t>
            </a:r>
            <a:r>
              <a:rPr sz="3600" b="1" spc="-5" dirty="0">
                <a:solidFill>
                  <a:srgbClr val="EC7C30"/>
                </a:solidFill>
                <a:latin typeface="Calibri"/>
                <a:cs typeface="Calibri"/>
              </a:rPr>
              <a:t>27</a:t>
            </a:r>
            <a:r>
              <a:rPr sz="3600" b="1" spc="1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5" dirty="0">
                <a:solidFill>
                  <a:srgbClr val="EC7C30"/>
                </a:solidFill>
                <a:latin typeface="Calibri"/>
                <a:cs typeface="Calibri"/>
              </a:rPr>
              <a:t>(10100111</a:t>
            </a:r>
            <a:r>
              <a:rPr sz="3600" dirty="0">
                <a:solidFill>
                  <a:srgbClr val="EC7C30"/>
                </a:solidFill>
                <a:latin typeface="Calibri"/>
                <a:cs typeface="Calibri"/>
              </a:rPr>
              <a:t> 11000111</a:t>
            </a:r>
            <a:r>
              <a:rPr sz="3600" spc="1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EC7C30"/>
                </a:solidFill>
                <a:latin typeface="Calibri"/>
                <a:cs typeface="Calibri"/>
              </a:rPr>
              <a:t>10101010</a:t>
            </a:r>
            <a:r>
              <a:rPr sz="3600" spc="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EC7C30"/>
                </a:solidFill>
                <a:latin typeface="Calibri"/>
                <a:cs typeface="Calibri"/>
              </a:rPr>
              <a:t>01010010)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412616" y="6228613"/>
            <a:ext cx="5351780" cy="584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85"/>
              </a:lnSpc>
            </a:pPr>
            <a:r>
              <a:rPr sz="4400" u="heavy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www.knowledgegate.in</a:t>
            </a:r>
            <a:endParaRPr sz="44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67741" y="1203452"/>
            <a:ext cx="11790045" cy="8178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5200" spc="-5" dirty="0">
                <a:solidFill>
                  <a:srgbClr val="EC7C30"/>
                </a:solidFill>
                <a:latin typeface="Calibri"/>
                <a:cs typeface="Calibri"/>
              </a:rPr>
              <a:t>10100111</a:t>
            </a:r>
            <a:r>
              <a:rPr sz="5200" spc="2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5200" spc="-5" dirty="0">
                <a:solidFill>
                  <a:srgbClr val="EC7C30"/>
                </a:solidFill>
                <a:latin typeface="Calibri"/>
                <a:cs typeface="Calibri"/>
              </a:rPr>
              <a:t>11000111</a:t>
            </a:r>
            <a:r>
              <a:rPr sz="5200" spc="4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5200" spc="-10" dirty="0">
                <a:solidFill>
                  <a:srgbClr val="EC7C30"/>
                </a:solidFill>
                <a:latin typeface="Calibri"/>
                <a:cs typeface="Calibri"/>
              </a:rPr>
              <a:t>10101010</a:t>
            </a:r>
            <a:r>
              <a:rPr sz="5200" spc="5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5200" spc="-5" dirty="0">
                <a:solidFill>
                  <a:srgbClr val="EC7C30"/>
                </a:solidFill>
                <a:latin typeface="Calibri"/>
                <a:cs typeface="Calibri"/>
              </a:rPr>
              <a:t>010</a:t>
            </a:r>
            <a:r>
              <a:rPr sz="5200" u="heavy" spc="-5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Calibri"/>
                <a:cs typeface="Calibri"/>
              </a:rPr>
              <a:t>0</a:t>
            </a:r>
            <a:r>
              <a:rPr sz="5200" spc="2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5200" u="heavy" spc="-5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Calibri"/>
                <a:cs typeface="Calibri"/>
              </a:rPr>
              <a:t>0</a:t>
            </a:r>
            <a:r>
              <a:rPr sz="520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5200" u="heavy" spc="-5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Calibri"/>
                <a:cs typeface="Calibri"/>
              </a:rPr>
              <a:t>0</a:t>
            </a:r>
            <a:r>
              <a:rPr sz="5200" spc="-1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5200" u="heavy" spc="-5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Calibri"/>
                <a:cs typeface="Calibri"/>
              </a:rPr>
              <a:t>0</a:t>
            </a:r>
            <a:r>
              <a:rPr sz="520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5200" u="heavy" spc="-5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Calibri"/>
                <a:cs typeface="Calibri"/>
              </a:rPr>
              <a:t>0</a:t>
            </a:r>
            <a:endParaRPr sz="52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196830" y="789559"/>
            <a:ext cx="64452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b="1" dirty="0">
                <a:solidFill>
                  <a:srgbClr val="EC7C30"/>
                </a:solidFill>
                <a:latin typeface="Calibri"/>
                <a:cs typeface="Calibri"/>
              </a:rPr>
              <a:t>64</a:t>
            </a:r>
            <a:endParaRPr sz="4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67741" y="2409901"/>
            <a:ext cx="11790045" cy="14738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5940"/>
              </a:lnSpc>
              <a:spcBef>
                <a:spcPts val="95"/>
              </a:spcBef>
            </a:pPr>
            <a:r>
              <a:rPr sz="5200" spc="-10" dirty="0">
                <a:solidFill>
                  <a:srgbClr val="EC7C30"/>
                </a:solidFill>
                <a:latin typeface="Calibri"/>
                <a:cs typeface="Calibri"/>
              </a:rPr>
              <a:t>10100111</a:t>
            </a:r>
            <a:r>
              <a:rPr sz="5200" spc="4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5200" spc="-5" dirty="0">
                <a:solidFill>
                  <a:srgbClr val="EC7C30"/>
                </a:solidFill>
                <a:latin typeface="Calibri"/>
                <a:cs typeface="Calibri"/>
              </a:rPr>
              <a:t>11000111</a:t>
            </a:r>
            <a:r>
              <a:rPr sz="5200" spc="4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5200" spc="-10" dirty="0">
                <a:solidFill>
                  <a:srgbClr val="EC7C30"/>
                </a:solidFill>
                <a:latin typeface="Calibri"/>
                <a:cs typeface="Calibri"/>
              </a:rPr>
              <a:t>10101010</a:t>
            </a:r>
            <a:r>
              <a:rPr sz="5200" spc="5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5200" spc="-5" dirty="0">
                <a:solidFill>
                  <a:srgbClr val="EC7C30"/>
                </a:solidFill>
                <a:latin typeface="Calibri"/>
                <a:cs typeface="Calibri"/>
              </a:rPr>
              <a:t>010</a:t>
            </a:r>
            <a:r>
              <a:rPr sz="5200" u="heavy" spc="-5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Calibri"/>
                <a:cs typeface="Calibri"/>
              </a:rPr>
              <a:t>1</a:t>
            </a:r>
            <a:r>
              <a:rPr sz="5200" spc="3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5200" u="heavy" spc="-5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Calibri"/>
                <a:cs typeface="Calibri"/>
              </a:rPr>
              <a:t>1</a:t>
            </a:r>
            <a:r>
              <a:rPr sz="5200" spc="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5200" u="heavy" spc="-5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Calibri"/>
                <a:cs typeface="Calibri"/>
              </a:rPr>
              <a:t>1</a:t>
            </a:r>
            <a:r>
              <a:rPr sz="5200" spc="-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5200" u="heavy" spc="-5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Calibri"/>
                <a:cs typeface="Calibri"/>
              </a:rPr>
              <a:t>1</a:t>
            </a:r>
            <a:r>
              <a:rPr sz="5200" spc="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5200" u="heavy" spc="-5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Calibri"/>
                <a:cs typeface="Calibri"/>
              </a:rPr>
              <a:t>1</a:t>
            </a:r>
            <a:endParaRPr sz="5200">
              <a:latin typeface="Calibri"/>
              <a:cs typeface="Calibri"/>
            </a:endParaRPr>
          </a:p>
          <a:p>
            <a:pPr marL="10041255">
              <a:lnSpc>
                <a:spcPts val="5460"/>
              </a:lnSpc>
            </a:pPr>
            <a:r>
              <a:rPr sz="4800" b="1" dirty="0">
                <a:solidFill>
                  <a:srgbClr val="EC7C30"/>
                </a:solidFill>
                <a:latin typeface="Calibri"/>
                <a:cs typeface="Calibri"/>
              </a:rPr>
              <a:t>95</a:t>
            </a:r>
            <a:endParaRPr sz="4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610227" y="51003"/>
            <a:ext cx="297116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 u="heavy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Address</a:t>
            </a:r>
            <a:r>
              <a:rPr sz="4000" b="1" u="heavy" spc="-6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4000" b="1" u="heavy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Mask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412616" y="6228613"/>
            <a:ext cx="5351780" cy="584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85"/>
              </a:lnSpc>
            </a:pPr>
            <a:r>
              <a:rPr sz="4400" u="heavy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www.knowledgegate.in</a:t>
            </a:r>
            <a:endParaRPr sz="44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8739" y="817524"/>
            <a:ext cx="12033250" cy="362140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07100"/>
              </a:lnSpc>
              <a:spcBef>
                <a:spcPts val="100"/>
              </a:spcBef>
              <a:buFont typeface="Symbol"/>
              <a:buChar char=""/>
              <a:tabLst>
                <a:tab pos="354965" algn="l"/>
                <a:tab pos="355600" algn="l"/>
              </a:tabLst>
            </a:pP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800" spc="25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address</a:t>
            </a:r>
            <a:r>
              <a:rPr sz="2800" spc="25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mask</a:t>
            </a:r>
            <a:r>
              <a:rPr sz="2800" spc="2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800" spc="2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800" spc="2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32-bit</a:t>
            </a:r>
            <a:r>
              <a:rPr sz="2800" spc="2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number</a:t>
            </a:r>
            <a:r>
              <a:rPr sz="2800" spc="25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2800" spc="2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which</a:t>
            </a:r>
            <a:r>
              <a:rPr sz="2800" spc="2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800" spc="25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i="1" spc="-5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2800" i="1" spc="2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leftmost</a:t>
            </a:r>
            <a:r>
              <a:rPr sz="2800" spc="2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bits</a:t>
            </a:r>
            <a:r>
              <a:rPr sz="2800" spc="2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FFFFFF"/>
                </a:solidFill>
                <a:latin typeface="Calibri"/>
                <a:cs typeface="Calibri"/>
              </a:rPr>
              <a:t>are</a:t>
            </a:r>
            <a:r>
              <a:rPr sz="2800" spc="2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set</a:t>
            </a:r>
            <a:r>
              <a:rPr sz="2800" spc="2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800" spc="2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5" dirty="0">
                <a:solidFill>
                  <a:srgbClr val="FFFFFF"/>
                </a:solidFill>
                <a:latin typeface="Calibri"/>
                <a:cs typeface="Calibri"/>
              </a:rPr>
              <a:t>1s </a:t>
            </a:r>
            <a:r>
              <a:rPr sz="2800" spc="-6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2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25" dirty="0">
                <a:solidFill>
                  <a:srgbClr val="FFFFFF"/>
                </a:solidFill>
                <a:latin typeface="Calibri"/>
                <a:cs typeface="Calibri"/>
              </a:rPr>
              <a:t>rest</a:t>
            </a:r>
            <a:r>
              <a:rPr sz="2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bits</a:t>
            </a:r>
            <a:r>
              <a:rPr sz="28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(32</a:t>
            </a:r>
            <a:r>
              <a:rPr sz="2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−</a:t>
            </a:r>
            <a:r>
              <a:rPr sz="2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i="1" spc="-5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)</a:t>
            </a:r>
            <a:r>
              <a:rPr sz="2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FFFFFF"/>
                </a:solidFill>
                <a:latin typeface="Calibri"/>
                <a:cs typeface="Calibri"/>
              </a:rPr>
              <a:t>are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 set</a:t>
            </a:r>
            <a:r>
              <a:rPr sz="2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0s.</a:t>
            </a:r>
            <a:endParaRPr sz="28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1035"/>
              </a:spcBef>
              <a:buFont typeface="Symbol"/>
              <a:buChar char=""/>
              <a:tabLst>
                <a:tab pos="354965" algn="l"/>
                <a:tab pos="355600" algn="l"/>
              </a:tabLst>
            </a:pP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It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another</a:t>
            </a:r>
            <a:r>
              <a:rPr sz="28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30" dirty="0">
                <a:solidFill>
                  <a:srgbClr val="FFFFFF"/>
                </a:solidFill>
                <a:latin typeface="Calibri"/>
                <a:cs typeface="Calibri"/>
              </a:rPr>
              <a:t>way</a:t>
            </a:r>
            <a:r>
              <a:rPr sz="28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find</a:t>
            </a:r>
            <a:r>
              <a:rPr sz="28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25" dirty="0">
                <a:solidFill>
                  <a:srgbClr val="FFFFFF"/>
                </a:solidFill>
                <a:latin typeface="Calibri"/>
                <a:cs typeface="Calibri"/>
              </a:rPr>
              <a:t>first</a:t>
            </a:r>
            <a:r>
              <a:rPr sz="2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28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last</a:t>
            </a:r>
            <a:r>
              <a:rPr sz="2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addresses</a:t>
            </a:r>
            <a:r>
              <a:rPr sz="28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2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block.</a:t>
            </a:r>
            <a:endParaRPr sz="28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1035"/>
              </a:spcBef>
              <a:buFont typeface="Symbol"/>
              <a:buChar char=""/>
              <a:tabLst>
                <a:tab pos="354965" algn="l"/>
                <a:tab pos="355600" algn="l"/>
              </a:tabLst>
            </a:pP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Using</a:t>
            </a:r>
            <a:r>
              <a:rPr sz="2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three</a:t>
            </a:r>
            <a:r>
              <a:rPr sz="28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bit-wise</a:t>
            </a:r>
            <a:r>
              <a:rPr sz="28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operations</a:t>
            </a:r>
            <a:r>
              <a:rPr sz="28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95" dirty="0">
                <a:solidFill>
                  <a:srgbClr val="FFFFFF"/>
                </a:solidFill>
                <a:latin typeface="Calibri"/>
                <a:cs typeface="Calibri"/>
              </a:rPr>
              <a:t>NOT,</a:t>
            </a:r>
            <a:r>
              <a:rPr sz="2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25" dirty="0">
                <a:solidFill>
                  <a:srgbClr val="FFFFFF"/>
                </a:solidFill>
                <a:latin typeface="Calibri"/>
                <a:cs typeface="Calibri"/>
              </a:rPr>
              <a:t>AND,</a:t>
            </a:r>
            <a:r>
              <a:rPr sz="2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28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OR</a:t>
            </a:r>
            <a:r>
              <a:rPr sz="2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computer</a:t>
            </a:r>
            <a:r>
              <a:rPr sz="28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can</a:t>
            </a:r>
            <a:r>
              <a:rPr sz="2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find:</a:t>
            </a:r>
            <a:endParaRPr sz="2800">
              <a:latin typeface="Calibri"/>
              <a:cs typeface="Calibri"/>
            </a:endParaRPr>
          </a:p>
          <a:p>
            <a:pPr marL="821690" lvl="1" indent="-352425">
              <a:lnSpc>
                <a:spcPct val="100000"/>
              </a:lnSpc>
              <a:spcBef>
                <a:spcPts val="1235"/>
              </a:spcBef>
              <a:buAutoNum type="arabicPeriod"/>
              <a:tabLst>
                <a:tab pos="822325" algn="l"/>
              </a:tabLst>
            </a:pP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number</a:t>
            </a:r>
            <a:r>
              <a:rPr sz="2800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2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addresses</a:t>
            </a:r>
            <a:r>
              <a:rPr sz="2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28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 block</a:t>
            </a:r>
            <a:r>
              <a:rPr sz="2800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2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2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b="1" spc="-25" dirty="0">
                <a:solidFill>
                  <a:srgbClr val="FFFFFF"/>
                </a:solidFill>
                <a:latin typeface="Calibri"/>
                <a:cs typeface="Calibri"/>
              </a:rPr>
              <a:t>NOT</a:t>
            </a:r>
            <a:r>
              <a:rPr sz="2800" b="1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(mask)</a:t>
            </a:r>
            <a:r>
              <a:rPr sz="2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+</a:t>
            </a:r>
            <a:r>
              <a:rPr sz="2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1.</a:t>
            </a:r>
            <a:endParaRPr sz="2800">
              <a:latin typeface="Calibri"/>
              <a:cs typeface="Calibri"/>
            </a:endParaRPr>
          </a:p>
          <a:p>
            <a:pPr marL="821690" lvl="1" indent="-352425">
              <a:lnSpc>
                <a:spcPct val="100000"/>
              </a:lnSpc>
              <a:spcBef>
                <a:spcPts val="505"/>
              </a:spcBef>
              <a:buAutoNum type="arabicPeriod"/>
              <a:tabLst>
                <a:tab pos="822325" algn="l"/>
              </a:tabLst>
            </a:pP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25" dirty="0">
                <a:solidFill>
                  <a:srgbClr val="FFFFFF"/>
                </a:solidFill>
                <a:latin typeface="Calibri"/>
                <a:cs typeface="Calibri"/>
              </a:rPr>
              <a:t>first</a:t>
            </a:r>
            <a:r>
              <a:rPr sz="28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address</a:t>
            </a:r>
            <a:r>
              <a:rPr sz="28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2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block</a:t>
            </a:r>
            <a:r>
              <a:rPr sz="2800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2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FFFFFF"/>
                </a:solidFill>
                <a:latin typeface="Calibri"/>
                <a:cs typeface="Calibri"/>
              </a:rPr>
              <a:t>(Any</a:t>
            </a:r>
            <a:r>
              <a:rPr sz="2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address</a:t>
            </a:r>
            <a:r>
              <a:rPr sz="28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2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block)</a:t>
            </a:r>
            <a:r>
              <a:rPr sz="2800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b="1" spc="-1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2800" b="1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(mask).</a:t>
            </a:r>
            <a:endParaRPr sz="2800">
              <a:latin typeface="Calibri"/>
              <a:cs typeface="Calibri"/>
            </a:endParaRPr>
          </a:p>
          <a:p>
            <a:pPr marL="821690" lvl="1" indent="-352425">
              <a:lnSpc>
                <a:spcPct val="100000"/>
              </a:lnSpc>
              <a:spcBef>
                <a:spcPts val="505"/>
              </a:spcBef>
              <a:buAutoNum type="arabicPeriod"/>
              <a:tabLst>
                <a:tab pos="822325" algn="l"/>
              </a:tabLst>
            </a:pP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last</a:t>
            </a:r>
            <a:r>
              <a:rPr sz="2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address</a:t>
            </a:r>
            <a:r>
              <a:rPr sz="28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2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block</a:t>
            </a:r>
            <a:r>
              <a:rPr sz="28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2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FFFFFF"/>
                </a:solidFill>
                <a:latin typeface="Calibri"/>
                <a:cs typeface="Calibri"/>
              </a:rPr>
              <a:t>(Any</a:t>
            </a:r>
            <a:r>
              <a:rPr sz="2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address</a:t>
            </a:r>
            <a:r>
              <a:rPr sz="28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2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block)</a:t>
            </a:r>
            <a:r>
              <a:rPr sz="280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FFFFFF"/>
                </a:solidFill>
                <a:latin typeface="Calibri"/>
                <a:cs typeface="Calibri"/>
              </a:rPr>
              <a:t>OR</a:t>
            </a:r>
            <a:r>
              <a:rPr sz="2800" b="1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FFFFFF"/>
                </a:solidFill>
                <a:latin typeface="Calibri"/>
                <a:cs typeface="Calibri"/>
              </a:rPr>
              <a:t>[(</a:t>
            </a:r>
            <a:r>
              <a:rPr sz="2800" b="1" spc="-20" dirty="0">
                <a:solidFill>
                  <a:srgbClr val="FFFFFF"/>
                </a:solidFill>
                <a:latin typeface="Calibri"/>
                <a:cs typeface="Calibri"/>
              </a:rPr>
              <a:t>NOT</a:t>
            </a:r>
            <a:r>
              <a:rPr sz="2800" b="1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(mask)].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739" y="9855"/>
            <a:ext cx="11719560" cy="25863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u="heavy" spc="-2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Advantages</a:t>
            </a:r>
            <a:endParaRPr sz="2800">
              <a:latin typeface="Calibri"/>
              <a:cs typeface="Calibri"/>
            </a:endParaRPr>
          </a:p>
          <a:p>
            <a:pPr marL="527685" indent="-515620">
              <a:lnSpc>
                <a:spcPct val="100000"/>
              </a:lnSpc>
              <a:spcBef>
                <a:spcPts val="5"/>
              </a:spcBef>
              <a:buAutoNum type="arabicPeriod"/>
              <a:tabLst>
                <a:tab pos="527685" algn="l"/>
                <a:tab pos="528320" algn="l"/>
              </a:tabLst>
            </a:pP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ring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 is</a:t>
            </a:r>
            <a:r>
              <a:rPr sz="2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relatively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easy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FFFFFF"/>
                </a:solidFill>
                <a:latin typeface="Calibri"/>
                <a:cs typeface="Calibri"/>
              </a:rPr>
              <a:t>install</a:t>
            </a:r>
            <a:r>
              <a:rPr sz="28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2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reconfigure.</a:t>
            </a:r>
            <a:endParaRPr sz="2800">
              <a:latin typeface="Calibri"/>
              <a:cs typeface="Calibri"/>
            </a:endParaRPr>
          </a:p>
          <a:p>
            <a:pPr marL="527685" indent="-515620">
              <a:lnSpc>
                <a:spcPct val="100000"/>
              </a:lnSpc>
              <a:buAutoNum type="arabicPeriod"/>
              <a:tabLst>
                <a:tab pos="527685" algn="l"/>
                <a:tab pos="528320" algn="l"/>
              </a:tabLst>
            </a:pPr>
            <a:r>
              <a:rPr sz="2800" spc="-20" dirty="0">
                <a:solidFill>
                  <a:srgbClr val="FFFFFF"/>
                </a:solidFill>
                <a:latin typeface="Calibri"/>
                <a:cs typeface="Calibri"/>
              </a:rPr>
              <a:t>Fault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isolation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simplified.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7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800" b="1" u="heavy" spc="-1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Disadvantages</a:t>
            </a:r>
            <a:endParaRPr sz="2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  <a:tabLst>
                <a:tab pos="527685" algn="l"/>
              </a:tabLst>
            </a:pP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1.	A</a:t>
            </a:r>
            <a:r>
              <a:rPr sz="2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break</a:t>
            </a:r>
            <a:r>
              <a:rPr sz="2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2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ring</a:t>
            </a:r>
            <a:r>
              <a:rPr sz="2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(such</a:t>
            </a:r>
            <a:r>
              <a:rPr sz="28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as</a:t>
            </a:r>
            <a:r>
              <a:rPr sz="28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disabled</a:t>
            </a:r>
            <a:r>
              <a:rPr sz="28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FFFFFF"/>
                </a:solidFill>
                <a:latin typeface="Calibri"/>
                <a:cs typeface="Calibri"/>
              </a:rPr>
              <a:t>station)</a:t>
            </a:r>
            <a:r>
              <a:rPr sz="28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can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disable</a:t>
            </a:r>
            <a:r>
              <a:rPr sz="28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entire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network.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04188" y="3428998"/>
            <a:ext cx="8788908" cy="3369562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412616" y="6228613"/>
            <a:ext cx="5351780" cy="584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85"/>
              </a:lnSpc>
            </a:pPr>
            <a:r>
              <a:rPr sz="4400" u="heavy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3"/>
              </a:rPr>
              <a:t>www.knowledgegate.in</a:t>
            </a:r>
            <a:endParaRPr sz="4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26182" y="46431"/>
            <a:ext cx="6739890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u="heavy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Rules</a:t>
            </a:r>
            <a:r>
              <a:rPr sz="3200" b="1" u="heavy" spc="-2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for</a:t>
            </a:r>
            <a:r>
              <a:rPr sz="3200" b="1" u="heavy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3200" b="1" u="heavy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Creating</a:t>
            </a:r>
            <a:r>
              <a:rPr sz="3200" b="1" u="heavy" spc="-2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3200" b="1" u="heavy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CIDR</a:t>
            </a:r>
            <a:r>
              <a:rPr sz="3200" b="1" u="heavy" spc="-2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3200" b="1" u="heavy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Block</a:t>
            </a:r>
            <a:r>
              <a:rPr sz="3200" b="1" u="heavy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3200" b="1" u="heavy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(Network)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412616" y="6228613"/>
            <a:ext cx="5351780" cy="584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85"/>
              </a:lnSpc>
            </a:pPr>
            <a:r>
              <a:rPr sz="4400" u="heavy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www.knowledgegate.in</a:t>
            </a:r>
            <a:endParaRPr sz="44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6039" y="576732"/>
            <a:ext cx="12060555" cy="3069590"/>
          </a:xfrm>
          <a:prstGeom prst="rect">
            <a:avLst/>
          </a:prstGeom>
        </p:spPr>
        <p:txBody>
          <a:bodyPr vert="horz" wrap="square" lIns="0" tIns="143510" rIns="0" bIns="0" rtlCol="0">
            <a:spAutoFit/>
          </a:bodyPr>
          <a:lstStyle/>
          <a:p>
            <a:pPr marL="368300" indent="-342900" algn="just">
              <a:lnSpc>
                <a:spcPct val="100000"/>
              </a:lnSpc>
              <a:spcBef>
                <a:spcPts val="1130"/>
              </a:spcBef>
              <a:buFont typeface="Symbol"/>
              <a:buChar char=""/>
              <a:tabLst>
                <a:tab pos="368300" algn="l"/>
              </a:tabLst>
            </a:pP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All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IP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Addresses</a:t>
            </a:r>
            <a:r>
              <a:rPr sz="2800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2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CIDR</a:t>
            </a:r>
            <a:r>
              <a:rPr sz="2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block</a:t>
            </a:r>
            <a:r>
              <a:rPr sz="28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must</a:t>
            </a:r>
            <a:r>
              <a:rPr sz="280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be</a:t>
            </a:r>
            <a:r>
              <a:rPr sz="2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contiguous.</a:t>
            </a:r>
            <a:endParaRPr sz="2800">
              <a:latin typeface="Calibri"/>
              <a:cs typeface="Calibri"/>
            </a:endParaRPr>
          </a:p>
          <a:p>
            <a:pPr marL="368300" marR="17780" indent="-342900" algn="just">
              <a:lnSpc>
                <a:spcPct val="107000"/>
              </a:lnSpc>
              <a:spcBef>
                <a:spcPts val="800"/>
              </a:spcBef>
              <a:buFont typeface="Symbol"/>
              <a:buChar char=""/>
              <a:tabLst>
                <a:tab pos="368300" algn="l"/>
              </a:tabLst>
            </a:pP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800" spc="-25" dirty="0">
                <a:solidFill>
                  <a:srgbClr val="FFFFFF"/>
                </a:solidFill>
                <a:latin typeface="Calibri"/>
                <a:cs typeface="Calibri"/>
              </a:rPr>
              <a:t>size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of the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block 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(total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number of IP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Addresses 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contained 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in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the block)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must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be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presentable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as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power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 of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2,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25" dirty="0">
                <a:solidFill>
                  <a:srgbClr val="FFFFFF"/>
                </a:solidFill>
                <a:latin typeface="Calibri"/>
                <a:cs typeface="Calibri"/>
              </a:rPr>
              <a:t>size</a:t>
            </a:r>
            <a:r>
              <a:rPr sz="28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2800" spc="6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FFFFFF"/>
                </a:solidFill>
                <a:latin typeface="Calibri"/>
                <a:cs typeface="Calibri"/>
              </a:rPr>
              <a:t>any</a:t>
            </a:r>
            <a:r>
              <a:rPr sz="2800" spc="5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CIDR</a:t>
            </a:r>
            <a:r>
              <a:rPr sz="2800" spc="6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block</a:t>
            </a:r>
            <a:r>
              <a:rPr sz="2800" spc="6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will</a:t>
            </a:r>
            <a:r>
              <a:rPr sz="2800" spc="6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FFFFFF"/>
                </a:solidFill>
                <a:latin typeface="Calibri"/>
                <a:cs typeface="Calibri"/>
              </a:rPr>
              <a:t>always</a:t>
            </a:r>
            <a:r>
              <a:rPr sz="2800" spc="5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be</a:t>
            </a:r>
            <a:r>
              <a:rPr sz="2800" spc="6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2800" spc="6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800" spc="-6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25" dirty="0">
                <a:solidFill>
                  <a:srgbClr val="FFFFFF"/>
                </a:solidFill>
                <a:latin typeface="Calibri"/>
                <a:cs typeface="Calibri"/>
              </a:rPr>
              <a:t>form</a:t>
            </a:r>
            <a:r>
              <a:rPr sz="2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r>
              <a:rPr sz="2775" baseline="25525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,</a:t>
            </a:r>
            <a:r>
              <a:rPr sz="2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r>
              <a:rPr sz="2775" spc="-7" baseline="25525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,</a:t>
            </a:r>
            <a:r>
              <a:rPr sz="2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r>
              <a:rPr sz="2775" spc="-7" baseline="25525" dirty="0">
                <a:solidFill>
                  <a:srgbClr val="FFFFFF"/>
                </a:solidFill>
                <a:latin typeface="Calibri"/>
                <a:cs typeface="Calibri"/>
              </a:rPr>
              <a:t>3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,</a:t>
            </a:r>
            <a:r>
              <a:rPr sz="28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r>
              <a:rPr sz="2775" spc="-7" baseline="25525" dirty="0">
                <a:solidFill>
                  <a:srgbClr val="FFFFFF"/>
                </a:solidFill>
                <a:latin typeface="Calibri"/>
                <a:cs typeface="Calibri"/>
              </a:rPr>
              <a:t>4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,</a:t>
            </a:r>
            <a:r>
              <a:rPr sz="2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r>
              <a:rPr sz="2775" baseline="25525" dirty="0">
                <a:solidFill>
                  <a:srgbClr val="FFFFFF"/>
                </a:solidFill>
                <a:latin typeface="Calibri"/>
                <a:cs typeface="Calibri"/>
              </a:rPr>
              <a:t>5</a:t>
            </a:r>
            <a:r>
              <a:rPr sz="2775" spc="337" baseline="255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28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so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on.</a:t>
            </a:r>
            <a:r>
              <a:rPr sz="28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(calculation</a:t>
            </a:r>
            <a:r>
              <a:rPr sz="2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can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be</a:t>
            </a:r>
            <a:r>
              <a:rPr sz="28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easy)</a:t>
            </a:r>
            <a:endParaRPr sz="2800">
              <a:latin typeface="Calibri"/>
              <a:cs typeface="Calibri"/>
            </a:endParaRPr>
          </a:p>
          <a:p>
            <a:pPr marL="368300" marR="18415" indent="-342900" algn="just">
              <a:lnSpc>
                <a:spcPct val="106800"/>
              </a:lnSpc>
              <a:spcBef>
                <a:spcPts val="815"/>
              </a:spcBef>
              <a:buFont typeface="Symbol"/>
              <a:buChar char=""/>
              <a:tabLst>
                <a:tab pos="368300" algn="l"/>
              </a:tabLst>
            </a:pPr>
            <a:r>
              <a:rPr sz="2800" spc="-25" dirty="0">
                <a:solidFill>
                  <a:srgbClr val="FFFFFF"/>
                </a:solidFill>
                <a:latin typeface="Calibri"/>
                <a:cs typeface="Calibri"/>
              </a:rPr>
              <a:t>First</a:t>
            </a:r>
            <a:r>
              <a:rPr sz="28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IP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Address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of the block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must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be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divisible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by</a:t>
            </a:r>
            <a:r>
              <a:rPr sz="2800" spc="6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800" spc="-25" dirty="0">
                <a:solidFill>
                  <a:srgbClr val="FFFFFF"/>
                </a:solidFill>
                <a:latin typeface="Calibri"/>
                <a:cs typeface="Calibri"/>
              </a:rPr>
              <a:t>size</a:t>
            </a:r>
            <a:r>
              <a:rPr sz="2800" spc="5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of the block. (so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that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we get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FFFFFF"/>
                </a:solidFill>
                <a:latin typeface="Calibri"/>
                <a:cs typeface="Calibri"/>
              </a:rPr>
              <a:t>host</a:t>
            </a:r>
            <a:r>
              <a:rPr sz="28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id</a:t>
            </a:r>
            <a:r>
              <a:rPr sz="28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FFFFFF"/>
                </a:solidFill>
                <a:latin typeface="Calibri"/>
                <a:cs typeface="Calibri"/>
              </a:rPr>
              <a:t>from</a:t>
            </a:r>
            <a:r>
              <a:rPr sz="2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all 0</a:t>
            </a:r>
            <a:r>
              <a:rPr sz="2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all 1)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5875">
              <a:lnSpc>
                <a:spcPct val="100000"/>
              </a:lnSpc>
              <a:spcBef>
                <a:spcPts val="105"/>
              </a:spcBef>
            </a:pPr>
            <a:r>
              <a:rPr spc="-10" dirty="0"/>
              <a:t>Subnetting</a:t>
            </a:r>
            <a:r>
              <a:rPr spc="-45" dirty="0"/>
              <a:t> </a:t>
            </a:r>
            <a:r>
              <a:rPr dirty="0"/>
              <a:t>in</a:t>
            </a:r>
            <a:r>
              <a:rPr spc="-20" dirty="0"/>
              <a:t> </a:t>
            </a:r>
            <a:r>
              <a:rPr spc="-5" dirty="0"/>
              <a:t>CIDR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8739" y="860806"/>
            <a:ext cx="11401425" cy="10020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3200" b="1" dirty="0">
                <a:solidFill>
                  <a:srgbClr val="EC7C30"/>
                </a:solidFill>
                <a:latin typeface="Calibri"/>
                <a:cs typeface="Calibri"/>
              </a:rPr>
              <a:t>Q </a:t>
            </a:r>
            <a:r>
              <a:rPr sz="3200" spc="-5" dirty="0">
                <a:solidFill>
                  <a:srgbClr val="EC7C30"/>
                </a:solidFill>
                <a:latin typeface="Calibri"/>
                <a:cs typeface="Calibri"/>
              </a:rPr>
              <a:t>Consider </a:t>
            </a:r>
            <a:r>
              <a:rPr sz="3200" dirty="0">
                <a:solidFill>
                  <a:srgbClr val="EC7C30"/>
                </a:solidFill>
                <a:latin typeface="Calibri"/>
                <a:cs typeface="Calibri"/>
              </a:rPr>
              <a:t>the </a:t>
            </a:r>
            <a:r>
              <a:rPr sz="3200" spc="-10" dirty="0">
                <a:solidFill>
                  <a:srgbClr val="EC7C30"/>
                </a:solidFill>
                <a:latin typeface="Calibri"/>
                <a:cs typeface="Calibri"/>
              </a:rPr>
              <a:t>network</a:t>
            </a:r>
            <a:r>
              <a:rPr sz="3200" spc="-2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200" spc="-10" dirty="0">
                <a:solidFill>
                  <a:srgbClr val="EC7C30"/>
                </a:solidFill>
                <a:latin typeface="Calibri"/>
                <a:cs typeface="Calibri"/>
              </a:rPr>
              <a:t>having</a:t>
            </a:r>
            <a:r>
              <a:rPr sz="3200" spc="1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EC7C30"/>
                </a:solidFill>
                <a:latin typeface="Calibri"/>
                <a:cs typeface="Calibri"/>
              </a:rPr>
              <a:t>IP </a:t>
            </a:r>
            <a:r>
              <a:rPr sz="3200" spc="-10" dirty="0">
                <a:solidFill>
                  <a:srgbClr val="EC7C30"/>
                </a:solidFill>
                <a:latin typeface="Calibri"/>
                <a:cs typeface="Calibri"/>
              </a:rPr>
              <a:t>Address</a:t>
            </a:r>
            <a:r>
              <a:rPr sz="320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200" spc="-5" dirty="0">
                <a:solidFill>
                  <a:srgbClr val="EC7C30"/>
                </a:solidFill>
                <a:latin typeface="Calibri"/>
                <a:cs typeface="Calibri"/>
              </a:rPr>
              <a:t>40.30.20.10/25</a:t>
            </a:r>
            <a:r>
              <a:rPr sz="3200" spc="5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200" spc="-5" dirty="0">
                <a:solidFill>
                  <a:srgbClr val="EC7C30"/>
                </a:solidFill>
                <a:latin typeface="Calibri"/>
                <a:cs typeface="Calibri"/>
              </a:rPr>
              <a:t>Divide</a:t>
            </a:r>
            <a:r>
              <a:rPr sz="3200" spc="1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200" spc="-5" dirty="0">
                <a:solidFill>
                  <a:srgbClr val="EC7C30"/>
                </a:solidFill>
                <a:latin typeface="Calibri"/>
                <a:cs typeface="Calibri"/>
              </a:rPr>
              <a:t>this </a:t>
            </a:r>
            <a:r>
              <a:rPr sz="3200" spc="-70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200" spc="-10" dirty="0">
                <a:solidFill>
                  <a:srgbClr val="EC7C30"/>
                </a:solidFill>
                <a:latin typeface="Calibri"/>
                <a:cs typeface="Calibri"/>
              </a:rPr>
              <a:t>network</a:t>
            </a:r>
            <a:r>
              <a:rPr sz="3200" spc="-3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200" spc="-20" dirty="0">
                <a:solidFill>
                  <a:srgbClr val="EC7C30"/>
                </a:solidFill>
                <a:latin typeface="Calibri"/>
                <a:cs typeface="Calibri"/>
              </a:rPr>
              <a:t>into</a:t>
            </a:r>
            <a:r>
              <a:rPr sz="3200" spc="-5" dirty="0">
                <a:solidFill>
                  <a:srgbClr val="EC7C30"/>
                </a:solidFill>
                <a:latin typeface="Calibri"/>
                <a:cs typeface="Calibri"/>
              </a:rPr>
              <a:t> two </a:t>
            </a:r>
            <a:r>
              <a:rPr sz="3200" spc="-10" dirty="0">
                <a:solidFill>
                  <a:srgbClr val="EC7C30"/>
                </a:solidFill>
                <a:latin typeface="Calibri"/>
                <a:cs typeface="Calibri"/>
              </a:rPr>
              <a:t>subnets.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387090" y="2032254"/>
            <a:ext cx="4843780" cy="4188460"/>
          </a:xfrm>
          <a:custGeom>
            <a:avLst/>
            <a:gdLst/>
            <a:ahLst/>
            <a:cxnLst/>
            <a:rect l="l" t="t" r="r" b="b"/>
            <a:pathLst>
              <a:path w="4843780" h="4188460">
                <a:moveTo>
                  <a:pt x="0" y="2093976"/>
                </a:moveTo>
                <a:lnTo>
                  <a:pt x="546" y="2049031"/>
                </a:lnTo>
                <a:lnTo>
                  <a:pt x="2179" y="2004317"/>
                </a:lnTo>
                <a:lnTo>
                  <a:pt x="4888" y="1959844"/>
                </a:lnTo>
                <a:lnTo>
                  <a:pt x="8660" y="1915621"/>
                </a:lnTo>
                <a:lnTo>
                  <a:pt x="13487" y="1871657"/>
                </a:lnTo>
                <a:lnTo>
                  <a:pt x="19356" y="1827962"/>
                </a:lnTo>
                <a:lnTo>
                  <a:pt x="26256" y="1784545"/>
                </a:lnTo>
                <a:lnTo>
                  <a:pt x="34177" y="1741416"/>
                </a:lnTo>
                <a:lnTo>
                  <a:pt x="43108" y="1698584"/>
                </a:lnTo>
                <a:lnTo>
                  <a:pt x="53038" y="1656058"/>
                </a:lnTo>
                <a:lnTo>
                  <a:pt x="63956" y="1613849"/>
                </a:lnTo>
                <a:lnTo>
                  <a:pt x="75851" y="1571965"/>
                </a:lnTo>
                <a:lnTo>
                  <a:pt x="88713" y="1530416"/>
                </a:lnTo>
                <a:lnTo>
                  <a:pt x="102529" y="1489211"/>
                </a:lnTo>
                <a:lnTo>
                  <a:pt x="117289" y="1448360"/>
                </a:lnTo>
                <a:lnTo>
                  <a:pt x="132983" y="1407872"/>
                </a:lnTo>
                <a:lnTo>
                  <a:pt x="149600" y="1367757"/>
                </a:lnTo>
                <a:lnTo>
                  <a:pt x="167128" y="1328024"/>
                </a:lnTo>
                <a:lnTo>
                  <a:pt x="185556" y="1288682"/>
                </a:lnTo>
                <a:lnTo>
                  <a:pt x="204875" y="1249742"/>
                </a:lnTo>
                <a:lnTo>
                  <a:pt x="225072" y="1211212"/>
                </a:lnTo>
                <a:lnTo>
                  <a:pt x="246137" y="1173102"/>
                </a:lnTo>
                <a:lnTo>
                  <a:pt x="268058" y="1135421"/>
                </a:lnTo>
                <a:lnTo>
                  <a:pt x="290826" y="1098179"/>
                </a:lnTo>
                <a:lnTo>
                  <a:pt x="314429" y="1061385"/>
                </a:lnTo>
                <a:lnTo>
                  <a:pt x="338856" y="1025049"/>
                </a:lnTo>
                <a:lnTo>
                  <a:pt x="364096" y="989180"/>
                </a:lnTo>
                <a:lnTo>
                  <a:pt x="390139" y="953788"/>
                </a:lnTo>
                <a:lnTo>
                  <a:pt x="416973" y="918881"/>
                </a:lnTo>
                <a:lnTo>
                  <a:pt x="444587" y="884470"/>
                </a:lnTo>
                <a:lnTo>
                  <a:pt x="472971" y="850564"/>
                </a:lnTo>
                <a:lnTo>
                  <a:pt x="502114" y="817172"/>
                </a:lnTo>
                <a:lnTo>
                  <a:pt x="532004" y="784304"/>
                </a:lnTo>
                <a:lnTo>
                  <a:pt x="562631" y="751969"/>
                </a:lnTo>
                <a:lnTo>
                  <a:pt x="593985" y="720177"/>
                </a:lnTo>
                <a:lnTo>
                  <a:pt x="626052" y="688937"/>
                </a:lnTo>
                <a:lnTo>
                  <a:pt x="658824" y="658258"/>
                </a:lnTo>
                <a:lnTo>
                  <a:pt x="692290" y="628151"/>
                </a:lnTo>
                <a:lnTo>
                  <a:pt x="726437" y="598624"/>
                </a:lnTo>
                <a:lnTo>
                  <a:pt x="761255" y="569687"/>
                </a:lnTo>
                <a:lnTo>
                  <a:pt x="796734" y="541349"/>
                </a:lnTo>
                <a:lnTo>
                  <a:pt x="832863" y="513620"/>
                </a:lnTo>
                <a:lnTo>
                  <a:pt x="869629" y="486509"/>
                </a:lnTo>
                <a:lnTo>
                  <a:pt x="907024" y="460025"/>
                </a:lnTo>
                <a:lnTo>
                  <a:pt x="945035" y="434179"/>
                </a:lnTo>
                <a:lnTo>
                  <a:pt x="983652" y="408980"/>
                </a:lnTo>
                <a:lnTo>
                  <a:pt x="1022863" y="384436"/>
                </a:lnTo>
                <a:lnTo>
                  <a:pt x="1062659" y="360558"/>
                </a:lnTo>
                <a:lnTo>
                  <a:pt x="1103027" y="337354"/>
                </a:lnTo>
                <a:lnTo>
                  <a:pt x="1143958" y="314835"/>
                </a:lnTo>
                <a:lnTo>
                  <a:pt x="1185440" y="293010"/>
                </a:lnTo>
                <a:lnTo>
                  <a:pt x="1227462" y="271888"/>
                </a:lnTo>
                <a:lnTo>
                  <a:pt x="1270013" y="251478"/>
                </a:lnTo>
                <a:lnTo>
                  <a:pt x="1313082" y="231791"/>
                </a:lnTo>
                <a:lnTo>
                  <a:pt x="1356659" y="212835"/>
                </a:lnTo>
                <a:lnTo>
                  <a:pt x="1400733" y="194620"/>
                </a:lnTo>
                <a:lnTo>
                  <a:pt x="1445292" y="177156"/>
                </a:lnTo>
                <a:lnTo>
                  <a:pt x="1490326" y="160451"/>
                </a:lnTo>
                <a:lnTo>
                  <a:pt x="1535824" y="144516"/>
                </a:lnTo>
                <a:lnTo>
                  <a:pt x="1581774" y="129360"/>
                </a:lnTo>
                <a:lnTo>
                  <a:pt x="1628167" y="114991"/>
                </a:lnTo>
                <a:lnTo>
                  <a:pt x="1674990" y="101421"/>
                </a:lnTo>
                <a:lnTo>
                  <a:pt x="1722233" y="88657"/>
                </a:lnTo>
                <a:lnTo>
                  <a:pt x="1769886" y="76710"/>
                </a:lnTo>
                <a:lnTo>
                  <a:pt x="1817937" y="65589"/>
                </a:lnTo>
                <a:lnTo>
                  <a:pt x="1866375" y="55303"/>
                </a:lnTo>
                <a:lnTo>
                  <a:pt x="1915190" y="45863"/>
                </a:lnTo>
                <a:lnTo>
                  <a:pt x="1964370" y="37276"/>
                </a:lnTo>
                <a:lnTo>
                  <a:pt x="2013905" y="29553"/>
                </a:lnTo>
                <a:lnTo>
                  <a:pt x="2063783" y="22704"/>
                </a:lnTo>
                <a:lnTo>
                  <a:pt x="2113994" y="16737"/>
                </a:lnTo>
                <a:lnTo>
                  <a:pt x="2164527" y="11662"/>
                </a:lnTo>
                <a:lnTo>
                  <a:pt x="2215370" y="7489"/>
                </a:lnTo>
                <a:lnTo>
                  <a:pt x="2266514" y="4226"/>
                </a:lnTo>
                <a:lnTo>
                  <a:pt x="2317947" y="1884"/>
                </a:lnTo>
                <a:lnTo>
                  <a:pt x="2369658" y="472"/>
                </a:lnTo>
                <a:lnTo>
                  <a:pt x="2421636" y="0"/>
                </a:lnTo>
                <a:lnTo>
                  <a:pt x="2473613" y="472"/>
                </a:lnTo>
                <a:lnTo>
                  <a:pt x="2525324" y="1884"/>
                </a:lnTo>
                <a:lnTo>
                  <a:pt x="2576757" y="4226"/>
                </a:lnTo>
                <a:lnTo>
                  <a:pt x="2627901" y="7489"/>
                </a:lnTo>
                <a:lnTo>
                  <a:pt x="2678744" y="11662"/>
                </a:lnTo>
                <a:lnTo>
                  <a:pt x="2729277" y="16737"/>
                </a:lnTo>
                <a:lnTo>
                  <a:pt x="2779488" y="22704"/>
                </a:lnTo>
                <a:lnTo>
                  <a:pt x="2829366" y="29553"/>
                </a:lnTo>
                <a:lnTo>
                  <a:pt x="2878901" y="37276"/>
                </a:lnTo>
                <a:lnTo>
                  <a:pt x="2928081" y="45863"/>
                </a:lnTo>
                <a:lnTo>
                  <a:pt x="2976896" y="55303"/>
                </a:lnTo>
                <a:lnTo>
                  <a:pt x="3025334" y="65589"/>
                </a:lnTo>
                <a:lnTo>
                  <a:pt x="3073385" y="76710"/>
                </a:lnTo>
                <a:lnTo>
                  <a:pt x="3121038" y="88657"/>
                </a:lnTo>
                <a:lnTo>
                  <a:pt x="3168281" y="101421"/>
                </a:lnTo>
                <a:lnTo>
                  <a:pt x="3215104" y="114991"/>
                </a:lnTo>
                <a:lnTo>
                  <a:pt x="3261497" y="129360"/>
                </a:lnTo>
                <a:lnTo>
                  <a:pt x="3307447" y="144516"/>
                </a:lnTo>
                <a:lnTo>
                  <a:pt x="3352945" y="160451"/>
                </a:lnTo>
                <a:lnTo>
                  <a:pt x="3397979" y="177156"/>
                </a:lnTo>
                <a:lnTo>
                  <a:pt x="3442538" y="194620"/>
                </a:lnTo>
                <a:lnTo>
                  <a:pt x="3486612" y="212835"/>
                </a:lnTo>
                <a:lnTo>
                  <a:pt x="3530189" y="231791"/>
                </a:lnTo>
                <a:lnTo>
                  <a:pt x="3573258" y="251478"/>
                </a:lnTo>
                <a:lnTo>
                  <a:pt x="3615809" y="271888"/>
                </a:lnTo>
                <a:lnTo>
                  <a:pt x="3657831" y="293010"/>
                </a:lnTo>
                <a:lnTo>
                  <a:pt x="3699313" y="314835"/>
                </a:lnTo>
                <a:lnTo>
                  <a:pt x="3740244" y="337354"/>
                </a:lnTo>
                <a:lnTo>
                  <a:pt x="3780612" y="360558"/>
                </a:lnTo>
                <a:lnTo>
                  <a:pt x="3820408" y="384436"/>
                </a:lnTo>
                <a:lnTo>
                  <a:pt x="3859619" y="408980"/>
                </a:lnTo>
                <a:lnTo>
                  <a:pt x="3898236" y="434179"/>
                </a:lnTo>
                <a:lnTo>
                  <a:pt x="3936247" y="460025"/>
                </a:lnTo>
                <a:lnTo>
                  <a:pt x="3973642" y="486509"/>
                </a:lnTo>
                <a:lnTo>
                  <a:pt x="4010408" y="513620"/>
                </a:lnTo>
                <a:lnTo>
                  <a:pt x="4046537" y="541349"/>
                </a:lnTo>
                <a:lnTo>
                  <a:pt x="4082016" y="569687"/>
                </a:lnTo>
                <a:lnTo>
                  <a:pt x="4116834" y="598624"/>
                </a:lnTo>
                <a:lnTo>
                  <a:pt x="4150981" y="628151"/>
                </a:lnTo>
                <a:lnTo>
                  <a:pt x="4184447" y="658258"/>
                </a:lnTo>
                <a:lnTo>
                  <a:pt x="4217219" y="688937"/>
                </a:lnTo>
                <a:lnTo>
                  <a:pt x="4249286" y="720177"/>
                </a:lnTo>
                <a:lnTo>
                  <a:pt x="4280640" y="751969"/>
                </a:lnTo>
                <a:lnTo>
                  <a:pt x="4311267" y="784304"/>
                </a:lnTo>
                <a:lnTo>
                  <a:pt x="4341157" y="817172"/>
                </a:lnTo>
                <a:lnTo>
                  <a:pt x="4370300" y="850564"/>
                </a:lnTo>
                <a:lnTo>
                  <a:pt x="4398684" y="884470"/>
                </a:lnTo>
                <a:lnTo>
                  <a:pt x="4426298" y="918881"/>
                </a:lnTo>
                <a:lnTo>
                  <a:pt x="4453132" y="953788"/>
                </a:lnTo>
                <a:lnTo>
                  <a:pt x="4479175" y="989180"/>
                </a:lnTo>
                <a:lnTo>
                  <a:pt x="4504415" y="1025049"/>
                </a:lnTo>
                <a:lnTo>
                  <a:pt x="4528842" y="1061385"/>
                </a:lnTo>
                <a:lnTo>
                  <a:pt x="4552445" y="1098179"/>
                </a:lnTo>
                <a:lnTo>
                  <a:pt x="4575213" y="1135421"/>
                </a:lnTo>
                <a:lnTo>
                  <a:pt x="4597134" y="1173102"/>
                </a:lnTo>
                <a:lnTo>
                  <a:pt x="4618199" y="1211212"/>
                </a:lnTo>
                <a:lnTo>
                  <a:pt x="4638396" y="1249742"/>
                </a:lnTo>
                <a:lnTo>
                  <a:pt x="4657715" y="1288682"/>
                </a:lnTo>
                <a:lnTo>
                  <a:pt x="4676143" y="1328024"/>
                </a:lnTo>
                <a:lnTo>
                  <a:pt x="4693671" y="1367757"/>
                </a:lnTo>
                <a:lnTo>
                  <a:pt x="4710288" y="1407872"/>
                </a:lnTo>
                <a:lnTo>
                  <a:pt x="4725982" y="1448360"/>
                </a:lnTo>
                <a:lnTo>
                  <a:pt x="4740742" y="1489211"/>
                </a:lnTo>
                <a:lnTo>
                  <a:pt x="4754558" y="1530416"/>
                </a:lnTo>
                <a:lnTo>
                  <a:pt x="4767420" y="1571965"/>
                </a:lnTo>
                <a:lnTo>
                  <a:pt x="4779315" y="1613849"/>
                </a:lnTo>
                <a:lnTo>
                  <a:pt x="4790233" y="1656058"/>
                </a:lnTo>
                <a:lnTo>
                  <a:pt x="4800163" y="1698584"/>
                </a:lnTo>
                <a:lnTo>
                  <a:pt x="4809094" y="1741416"/>
                </a:lnTo>
                <a:lnTo>
                  <a:pt x="4817015" y="1784545"/>
                </a:lnTo>
                <a:lnTo>
                  <a:pt x="4823915" y="1827962"/>
                </a:lnTo>
                <a:lnTo>
                  <a:pt x="4829784" y="1871657"/>
                </a:lnTo>
                <a:lnTo>
                  <a:pt x="4834611" y="1915621"/>
                </a:lnTo>
                <a:lnTo>
                  <a:pt x="4838383" y="1959844"/>
                </a:lnTo>
                <a:lnTo>
                  <a:pt x="4841092" y="2004317"/>
                </a:lnTo>
                <a:lnTo>
                  <a:pt x="4842725" y="2049031"/>
                </a:lnTo>
                <a:lnTo>
                  <a:pt x="4843271" y="2093976"/>
                </a:lnTo>
                <a:lnTo>
                  <a:pt x="4842725" y="2138920"/>
                </a:lnTo>
                <a:lnTo>
                  <a:pt x="4841092" y="2183634"/>
                </a:lnTo>
                <a:lnTo>
                  <a:pt x="4838383" y="2228107"/>
                </a:lnTo>
                <a:lnTo>
                  <a:pt x="4834611" y="2272330"/>
                </a:lnTo>
                <a:lnTo>
                  <a:pt x="4829784" y="2316294"/>
                </a:lnTo>
                <a:lnTo>
                  <a:pt x="4823915" y="2359989"/>
                </a:lnTo>
                <a:lnTo>
                  <a:pt x="4817015" y="2403406"/>
                </a:lnTo>
                <a:lnTo>
                  <a:pt x="4809094" y="2446535"/>
                </a:lnTo>
                <a:lnTo>
                  <a:pt x="4800163" y="2489367"/>
                </a:lnTo>
                <a:lnTo>
                  <a:pt x="4790233" y="2531893"/>
                </a:lnTo>
                <a:lnTo>
                  <a:pt x="4779315" y="2574102"/>
                </a:lnTo>
                <a:lnTo>
                  <a:pt x="4767420" y="2615986"/>
                </a:lnTo>
                <a:lnTo>
                  <a:pt x="4754558" y="2657535"/>
                </a:lnTo>
                <a:lnTo>
                  <a:pt x="4740742" y="2698740"/>
                </a:lnTo>
                <a:lnTo>
                  <a:pt x="4725982" y="2739591"/>
                </a:lnTo>
                <a:lnTo>
                  <a:pt x="4710288" y="2780079"/>
                </a:lnTo>
                <a:lnTo>
                  <a:pt x="4693671" y="2820194"/>
                </a:lnTo>
                <a:lnTo>
                  <a:pt x="4676143" y="2859927"/>
                </a:lnTo>
                <a:lnTo>
                  <a:pt x="4657715" y="2899269"/>
                </a:lnTo>
                <a:lnTo>
                  <a:pt x="4638396" y="2938209"/>
                </a:lnTo>
                <a:lnTo>
                  <a:pt x="4618199" y="2976739"/>
                </a:lnTo>
                <a:lnTo>
                  <a:pt x="4597134" y="3014849"/>
                </a:lnTo>
                <a:lnTo>
                  <a:pt x="4575213" y="3052530"/>
                </a:lnTo>
                <a:lnTo>
                  <a:pt x="4552445" y="3089772"/>
                </a:lnTo>
                <a:lnTo>
                  <a:pt x="4528842" y="3126566"/>
                </a:lnTo>
                <a:lnTo>
                  <a:pt x="4504415" y="3162902"/>
                </a:lnTo>
                <a:lnTo>
                  <a:pt x="4479175" y="3198771"/>
                </a:lnTo>
                <a:lnTo>
                  <a:pt x="4453132" y="3234163"/>
                </a:lnTo>
                <a:lnTo>
                  <a:pt x="4426298" y="3269070"/>
                </a:lnTo>
                <a:lnTo>
                  <a:pt x="4398684" y="3303481"/>
                </a:lnTo>
                <a:lnTo>
                  <a:pt x="4370300" y="3337387"/>
                </a:lnTo>
                <a:lnTo>
                  <a:pt x="4341157" y="3370779"/>
                </a:lnTo>
                <a:lnTo>
                  <a:pt x="4311267" y="3403647"/>
                </a:lnTo>
                <a:lnTo>
                  <a:pt x="4280640" y="3435982"/>
                </a:lnTo>
                <a:lnTo>
                  <a:pt x="4249286" y="3467774"/>
                </a:lnTo>
                <a:lnTo>
                  <a:pt x="4217219" y="3499014"/>
                </a:lnTo>
                <a:lnTo>
                  <a:pt x="4184447" y="3529693"/>
                </a:lnTo>
                <a:lnTo>
                  <a:pt x="4150981" y="3559800"/>
                </a:lnTo>
                <a:lnTo>
                  <a:pt x="4116834" y="3589327"/>
                </a:lnTo>
                <a:lnTo>
                  <a:pt x="4082016" y="3618264"/>
                </a:lnTo>
                <a:lnTo>
                  <a:pt x="4046537" y="3646602"/>
                </a:lnTo>
                <a:lnTo>
                  <a:pt x="4010408" y="3674331"/>
                </a:lnTo>
                <a:lnTo>
                  <a:pt x="3973642" y="3701442"/>
                </a:lnTo>
                <a:lnTo>
                  <a:pt x="3936247" y="3727926"/>
                </a:lnTo>
                <a:lnTo>
                  <a:pt x="3898236" y="3753772"/>
                </a:lnTo>
                <a:lnTo>
                  <a:pt x="3859619" y="3778971"/>
                </a:lnTo>
                <a:lnTo>
                  <a:pt x="3820408" y="3803515"/>
                </a:lnTo>
                <a:lnTo>
                  <a:pt x="3780612" y="3827393"/>
                </a:lnTo>
                <a:lnTo>
                  <a:pt x="3740244" y="3850597"/>
                </a:lnTo>
                <a:lnTo>
                  <a:pt x="3699313" y="3873116"/>
                </a:lnTo>
                <a:lnTo>
                  <a:pt x="3657831" y="3894941"/>
                </a:lnTo>
                <a:lnTo>
                  <a:pt x="3615809" y="3916063"/>
                </a:lnTo>
                <a:lnTo>
                  <a:pt x="3573258" y="3936473"/>
                </a:lnTo>
                <a:lnTo>
                  <a:pt x="3530189" y="3956160"/>
                </a:lnTo>
                <a:lnTo>
                  <a:pt x="3486612" y="3975116"/>
                </a:lnTo>
                <a:lnTo>
                  <a:pt x="3442538" y="3993331"/>
                </a:lnTo>
                <a:lnTo>
                  <a:pt x="3397979" y="4010795"/>
                </a:lnTo>
                <a:lnTo>
                  <a:pt x="3352945" y="4027500"/>
                </a:lnTo>
                <a:lnTo>
                  <a:pt x="3307447" y="4043435"/>
                </a:lnTo>
                <a:lnTo>
                  <a:pt x="3261497" y="4058591"/>
                </a:lnTo>
                <a:lnTo>
                  <a:pt x="3215104" y="4072960"/>
                </a:lnTo>
                <a:lnTo>
                  <a:pt x="3168281" y="4086530"/>
                </a:lnTo>
                <a:lnTo>
                  <a:pt x="3121038" y="4099294"/>
                </a:lnTo>
                <a:lnTo>
                  <a:pt x="3073385" y="4111241"/>
                </a:lnTo>
                <a:lnTo>
                  <a:pt x="3025334" y="4122362"/>
                </a:lnTo>
                <a:lnTo>
                  <a:pt x="2976896" y="4132648"/>
                </a:lnTo>
                <a:lnTo>
                  <a:pt x="2928081" y="4142088"/>
                </a:lnTo>
                <a:lnTo>
                  <a:pt x="2878901" y="4150675"/>
                </a:lnTo>
                <a:lnTo>
                  <a:pt x="2829366" y="4158398"/>
                </a:lnTo>
                <a:lnTo>
                  <a:pt x="2779488" y="4165247"/>
                </a:lnTo>
                <a:lnTo>
                  <a:pt x="2729277" y="4171214"/>
                </a:lnTo>
                <a:lnTo>
                  <a:pt x="2678744" y="4176289"/>
                </a:lnTo>
                <a:lnTo>
                  <a:pt x="2627901" y="4180462"/>
                </a:lnTo>
                <a:lnTo>
                  <a:pt x="2576757" y="4183725"/>
                </a:lnTo>
                <a:lnTo>
                  <a:pt x="2525324" y="4186067"/>
                </a:lnTo>
                <a:lnTo>
                  <a:pt x="2473613" y="4187479"/>
                </a:lnTo>
                <a:lnTo>
                  <a:pt x="2421636" y="4187952"/>
                </a:lnTo>
                <a:lnTo>
                  <a:pt x="2369658" y="4187479"/>
                </a:lnTo>
                <a:lnTo>
                  <a:pt x="2317947" y="4186067"/>
                </a:lnTo>
                <a:lnTo>
                  <a:pt x="2266514" y="4183725"/>
                </a:lnTo>
                <a:lnTo>
                  <a:pt x="2215370" y="4180462"/>
                </a:lnTo>
                <a:lnTo>
                  <a:pt x="2164527" y="4176289"/>
                </a:lnTo>
                <a:lnTo>
                  <a:pt x="2113994" y="4171214"/>
                </a:lnTo>
                <a:lnTo>
                  <a:pt x="2063783" y="4165247"/>
                </a:lnTo>
                <a:lnTo>
                  <a:pt x="2013905" y="4158398"/>
                </a:lnTo>
                <a:lnTo>
                  <a:pt x="1964370" y="4150675"/>
                </a:lnTo>
                <a:lnTo>
                  <a:pt x="1915190" y="4142088"/>
                </a:lnTo>
                <a:lnTo>
                  <a:pt x="1866375" y="4132648"/>
                </a:lnTo>
                <a:lnTo>
                  <a:pt x="1817937" y="4122362"/>
                </a:lnTo>
                <a:lnTo>
                  <a:pt x="1769886" y="4111241"/>
                </a:lnTo>
                <a:lnTo>
                  <a:pt x="1722233" y="4099294"/>
                </a:lnTo>
                <a:lnTo>
                  <a:pt x="1674990" y="4086530"/>
                </a:lnTo>
                <a:lnTo>
                  <a:pt x="1628167" y="4072960"/>
                </a:lnTo>
                <a:lnTo>
                  <a:pt x="1581774" y="4058591"/>
                </a:lnTo>
                <a:lnTo>
                  <a:pt x="1535824" y="4043435"/>
                </a:lnTo>
                <a:lnTo>
                  <a:pt x="1490326" y="4027500"/>
                </a:lnTo>
                <a:lnTo>
                  <a:pt x="1445292" y="4010795"/>
                </a:lnTo>
                <a:lnTo>
                  <a:pt x="1400733" y="3993331"/>
                </a:lnTo>
                <a:lnTo>
                  <a:pt x="1356659" y="3975116"/>
                </a:lnTo>
                <a:lnTo>
                  <a:pt x="1313082" y="3956160"/>
                </a:lnTo>
                <a:lnTo>
                  <a:pt x="1270013" y="3936473"/>
                </a:lnTo>
                <a:lnTo>
                  <a:pt x="1227462" y="3916063"/>
                </a:lnTo>
                <a:lnTo>
                  <a:pt x="1185440" y="3894941"/>
                </a:lnTo>
                <a:lnTo>
                  <a:pt x="1143958" y="3873116"/>
                </a:lnTo>
                <a:lnTo>
                  <a:pt x="1103027" y="3850597"/>
                </a:lnTo>
                <a:lnTo>
                  <a:pt x="1062659" y="3827393"/>
                </a:lnTo>
                <a:lnTo>
                  <a:pt x="1022863" y="3803515"/>
                </a:lnTo>
                <a:lnTo>
                  <a:pt x="983652" y="3778971"/>
                </a:lnTo>
                <a:lnTo>
                  <a:pt x="945035" y="3753772"/>
                </a:lnTo>
                <a:lnTo>
                  <a:pt x="907024" y="3727926"/>
                </a:lnTo>
                <a:lnTo>
                  <a:pt x="869629" y="3701442"/>
                </a:lnTo>
                <a:lnTo>
                  <a:pt x="832863" y="3674331"/>
                </a:lnTo>
                <a:lnTo>
                  <a:pt x="796734" y="3646602"/>
                </a:lnTo>
                <a:lnTo>
                  <a:pt x="761255" y="3618264"/>
                </a:lnTo>
                <a:lnTo>
                  <a:pt x="726437" y="3589327"/>
                </a:lnTo>
                <a:lnTo>
                  <a:pt x="692290" y="3559800"/>
                </a:lnTo>
                <a:lnTo>
                  <a:pt x="658824" y="3529693"/>
                </a:lnTo>
                <a:lnTo>
                  <a:pt x="626052" y="3499014"/>
                </a:lnTo>
                <a:lnTo>
                  <a:pt x="593985" y="3467774"/>
                </a:lnTo>
                <a:lnTo>
                  <a:pt x="562631" y="3435982"/>
                </a:lnTo>
                <a:lnTo>
                  <a:pt x="532004" y="3403647"/>
                </a:lnTo>
                <a:lnTo>
                  <a:pt x="502114" y="3370779"/>
                </a:lnTo>
                <a:lnTo>
                  <a:pt x="472971" y="3337387"/>
                </a:lnTo>
                <a:lnTo>
                  <a:pt x="444587" y="3303481"/>
                </a:lnTo>
                <a:lnTo>
                  <a:pt x="416973" y="3269070"/>
                </a:lnTo>
                <a:lnTo>
                  <a:pt x="390139" y="3234163"/>
                </a:lnTo>
                <a:lnTo>
                  <a:pt x="364096" y="3198771"/>
                </a:lnTo>
                <a:lnTo>
                  <a:pt x="338856" y="3162902"/>
                </a:lnTo>
                <a:lnTo>
                  <a:pt x="314429" y="3126566"/>
                </a:lnTo>
                <a:lnTo>
                  <a:pt x="290826" y="3089772"/>
                </a:lnTo>
                <a:lnTo>
                  <a:pt x="268058" y="3052530"/>
                </a:lnTo>
                <a:lnTo>
                  <a:pt x="246137" y="3014849"/>
                </a:lnTo>
                <a:lnTo>
                  <a:pt x="225072" y="2976739"/>
                </a:lnTo>
                <a:lnTo>
                  <a:pt x="204875" y="2938209"/>
                </a:lnTo>
                <a:lnTo>
                  <a:pt x="185556" y="2899269"/>
                </a:lnTo>
                <a:lnTo>
                  <a:pt x="167128" y="2859927"/>
                </a:lnTo>
                <a:lnTo>
                  <a:pt x="149600" y="2820194"/>
                </a:lnTo>
                <a:lnTo>
                  <a:pt x="132983" y="2780079"/>
                </a:lnTo>
                <a:lnTo>
                  <a:pt x="117289" y="2739591"/>
                </a:lnTo>
                <a:lnTo>
                  <a:pt x="102529" y="2698740"/>
                </a:lnTo>
                <a:lnTo>
                  <a:pt x="88713" y="2657535"/>
                </a:lnTo>
                <a:lnTo>
                  <a:pt x="75851" y="2615986"/>
                </a:lnTo>
                <a:lnTo>
                  <a:pt x="63956" y="2574102"/>
                </a:lnTo>
                <a:lnTo>
                  <a:pt x="53038" y="2531893"/>
                </a:lnTo>
                <a:lnTo>
                  <a:pt x="43108" y="2489367"/>
                </a:lnTo>
                <a:lnTo>
                  <a:pt x="34177" y="2446535"/>
                </a:lnTo>
                <a:lnTo>
                  <a:pt x="26256" y="2403406"/>
                </a:lnTo>
                <a:lnTo>
                  <a:pt x="19356" y="2359989"/>
                </a:lnTo>
                <a:lnTo>
                  <a:pt x="13487" y="2316294"/>
                </a:lnTo>
                <a:lnTo>
                  <a:pt x="8660" y="2272330"/>
                </a:lnTo>
                <a:lnTo>
                  <a:pt x="4888" y="2228107"/>
                </a:lnTo>
                <a:lnTo>
                  <a:pt x="2179" y="2183634"/>
                </a:lnTo>
                <a:lnTo>
                  <a:pt x="546" y="2138920"/>
                </a:lnTo>
                <a:lnTo>
                  <a:pt x="0" y="2093976"/>
                </a:lnTo>
                <a:close/>
              </a:path>
            </a:pathLst>
          </a:custGeom>
          <a:ln w="381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412616" y="6228613"/>
            <a:ext cx="5351780" cy="584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85"/>
              </a:lnSpc>
            </a:pPr>
            <a:r>
              <a:rPr sz="4400" u="heavy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www.knowledgegate.in</a:t>
            </a:r>
            <a:endParaRPr sz="4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540507" y="1281683"/>
            <a:ext cx="7112634" cy="5478780"/>
            <a:chOff x="2540507" y="1281683"/>
            <a:chExt cx="7112634" cy="5478780"/>
          </a:xfrm>
        </p:grpSpPr>
        <p:sp>
          <p:nvSpPr>
            <p:cNvPr id="3" name="object 3"/>
            <p:cNvSpPr/>
            <p:nvPr/>
          </p:nvSpPr>
          <p:spPr>
            <a:xfrm>
              <a:off x="2559557" y="1300733"/>
              <a:ext cx="7074534" cy="5424170"/>
            </a:xfrm>
            <a:custGeom>
              <a:avLst/>
              <a:gdLst/>
              <a:ahLst/>
              <a:cxnLst/>
              <a:rect l="l" t="t" r="r" b="b"/>
              <a:pathLst>
                <a:path w="7074534" h="5424170">
                  <a:moveTo>
                    <a:pt x="0" y="2711958"/>
                  </a:moveTo>
                  <a:lnTo>
                    <a:pt x="413" y="2670041"/>
                  </a:lnTo>
                  <a:lnTo>
                    <a:pt x="1651" y="2628277"/>
                  </a:lnTo>
                  <a:lnTo>
                    <a:pt x="3708" y="2586671"/>
                  </a:lnTo>
                  <a:lnTo>
                    <a:pt x="6576" y="2545227"/>
                  </a:lnTo>
                  <a:lnTo>
                    <a:pt x="10250" y="2503950"/>
                  </a:lnTo>
                  <a:lnTo>
                    <a:pt x="14725" y="2462844"/>
                  </a:lnTo>
                  <a:lnTo>
                    <a:pt x="19993" y="2421914"/>
                  </a:lnTo>
                  <a:lnTo>
                    <a:pt x="26051" y="2381165"/>
                  </a:lnTo>
                  <a:lnTo>
                    <a:pt x="32890" y="2340601"/>
                  </a:lnTo>
                  <a:lnTo>
                    <a:pt x="40506" y="2300226"/>
                  </a:lnTo>
                  <a:lnTo>
                    <a:pt x="48893" y="2260045"/>
                  </a:lnTo>
                  <a:lnTo>
                    <a:pt x="58044" y="2220063"/>
                  </a:lnTo>
                  <a:lnTo>
                    <a:pt x="67954" y="2180285"/>
                  </a:lnTo>
                  <a:lnTo>
                    <a:pt x="78616" y="2140714"/>
                  </a:lnTo>
                  <a:lnTo>
                    <a:pt x="90025" y="2101356"/>
                  </a:lnTo>
                  <a:lnTo>
                    <a:pt x="102175" y="2062214"/>
                  </a:lnTo>
                  <a:lnTo>
                    <a:pt x="115060" y="2023294"/>
                  </a:lnTo>
                  <a:lnTo>
                    <a:pt x="128673" y="1984600"/>
                  </a:lnTo>
                  <a:lnTo>
                    <a:pt x="143010" y="1946137"/>
                  </a:lnTo>
                  <a:lnTo>
                    <a:pt x="158063" y="1907909"/>
                  </a:lnTo>
                  <a:lnTo>
                    <a:pt x="173828" y="1869920"/>
                  </a:lnTo>
                  <a:lnTo>
                    <a:pt x="190297" y="1832176"/>
                  </a:lnTo>
                  <a:lnTo>
                    <a:pt x="207466" y="1794681"/>
                  </a:lnTo>
                  <a:lnTo>
                    <a:pt x="225328" y="1757439"/>
                  </a:lnTo>
                  <a:lnTo>
                    <a:pt x="243878" y="1720455"/>
                  </a:lnTo>
                  <a:lnTo>
                    <a:pt x="263108" y="1683733"/>
                  </a:lnTo>
                  <a:lnTo>
                    <a:pt x="283014" y="1647279"/>
                  </a:lnTo>
                  <a:lnTo>
                    <a:pt x="303590" y="1611096"/>
                  </a:lnTo>
                  <a:lnTo>
                    <a:pt x="324829" y="1575190"/>
                  </a:lnTo>
                  <a:lnTo>
                    <a:pt x="346725" y="1539564"/>
                  </a:lnTo>
                  <a:lnTo>
                    <a:pt x="369273" y="1504224"/>
                  </a:lnTo>
                  <a:lnTo>
                    <a:pt x="392467" y="1469173"/>
                  </a:lnTo>
                  <a:lnTo>
                    <a:pt x="416300" y="1434417"/>
                  </a:lnTo>
                  <a:lnTo>
                    <a:pt x="440767" y="1399960"/>
                  </a:lnTo>
                  <a:lnTo>
                    <a:pt x="465862" y="1365806"/>
                  </a:lnTo>
                  <a:lnTo>
                    <a:pt x="491579" y="1331961"/>
                  </a:lnTo>
                  <a:lnTo>
                    <a:pt x="517912" y="1298428"/>
                  </a:lnTo>
                  <a:lnTo>
                    <a:pt x="544855" y="1265212"/>
                  </a:lnTo>
                  <a:lnTo>
                    <a:pt x="572402" y="1232318"/>
                  </a:lnTo>
                  <a:lnTo>
                    <a:pt x="600546" y="1199751"/>
                  </a:lnTo>
                  <a:lnTo>
                    <a:pt x="629283" y="1167514"/>
                  </a:lnTo>
                  <a:lnTo>
                    <a:pt x="658607" y="1135613"/>
                  </a:lnTo>
                  <a:lnTo>
                    <a:pt x="688510" y="1104052"/>
                  </a:lnTo>
                  <a:lnTo>
                    <a:pt x="718988" y="1072836"/>
                  </a:lnTo>
                  <a:lnTo>
                    <a:pt x="750034" y="1041969"/>
                  </a:lnTo>
                  <a:lnTo>
                    <a:pt x="781643" y="1011455"/>
                  </a:lnTo>
                  <a:lnTo>
                    <a:pt x="813808" y="981300"/>
                  </a:lnTo>
                  <a:lnTo>
                    <a:pt x="846523" y="951507"/>
                  </a:lnTo>
                  <a:lnTo>
                    <a:pt x="879783" y="922082"/>
                  </a:lnTo>
                  <a:lnTo>
                    <a:pt x="913582" y="893028"/>
                  </a:lnTo>
                  <a:lnTo>
                    <a:pt x="947914" y="864352"/>
                  </a:lnTo>
                  <a:lnTo>
                    <a:pt x="982772" y="836056"/>
                  </a:lnTo>
                  <a:lnTo>
                    <a:pt x="1018151" y="808146"/>
                  </a:lnTo>
                  <a:lnTo>
                    <a:pt x="1054045" y="780626"/>
                  </a:lnTo>
                  <a:lnTo>
                    <a:pt x="1090447" y="753501"/>
                  </a:lnTo>
                  <a:lnTo>
                    <a:pt x="1127353" y="726775"/>
                  </a:lnTo>
                  <a:lnTo>
                    <a:pt x="1164756" y="700453"/>
                  </a:lnTo>
                  <a:lnTo>
                    <a:pt x="1202650" y="674539"/>
                  </a:lnTo>
                  <a:lnTo>
                    <a:pt x="1241029" y="649038"/>
                  </a:lnTo>
                  <a:lnTo>
                    <a:pt x="1279887" y="623955"/>
                  </a:lnTo>
                  <a:lnTo>
                    <a:pt x="1319218" y="599294"/>
                  </a:lnTo>
                  <a:lnTo>
                    <a:pt x="1359017" y="575060"/>
                  </a:lnTo>
                  <a:lnTo>
                    <a:pt x="1399277" y="551256"/>
                  </a:lnTo>
                  <a:lnTo>
                    <a:pt x="1439992" y="527889"/>
                  </a:lnTo>
                  <a:lnTo>
                    <a:pt x="1481157" y="504962"/>
                  </a:lnTo>
                  <a:lnTo>
                    <a:pt x="1522766" y="482479"/>
                  </a:lnTo>
                  <a:lnTo>
                    <a:pt x="1564812" y="460446"/>
                  </a:lnTo>
                  <a:lnTo>
                    <a:pt x="1607289" y="438867"/>
                  </a:lnTo>
                  <a:lnTo>
                    <a:pt x="1650193" y="417747"/>
                  </a:lnTo>
                  <a:lnTo>
                    <a:pt x="1693516" y="397090"/>
                  </a:lnTo>
                  <a:lnTo>
                    <a:pt x="1737252" y="376900"/>
                  </a:lnTo>
                  <a:lnTo>
                    <a:pt x="1781397" y="357183"/>
                  </a:lnTo>
                  <a:lnTo>
                    <a:pt x="1825943" y="337942"/>
                  </a:lnTo>
                  <a:lnTo>
                    <a:pt x="1870886" y="319183"/>
                  </a:lnTo>
                  <a:lnTo>
                    <a:pt x="1916218" y="300910"/>
                  </a:lnTo>
                  <a:lnTo>
                    <a:pt x="1961935" y="283127"/>
                  </a:lnTo>
                  <a:lnTo>
                    <a:pt x="2008030" y="265839"/>
                  </a:lnTo>
                  <a:lnTo>
                    <a:pt x="2054496" y="249051"/>
                  </a:lnTo>
                  <a:lnTo>
                    <a:pt x="2101329" y="232767"/>
                  </a:lnTo>
                  <a:lnTo>
                    <a:pt x="2148523" y="216991"/>
                  </a:lnTo>
                  <a:lnTo>
                    <a:pt x="2196070" y="201729"/>
                  </a:lnTo>
                  <a:lnTo>
                    <a:pt x="2243966" y="186985"/>
                  </a:lnTo>
                  <a:lnTo>
                    <a:pt x="2292205" y="172763"/>
                  </a:lnTo>
                  <a:lnTo>
                    <a:pt x="2340780" y="159068"/>
                  </a:lnTo>
                  <a:lnTo>
                    <a:pt x="2389685" y="145904"/>
                  </a:lnTo>
                  <a:lnTo>
                    <a:pt x="2438916" y="133276"/>
                  </a:lnTo>
                  <a:lnTo>
                    <a:pt x="2488464" y="121190"/>
                  </a:lnTo>
                  <a:lnTo>
                    <a:pt x="2538326" y="109648"/>
                  </a:lnTo>
                  <a:lnTo>
                    <a:pt x="2588494" y="98656"/>
                  </a:lnTo>
                  <a:lnTo>
                    <a:pt x="2638963" y="88218"/>
                  </a:lnTo>
                  <a:lnTo>
                    <a:pt x="2689727" y="78339"/>
                  </a:lnTo>
                  <a:lnTo>
                    <a:pt x="2740780" y="69024"/>
                  </a:lnTo>
                  <a:lnTo>
                    <a:pt x="2792116" y="60276"/>
                  </a:lnTo>
                  <a:lnTo>
                    <a:pt x="2843729" y="52101"/>
                  </a:lnTo>
                  <a:lnTo>
                    <a:pt x="2895613" y="44503"/>
                  </a:lnTo>
                  <a:lnTo>
                    <a:pt x="2947762" y="37487"/>
                  </a:lnTo>
                  <a:lnTo>
                    <a:pt x="3000171" y="31057"/>
                  </a:lnTo>
                  <a:lnTo>
                    <a:pt x="3052832" y="25217"/>
                  </a:lnTo>
                  <a:lnTo>
                    <a:pt x="3105741" y="19973"/>
                  </a:lnTo>
                  <a:lnTo>
                    <a:pt x="3158892" y="15329"/>
                  </a:lnTo>
                  <a:lnTo>
                    <a:pt x="3212278" y="11290"/>
                  </a:lnTo>
                  <a:lnTo>
                    <a:pt x="3265893" y="7859"/>
                  </a:lnTo>
                  <a:lnTo>
                    <a:pt x="3319732" y="5042"/>
                  </a:lnTo>
                  <a:lnTo>
                    <a:pt x="3373788" y="2843"/>
                  </a:lnTo>
                  <a:lnTo>
                    <a:pt x="3428056" y="1266"/>
                  </a:lnTo>
                  <a:lnTo>
                    <a:pt x="3482530" y="317"/>
                  </a:lnTo>
                  <a:lnTo>
                    <a:pt x="3537204" y="0"/>
                  </a:lnTo>
                  <a:lnTo>
                    <a:pt x="3591877" y="317"/>
                  </a:lnTo>
                  <a:lnTo>
                    <a:pt x="3646351" y="1266"/>
                  </a:lnTo>
                  <a:lnTo>
                    <a:pt x="3700619" y="2843"/>
                  </a:lnTo>
                  <a:lnTo>
                    <a:pt x="3754675" y="5042"/>
                  </a:lnTo>
                  <a:lnTo>
                    <a:pt x="3808514" y="7859"/>
                  </a:lnTo>
                  <a:lnTo>
                    <a:pt x="3862129" y="11290"/>
                  </a:lnTo>
                  <a:lnTo>
                    <a:pt x="3915515" y="15329"/>
                  </a:lnTo>
                  <a:lnTo>
                    <a:pt x="3968666" y="19973"/>
                  </a:lnTo>
                  <a:lnTo>
                    <a:pt x="4021575" y="25217"/>
                  </a:lnTo>
                  <a:lnTo>
                    <a:pt x="4074236" y="31057"/>
                  </a:lnTo>
                  <a:lnTo>
                    <a:pt x="4126645" y="37487"/>
                  </a:lnTo>
                  <a:lnTo>
                    <a:pt x="4178794" y="44503"/>
                  </a:lnTo>
                  <a:lnTo>
                    <a:pt x="4230678" y="52101"/>
                  </a:lnTo>
                  <a:lnTo>
                    <a:pt x="4282291" y="60276"/>
                  </a:lnTo>
                  <a:lnTo>
                    <a:pt x="4333627" y="69024"/>
                  </a:lnTo>
                  <a:lnTo>
                    <a:pt x="4384680" y="78339"/>
                  </a:lnTo>
                  <a:lnTo>
                    <a:pt x="4435444" y="88218"/>
                  </a:lnTo>
                  <a:lnTo>
                    <a:pt x="4485913" y="98656"/>
                  </a:lnTo>
                  <a:lnTo>
                    <a:pt x="4536081" y="109648"/>
                  </a:lnTo>
                  <a:lnTo>
                    <a:pt x="4585943" y="121190"/>
                  </a:lnTo>
                  <a:lnTo>
                    <a:pt x="4635491" y="133276"/>
                  </a:lnTo>
                  <a:lnTo>
                    <a:pt x="4684722" y="145904"/>
                  </a:lnTo>
                  <a:lnTo>
                    <a:pt x="4733627" y="159068"/>
                  </a:lnTo>
                  <a:lnTo>
                    <a:pt x="4782202" y="172763"/>
                  </a:lnTo>
                  <a:lnTo>
                    <a:pt x="4830441" y="186985"/>
                  </a:lnTo>
                  <a:lnTo>
                    <a:pt x="4878337" y="201729"/>
                  </a:lnTo>
                  <a:lnTo>
                    <a:pt x="4925884" y="216991"/>
                  </a:lnTo>
                  <a:lnTo>
                    <a:pt x="4973078" y="232767"/>
                  </a:lnTo>
                  <a:lnTo>
                    <a:pt x="5019911" y="249051"/>
                  </a:lnTo>
                  <a:lnTo>
                    <a:pt x="5066377" y="265839"/>
                  </a:lnTo>
                  <a:lnTo>
                    <a:pt x="5112472" y="283127"/>
                  </a:lnTo>
                  <a:lnTo>
                    <a:pt x="5158189" y="300910"/>
                  </a:lnTo>
                  <a:lnTo>
                    <a:pt x="5203521" y="319183"/>
                  </a:lnTo>
                  <a:lnTo>
                    <a:pt x="5248464" y="337942"/>
                  </a:lnTo>
                  <a:lnTo>
                    <a:pt x="5293010" y="357183"/>
                  </a:lnTo>
                  <a:lnTo>
                    <a:pt x="5337155" y="376900"/>
                  </a:lnTo>
                  <a:lnTo>
                    <a:pt x="5380891" y="397090"/>
                  </a:lnTo>
                  <a:lnTo>
                    <a:pt x="5424214" y="417747"/>
                  </a:lnTo>
                  <a:lnTo>
                    <a:pt x="5467118" y="438867"/>
                  </a:lnTo>
                  <a:lnTo>
                    <a:pt x="5509595" y="460446"/>
                  </a:lnTo>
                  <a:lnTo>
                    <a:pt x="5551641" y="482479"/>
                  </a:lnTo>
                  <a:lnTo>
                    <a:pt x="5593250" y="504962"/>
                  </a:lnTo>
                  <a:lnTo>
                    <a:pt x="5634415" y="527889"/>
                  </a:lnTo>
                  <a:lnTo>
                    <a:pt x="5675130" y="551256"/>
                  </a:lnTo>
                  <a:lnTo>
                    <a:pt x="5715390" y="575060"/>
                  </a:lnTo>
                  <a:lnTo>
                    <a:pt x="5755189" y="599294"/>
                  </a:lnTo>
                  <a:lnTo>
                    <a:pt x="5794520" y="623955"/>
                  </a:lnTo>
                  <a:lnTo>
                    <a:pt x="5833378" y="649038"/>
                  </a:lnTo>
                  <a:lnTo>
                    <a:pt x="5871757" y="674539"/>
                  </a:lnTo>
                  <a:lnTo>
                    <a:pt x="5909651" y="700453"/>
                  </a:lnTo>
                  <a:lnTo>
                    <a:pt x="5947054" y="726775"/>
                  </a:lnTo>
                  <a:lnTo>
                    <a:pt x="5983960" y="753501"/>
                  </a:lnTo>
                  <a:lnTo>
                    <a:pt x="6020362" y="780626"/>
                  </a:lnTo>
                  <a:lnTo>
                    <a:pt x="6056256" y="808146"/>
                  </a:lnTo>
                  <a:lnTo>
                    <a:pt x="6091635" y="836056"/>
                  </a:lnTo>
                  <a:lnTo>
                    <a:pt x="6126493" y="864352"/>
                  </a:lnTo>
                  <a:lnTo>
                    <a:pt x="6160825" y="893028"/>
                  </a:lnTo>
                  <a:lnTo>
                    <a:pt x="6194624" y="922082"/>
                  </a:lnTo>
                  <a:lnTo>
                    <a:pt x="6227884" y="951507"/>
                  </a:lnTo>
                  <a:lnTo>
                    <a:pt x="6260599" y="981300"/>
                  </a:lnTo>
                  <a:lnTo>
                    <a:pt x="6292764" y="1011455"/>
                  </a:lnTo>
                  <a:lnTo>
                    <a:pt x="6324373" y="1041969"/>
                  </a:lnTo>
                  <a:lnTo>
                    <a:pt x="6355419" y="1072836"/>
                  </a:lnTo>
                  <a:lnTo>
                    <a:pt x="6385897" y="1104052"/>
                  </a:lnTo>
                  <a:lnTo>
                    <a:pt x="6415800" y="1135613"/>
                  </a:lnTo>
                  <a:lnTo>
                    <a:pt x="6445124" y="1167514"/>
                  </a:lnTo>
                  <a:lnTo>
                    <a:pt x="6473861" y="1199751"/>
                  </a:lnTo>
                  <a:lnTo>
                    <a:pt x="6502005" y="1232318"/>
                  </a:lnTo>
                  <a:lnTo>
                    <a:pt x="6529552" y="1265212"/>
                  </a:lnTo>
                  <a:lnTo>
                    <a:pt x="6556495" y="1298428"/>
                  </a:lnTo>
                  <a:lnTo>
                    <a:pt x="6582828" y="1331961"/>
                  </a:lnTo>
                  <a:lnTo>
                    <a:pt x="6608545" y="1365806"/>
                  </a:lnTo>
                  <a:lnTo>
                    <a:pt x="6633640" y="1399960"/>
                  </a:lnTo>
                  <a:lnTo>
                    <a:pt x="6658107" y="1434417"/>
                  </a:lnTo>
                  <a:lnTo>
                    <a:pt x="6681940" y="1469173"/>
                  </a:lnTo>
                  <a:lnTo>
                    <a:pt x="6705134" y="1504224"/>
                  </a:lnTo>
                  <a:lnTo>
                    <a:pt x="6727682" y="1539564"/>
                  </a:lnTo>
                  <a:lnTo>
                    <a:pt x="6749578" y="1575190"/>
                  </a:lnTo>
                  <a:lnTo>
                    <a:pt x="6770817" y="1611096"/>
                  </a:lnTo>
                  <a:lnTo>
                    <a:pt x="6791393" y="1647279"/>
                  </a:lnTo>
                  <a:lnTo>
                    <a:pt x="6811299" y="1683733"/>
                  </a:lnTo>
                  <a:lnTo>
                    <a:pt x="6830529" y="1720455"/>
                  </a:lnTo>
                  <a:lnTo>
                    <a:pt x="6849079" y="1757439"/>
                  </a:lnTo>
                  <a:lnTo>
                    <a:pt x="6866941" y="1794681"/>
                  </a:lnTo>
                  <a:lnTo>
                    <a:pt x="6884110" y="1832176"/>
                  </a:lnTo>
                  <a:lnTo>
                    <a:pt x="6900579" y="1869920"/>
                  </a:lnTo>
                  <a:lnTo>
                    <a:pt x="6916344" y="1907909"/>
                  </a:lnTo>
                  <a:lnTo>
                    <a:pt x="6931397" y="1946137"/>
                  </a:lnTo>
                  <a:lnTo>
                    <a:pt x="6945734" y="1984600"/>
                  </a:lnTo>
                  <a:lnTo>
                    <a:pt x="6959347" y="2023294"/>
                  </a:lnTo>
                  <a:lnTo>
                    <a:pt x="6972232" y="2062214"/>
                  </a:lnTo>
                  <a:lnTo>
                    <a:pt x="6984382" y="2101356"/>
                  </a:lnTo>
                  <a:lnTo>
                    <a:pt x="6995791" y="2140714"/>
                  </a:lnTo>
                  <a:lnTo>
                    <a:pt x="7006453" y="2180285"/>
                  </a:lnTo>
                  <a:lnTo>
                    <a:pt x="7016363" y="2220063"/>
                  </a:lnTo>
                  <a:lnTo>
                    <a:pt x="7025514" y="2260045"/>
                  </a:lnTo>
                  <a:lnTo>
                    <a:pt x="7033901" y="2300226"/>
                  </a:lnTo>
                  <a:lnTo>
                    <a:pt x="7041517" y="2340601"/>
                  </a:lnTo>
                  <a:lnTo>
                    <a:pt x="7048356" y="2381165"/>
                  </a:lnTo>
                  <a:lnTo>
                    <a:pt x="7054414" y="2421914"/>
                  </a:lnTo>
                  <a:lnTo>
                    <a:pt x="7059682" y="2462844"/>
                  </a:lnTo>
                  <a:lnTo>
                    <a:pt x="7064157" y="2503950"/>
                  </a:lnTo>
                  <a:lnTo>
                    <a:pt x="7067831" y="2545227"/>
                  </a:lnTo>
                  <a:lnTo>
                    <a:pt x="7070699" y="2586671"/>
                  </a:lnTo>
                  <a:lnTo>
                    <a:pt x="7072756" y="2628277"/>
                  </a:lnTo>
                  <a:lnTo>
                    <a:pt x="7073994" y="2670041"/>
                  </a:lnTo>
                  <a:lnTo>
                    <a:pt x="7074408" y="2711958"/>
                  </a:lnTo>
                  <a:lnTo>
                    <a:pt x="7073994" y="2753874"/>
                  </a:lnTo>
                  <a:lnTo>
                    <a:pt x="7072756" y="2795638"/>
                  </a:lnTo>
                  <a:lnTo>
                    <a:pt x="7070699" y="2837244"/>
                  </a:lnTo>
                  <a:lnTo>
                    <a:pt x="7067831" y="2878688"/>
                  </a:lnTo>
                  <a:lnTo>
                    <a:pt x="7064157" y="2919965"/>
                  </a:lnTo>
                  <a:lnTo>
                    <a:pt x="7059682" y="2961071"/>
                  </a:lnTo>
                  <a:lnTo>
                    <a:pt x="7054414" y="3002001"/>
                  </a:lnTo>
                  <a:lnTo>
                    <a:pt x="7048356" y="3042750"/>
                  </a:lnTo>
                  <a:lnTo>
                    <a:pt x="7041517" y="3083314"/>
                  </a:lnTo>
                  <a:lnTo>
                    <a:pt x="7033901" y="3123689"/>
                  </a:lnTo>
                  <a:lnTo>
                    <a:pt x="7025514" y="3163870"/>
                  </a:lnTo>
                  <a:lnTo>
                    <a:pt x="7016363" y="3203852"/>
                  </a:lnTo>
                  <a:lnTo>
                    <a:pt x="7006453" y="3243630"/>
                  </a:lnTo>
                  <a:lnTo>
                    <a:pt x="6995791" y="3283201"/>
                  </a:lnTo>
                  <a:lnTo>
                    <a:pt x="6984382" y="3322559"/>
                  </a:lnTo>
                  <a:lnTo>
                    <a:pt x="6972232" y="3361701"/>
                  </a:lnTo>
                  <a:lnTo>
                    <a:pt x="6959347" y="3400621"/>
                  </a:lnTo>
                  <a:lnTo>
                    <a:pt x="6945734" y="3439315"/>
                  </a:lnTo>
                  <a:lnTo>
                    <a:pt x="6931397" y="3477778"/>
                  </a:lnTo>
                  <a:lnTo>
                    <a:pt x="6916344" y="3516006"/>
                  </a:lnTo>
                  <a:lnTo>
                    <a:pt x="6900579" y="3553995"/>
                  </a:lnTo>
                  <a:lnTo>
                    <a:pt x="6884110" y="3591739"/>
                  </a:lnTo>
                  <a:lnTo>
                    <a:pt x="6866941" y="3629234"/>
                  </a:lnTo>
                  <a:lnTo>
                    <a:pt x="6849079" y="3666476"/>
                  </a:lnTo>
                  <a:lnTo>
                    <a:pt x="6830529" y="3703460"/>
                  </a:lnTo>
                  <a:lnTo>
                    <a:pt x="6811299" y="3740182"/>
                  </a:lnTo>
                  <a:lnTo>
                    <a:pt x="6791393" y="3776636"/>
                  </a:lnTo>
                  <a:lnTo>
                    <a:pt x="6770817" y="3812819"/>
                  </a:lnTo>
                  <a:lnTo>
                    <a:pt x="6749578" y="3848725"/>
                  </a:lnTo>
                  <a:lnTo>
                    <a:pt x="6727682" y="3884351"/>
                  </a:lnTo>
                  <a:lnTo>
                    <a:pt x="6705134" y="3919691"/>
                  </a:lnTo>
                  <a:lnTo>
                    <a:pt x="6681940" y="3954742"/>
                  </a:lnTo>
                  <a:lnTo>
                    <a:pt x="6658107" y="3989498"/>
                  </a:lnTo>
                  <a:lnTo>
                    <a:pt x="6633640" y="4023955"/>
                  </a:lnTo>
                  <a:lnTo>
                    <a:pt x="6608545" y="4058109"/>
                  </a:lnTo>
                  <a:lnTo>
                    <a:pt x="6582828" y="4091954"/>
                  </a:lnTo>
                  <a:lnTo>
                    <a:pt x="6556495" y="4125487"/>
                  </a:lnTo>
                  <a:lnTo>
                    <a:pt x="6529552" y="4158703"/>
                  </a:lnTo>
                  <a:lnTo>
                    <a:pt x="6502005" y="4191597"/>
                  </a:lnTo>
                  <a:lnTo>
                    <a:pt x="6473861" y="4224164"/>
                  </a:lnTo>
                  <a:lnTo>
                    <a:pt x="6445124" y="4256401"/>
                  </a:lnTo>
                  <a:lnTo>
                    <a:pt x="6415800" y="4288302"/>
                  </a:lnTo>
                  <a:lnTo>
                    <a:pt x="6385897" y="4319863"/>
                  </a:lnTo>
                  <a:lnTo>
                    <a:pt x="6355419" y="4351079"/>
                  </a:lnTo>
                  <a:lnTo>
                    <a:pt x="6324373" y="4381946"/>
                  </a:lnTo>
                  <a:lnTo>
                    <a:pt x="6292764" y="4412460"/>
                  </a:lnTo>
                  <a:lnTo>
                    <a:pt x="6260599" y="4442615"/>
                  </a:lnTo>
                  <a:lnTo>
                    <a:pt x="6227884" y="4472408"/>
                  </a:lnTo>
                  <a:lnTo>
                    <a:pt x="6194624" y="4501833"/>
                  </a:lnTo>
                  <a:lnTo>
                    <a:pt x="6160825" y="4530887"/>
                  </a:lnTo>
                  <a:lnTo>
                    <a:pt x="6126493" y="4559563"/>
                  </a:lnTo>
                  <a:lnTo>
                    <a:pt x="6091635" y="4587859"/>
                  </a:lnTo>
                  <a:lnTo>
                    <a:pt x="6056256" y="4615769"/>
                  </a:lnTo>
                  <a:lnTo>
                    <a:pt x="6020362" y="4643289"/>
                  </a:lnTo>
                  <a:lnTo>
                    <a:pt x="5983960" y="4670414"/>
                  </a:lnTo>
                  <a:lnTo>
                    <a:pt x="5947054" y="4697140"/>
                  </a:lnTo>
                  <a:lnTo>
                    <a:pt x="5909651" y="4723462"/>
                  </a:lnTo>
                  <a:lnTo>
                    <a:pt x="5871757" y="4749376"/>
                  </a:lnTo>
                  <a:lnTo>
                    <a:pt x="5833378" y="4774877"/>
                  </a:lnTo>
                  <a:lnTo>
                    <a:pt x="5794520" y="4799960"/>
                  </a:lnTo>
                  <a:lnTo>
                    <a:pt x="5755189" y="4824621"/>
                  </a:lnTo>
                  <a:lnTo>
                    <a:pt x="5715390" y="4848855"/>
                  </a:lnTo>
                  <a:lnTo>
                    <a:pt x="5675130" y="4872659"/>
                  </a:lnTo>
                  <a:lnTo>
                    <a:pt x="5634415" y="4896026"/>
                  </a:lnTo>
                  <a:lnTo>
                    <a:pt x="5593250" y="4918953"/>
                  </a:lnTo>
                  <a:lnTo>
                    <a:pt x="5551641" y="4941436"/>
                  </a:lnTo>
                  <a:lnTo>
                    <a:pt x="5509595" y="4963469"/>
                  </a:lnTo>
                  <a:lnTo>
                    <a:pt x="5467118" y="4985048"/>
                  </a:lnTo>
                  <a:lnTo>
                    <a:pt x="5424214" y="5006168"/>
                  </a:lnTo>
                  <a:lnTo>
                    <a:pt x="5380891" y="5026825"/>
                  </a:lnTo>
                  <a:lnTo>
                    <a:pt x="5337155" y="5047015"/>
                  </a:lnTo>
                  <a:lnTo>
                    <a:pt x="5293010" y="5066732"/>
                  </a:lnTo>
                  <a:lnTo>
                    <a:pt x="5248464" y="5085973"/>
                  </a:lnTo>
                  <a:lnTo>
                    <a:pt x="5203521" y="5104732"/>
                  </a:lnTo>
                  <a:lnTo>
                    <a:pt x="5158189" y="5123005"/>
                  </a:lnTo>
                  <a:lnTo>
                    <a:pt x="5112472" y="5140788"/>
                  </a:lnTo>
                  <a:lnTo>
                    <a:pt x="5066377" y="5158076"/>
                  </a:lnTo>
                  <a:lnTo>
                    <a:pt x="5019911" y="5174864"/>
                  </a:lnTo>
                  <a:lnTo>
                    <a:pt x="4973078" y="5191148"/>
                  </a:lnTo>
                  <a:lnTo>
                    <a:pt x="4925884" y="5206924"/>
                  </a:lnTo>
                  <a:lnTo>
                    <a:pt x="4878337" y="5222186"/>
                  </a:lnTo>
                  <a:lnTo>
                    <a:pt x="4830441" y="5236930"/>
                  </a:lnTo>
                  <a:lnTo>
                    <a:pt x="4782202" y="5251152"/>
                  </a:lnTo>
                  <a:lnTo>
                    <a:pt x="4733627" y="5264847"/>
                  </a:lnTo>
                  <a:lnTo>
                    <a:pt x="4684722" y="5278011"/>
                  </a:lnTo>
                  <a:lnTo>
                    <a:pt x="4635491" y="5290639"/>
                  </a:lnTo>
                  <a:lnTo>
                    <a:pt x="4585943" y="5302725"/>
                  </a:lnTo>
                  <a:lnTo>
                    <a:pt x="4536081" y="5314267"/>
                  </a:lnTo>
                  <a:lnTo>
                    <a:pt x="4485913" y="5325259"/>
                  </a:lnTo>
                  <a:lnTo>
                    <a:pt x="4435444" y="5335697"/>
                  </a:lnTo>
                  <a:lnTo>
                    <a:pt x="4384680" y="5345576"/>
                  </a:lnTo>
                  <a:lnTo>
                    <a:pt x="4333627" y="5354891"/>
                  </a:lnTo>
                  <a:lnTo>
                    <a:pt x="4282291" y="5363639"/>
                  </a:lnTo>
                  <a:lnTo>
                    <a:pt x="4230678" y="5371814"/>
                  </a:lnTo>
                  <a:lnTo>
                    <a:pt x="4178794" y="5379412"/>
                  </a:lnTo>
                  <a:lnTo>
                    <a:pt x="4126645" y="5386428"/>
                  </a:lnTo>
                  <a:lnTo>
                    <a:pt x="4074236" y="5392858"/>
                  </a:lnTo>
                  <a:lnTo>
                    <a:pt x="4021575" y="5398698"/>
                  </a:lnTo>
                  <a:lnTo>
                    <a:pt x="3968666" y="5403942"/>
                  </a:lnTo>
                  <a:lnTo>
                    <a:pt x="3915515" y="5408586"/>
                  </a:lnTo>
                  <a:lnTo>
                    <a:pt x="3862129" y="5412625"/>
                  </a:lnTo>
                  <a:lnTo>
                    <a:pt x="3808514" y="5416056"/>
                  </a:lnTo>
                  <a:lnTo>
                    <a:pt x="3754675" y="5418873"/>
                  </a:lnTo>
                  <a:lnTo>
                    <a:pt x="3700619" y="5421072"/>
                  </a:lnTo>
                  <a:lnTo>
                    <a:pt x="3646351" y="5422649"/>
                  </a:lnTo>
                  <a:lnTo>
                    <a:pt x="3591877" y="5423598"/>
                  </a:lnTo>
                  <a:lnTo>
                    <a:pt x="3537204" y="5423916"/>
                  </a:lnTo>
                  <a:lnTo>
                    <a:pt x="3482530" y="5423598"/>
                  </a:lnTo>
                  <a:lnTo>
                    <a:pt x="3428056" y="5422649"/>
                  </a:lnTo>
                  <a:lnTo>
                    <a:pt x="3373788" y="5421072"/>
                  </a:lnTo>
                  <a:lnTo>
                    <a:pt x="3319732" y="5418873"/>
                  </a:lnTo>
                  <a:lnTo>
                    <a:pt x="3265893" y="5416056"/>
                  </a:lnTo>
                  <a:lnTo>
                    <a:pt x="3212278" y="5412625"/>
                  </a:lnTo>
                  <a:lnTo>
                    <a:pt x="3158892" y="5408586"/>
                  </a:lnTo>
                  <a:lnTo>
                    <a:pt x="3105741" y="5403942"/>
                  </a:lnTo>
                  <a:lnTo>
                    <a:pt x="3052832" y="5398698"/>
                  </a:lnTo>
                  <a:lnTo>
                    <a:pt x="3000171" y="5392858"/>
                  </a:lnTo>
                  <a:lnTo>
                    <a:pt x="2947762" y="5386428"/>
                  </a:lnTo>
                  <a:lnTo>
                    <a:pt x="2895613" y="5379412"/>
                  </a:lnTo>
                  <a:lnTo>
                    <a:pt x="2843729" y="5371814"/>
                  </a:lnTo>
                  <a:lnTo>
                    <a:pt x="2792116" y="5363639"/>
                  </a:lnTo>
                  <a:lnTo>
                    <a:pt x="2740780" y="5354891"/>
                  </a:lnTo>
                  <a:lnTo>
                    <a:pt x="2689727" y="5345576"/>
                  </a:lnTo>
                  <a:lnTo>
                    <a:pt x="2638963" y="5335697"/>
                  </a:lnTo>
                  <a:lnTo>
                    <a:pt x="2588494" y="5325259"/>
                  </a:lnTo>
                  <a:lnTo>
                    <a:pt x="2538326" y="5314267"/>
                  </a:lnTo>
                  <a:lnTo>
                    <a:pt x="2488464" y="5302725"/>
                  </a:lnTo>
                  <a:lnTo>
                    <a:pt x="2438916" y="5290639"/>
                  </a:lnTo>
                  <a:lnTo>
                    <a:pt x="2389685" y="5278011"/>
                  </a:lnTo>
                  <a:lnTo>
                    <a:pt x="2340780" y="5264847"/>
                  </a:lnTo>
                  <a:lnTo>
                    <a:pt x="2292205" y="5251152"/>
                  </a:lnTo>
                  <a:lnTo>
                    <a:pt x="2243966" y="5236930"/>
                  </a:lnTo>
                  <a:lnTo>
                    <a:pt x="2196070" y="5222186"/>
                  </a:lnTo>
                  <a:lnTo>
                    <a:pt x="2148523" y="5206924"/>
                  </a:lnTo>
                  <a:lnTo>
                    <a:pt x="2101329" y="5191148"/>
                  </a:lnTo>
                  <a:lnTo>
                    <a:pt x="2054496" y="5174864"/>
                  </a:lnTo>
                  <a:lnTo>
                    <a:pt x="2008030" y="5158076"/>
                  </a:lnTo>
                  <a:lnTo>
                    <a:pt x="1961935" y="5140788"/>
                  </a:lnTo>
                  <a:lnTo>
                    <a:pt x="1916218" y="5123005"/>
                  </a:lnTo>
                  <a:lnTo>
                    <a:pt x="1870886" y="5104732"/>
                  </a:lnTo>
                  <a:lnTo>
                    <a:pt x="1825943" y="5085973"/>
                  </a:lnTo>
                  <a:lnTo>
                    <a:pt x="1781397" y="5066732"/>
                  </a:lnTo>
                  <a:lnTo>
                    <a:pt x="1737252" y="5047015"/>
                  </a:lnTo>
                  <a:lnTo>
                    <a:pt x="1693516" y="5026825"/>
                  </a:lnTo>
                  <a:lnTo>
                    <a:pt x="1650193" y="5006168"/>
                  </a:lnTo>
                  <a:lnTo>
                    <a:pt x="1607289" y="4985048"/>
                  </a:lnTo>
                  <a:lnTo>
                    <a:pt x="1564812" y="4963469"/>
                  </a:lnTo>
                  <a:lnTo>
                    <a:pt x="1522766" y="4941436"/>
                  </a:lnTo>
                  <a:lnTo>
                    <a:pt x="1481157" y="4918953"/>
                  </a:lnTo>
                  <a:lnTo>
                    <a:pt x="1439992" y="4896026"/>
                  </a:lnTo>
                  <a:lnTo>
                    <a:pt x="1399277" y="4872659"/>
                  </a:lnTo>
                  <a:lnTo>
                    <a:pt x="1359017" y="4848855"/>
                  </a:lnTo>
                  <a:lnTo>
                    <a:pt x="1319218" y="4824621"/>
                  </a:lnTo>
                  <a:lnTo>
                    <a:pt x="1279887" y="4799960"/>
                  </a:lnTo>
                  <a:lnTo>
                    <a:pt x="1241029" y="4774877"/>
                  </a:lnTo>
                  <a:lnTo>
                    <a:pt x="1202650" y="4749376"/>
                  </a:lnTo>
                  <a:lnTo>
                    <a:pt x="1164756" y="4723462"/>
                  </a:lnTo>
                  <a:lnTo>
                    <a:pt x="1127353" y="4697140"/>
                  </a:lnTo>
                  <a:lnTo>
                    <a:pt x="1090447" y="4670414"/>
                  </a:lnTo>
                  <a:lnTo>
                    <a:pt x="1054045" y="4643289"/>
                  </a:lnTo>
                  <a:lnTo>
                    <a:pt x="1018151" y="4615769"/>
                  </a:lnTo>
                  <a:lnTo>
                    <a:pt x="982772" y="4587859"/>
                  </a:lnTo>
                  <a:lnTo>
                    <a:pt x="947914" y="4559563"/>
                  </a:lnTo>
                  <a:lnTo>
                    <a:pt x="913582" y="4530887"/>
                  </a:lnTo>
                  <a:lnTo>
                    <a:pt x="879783" y="4501833"/>
                  </a:lnTo>
                  <a:lnTo>
                    <a:pt x="846523" y="4472408"/>
                  </a:lnTo>
                  <a:lnTo>
                    <a:pt x="813808" y="4442615"/>
                  </a:lnTo>
                  <a:lnTo>
                    <a:pt x="781643" y="4412460"/>
                  </a:lnTo>
                  <a:lnTo>
                    <a:pt x="750034" y="4381946"/>
                  </a:lnTo>
                  <a:lnTo>
                    <a:pt x="718988" y="4351079"/>
                  </a:lnTo>
                  <a:lnTo>
                    <a:pt x="688510" y="4319863"/>
                  </a:lnTo>
                  <a:lnTo>
                    <a:pt x="658607" y="4288302"/>
                  </a:lnTo>
                  <a:lnTo>
                    <a:pt x="629283" y="4256401"/>
                  </a:lnTo>
                  <a:lnTo>
                    <a:pt x="600546" y="4224164"/>
                  </a:lnTo>
                  <a:lnTo>
                    <a:pt x="572402" y="4191597"/>
                  </a:lnTo>
                  <a:lnTo>
                    <a:pt x="544855" y="4158703"/>
                  </a:lnTo>
                  <a:lnTo>
                    <a:pt x="517912" y="4125487"/>
                  </a:lnTo>
                  <a:lnTo>
                    <a:pt x="491579" y="4091954"/>
                  </a:lnTo>
                  <a:lnTo>
                    <a:pt x="465862" y="4058109"/>
                  </a:lnTo>
                  <a:lnTo>
                    <a:pt x="440767" y="4023955"/>
                  </a:lnTo>
                  <a:lnTo>
                    <a:pt x="416300" y="3989498"/>
                  </a:lnTo>
                  <a:lnTo>
                    <a:pt x="392467" y="3954742"/>
                  </a:lnTo>
                  <a:lnTo>
                    <a:pt x="369273" y="3919691"/>
                  </a:lnTo>
                  <a:lnTo>
                    <a:pt x="346725" y="3884351"/>
                  </a:lnTo>
                  <a:lnTo>
                    <a:pt x="324829" y="3848725"/>
                  </a:lnTo>
                  <a:lnTo>
                    <a:pt x="303590" y="3812819"/>
                  </a:lnTo>
                  <a:lnTo>
                    <a:pt x="283014" y="3776636"/>
                  </a:lnTo>
                  <a:lnTo>
                    <a:pt x="263108" y="3740182"/>
                  </a:lnTo>
                  <a:lnTo>
                    <a:pt x="243878" y="3703460"/>
                  </a:lnTo>
                  <a:lnTo>
                    <a:pt x="225328" y="3666476"/>
                  </a:lnTo>
                  <a:lnTo>
                    <a:pt x="207466" y="3629234"/>
                  </a:lnTo>
                  <a:lnTo>
                    <a:pt x="190297" y="3591739"/>
                  </a:lnTo>
                  <a:lnTo>
                    <a:pt x="173828" y="3553995"/>
                  </a:lnTo>
                  <a:lnTo>
                    <a:pt x="158063" y="3516006"/>
                  </a:lnTo>
                  <a:lnTo>
                    <a:pt x="143010" y="3477778"/>
                  </a:lnTo>
                  <a:lnTo>
                    <a:pt x="128673" y="3439315"/>
                  </a:lnTo>
                  <a:lnTo>
                    <a:pt x="115060" y="3400621"/>
                  </a:lnTo>
                  <a:lnTo>
                    <a:pt x="102175" y="3361701"/>
                  </a:lnTo>
                  <a:lnTo>
                    <a:pt x="90025" y="3322559"/>
                  </a:lnTo>
                  <a:lnTo>
                    <a:pt x="78616" y="3283201"/>
                  </a:lnTo>
                  <a:lnTo>
                    <a:pt x="67954" y="3243630"/>
                  </a:lnTo>
                  <a:lnTo>
                    <a:pt x="58044" y="3203852"/>
                  </a:lnTo>
                  <a:lnTo>
                    <a:pt x="48893" y="3163870"/>
                  </a:lnTo>
                  <a:lnTo>
                    <a:pt x="40506" y="3123689"/>
                  </a:lnTo>
                  <a:lnTo>
                    <a:pt x="32890" y="3083314"/>
                  </a:lnTo>
                  <a:lnTo>
                    <a:pt x="26051" y="3042750"/>
                  </a:lnTo>
                  <a:lnTo>
                    <a:pt x="19993" y="3002001"/>
                  </a:lnTo>
                  <a:lnTo>
                    <a:pt x="14725" y="2961071"/>
                  </a:lnTo>
                  <a:lnTo>
                    <a:pt x="10250" y="2919965"/>
                  </a:lnTo>
                  <a:lnTo>
                    <a:pt x="6576" y="2878688"/>
                  </a:lnTo>
                  <a:lnTo>
                    <a:pt x="3708" y="2837244"/>
                  </a:lnTo>
                  <a:lnTo>
                    <a:pt x="1651" y="2795638"/>
                  </a:lnTo>
                  <a:lnTo>
                    <a:pt x="413" y="2753874"/>
                  </a:lnTo>
                  <a:lnTo>
                    <a:pt x="0" y="2711958"/>
                  </a:lnTo>
                  <a:close/>
                </a:path>
              </a:pathLst>
            </a:custGeom>
            <a:ln w="381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096761" y="1300733"/>
              <a:ext cx="0" cy="5424170"/>
            </a:xfrm>
            <a:custGeom>
              <a:avLst/>
              <a:gdLst/>
              <a:ahLst/>
              <a:cxnLst/>
              <a:rect l="l" t="t" r="r" b="b"/>
              <a:pathLst>
                <a:path h="5424170">
                  <a:moveTo>
                    <a:pt x="0" y="0"/>
                  </a:moveTo>
                  <a:lnTo>
                    <a:pt x="0" y="5423649"/>
                  </a:lnTo>
                </a:path>
              </a:pathLst>
            </a:custGeom>
            <a:ln w="3810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78739" y="13207"/>
            <a:ext cx="118497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EC7C30"/>
                </a:solidFill>
                <a:latin typeface="Calibri"/>
                <a:cs typeface="Calibri"/>
              </a:rPr>
              <a:t>Q</a:t>
            </a:r>
            <a:r>
              <a:rPr sz="2400" b="1" spc="-1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EC7C30"/>
                </a:solidFill>
                <a:latin typeface="Calibri"/>
                <a:cs typeface="Calibri"/>
              </a:rPr>
              <a:t>Consider</a:t>
            </a:r>
            <a:r>
              <a:rPr sz="2400" dirty="0">
                <a:solidFill>
                  <a:srgbClr val="EC7C30"/>
                </a:solidFill>
                <a:latin typeface="Calibri"/>
                <a:cs typeface="Calibri"/>
              </a:rPr>
              <a:t> the</a:t>
            </a:r>
            <a:r>
              <a:rPr sz="2400" spc="-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EC7C30"/>
                </a:solidFill>
                <a:latin typeface="Calibri"/>
                <a:cs typeface="Calibri"/>
              </a:rPr>
              <a:t>network</a:t>
            </a:r>
            <a:r>
              <a:rPr sz="2400" spc="-1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EC7C30"/>
                </a:solidFill>
                <a:latin typeface="Calibri"/>
                <a:cs typeface="Calibri"/>
              </a:rPr>
              <a:t>having</a:t>
            </a:r>
            <a:r>
              <a:rPr sz="2400" spc="-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EC7C30"/>
                </a:solidFill>
                <a:latin typeface="Calibri"/>
                <a:cs typeface="Calibri"/>
              </a:rPr>
              <a:t>IP</a:t>
            </a:r>
            <a:r>
              <a:rPr sz="2400" spc="-1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EC7C30"/>
                </a:solidFill>
                <a:latin typeface="Calibri"/>
                <a:cs typeface="Calibri"/>
              </a:rPr>
              <a:t>Address</a:t>
            </a:r>
            <a:r>
              <a:rPr sz="2400" spc="1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EC7C30"/>
                </a:solidFill>
                <a:latin typeface="Calibri"/>
                <a:cs typeface="Calibri"/>
              </a:rPr>
              <a:t>40.30.20.10/25 </a:t>
            </a:r>
            <a:r>
              <a:rPr sz="2400" spc="-5" dirty="0">
                <a:solidFill>
                  <a:srgbClr val="EC7C30"/>
                </a:solidFill>
                <a:latin typeface="Calibri"/>
                <a:cs typeface="Calibri"/>
              </a:rPr>
              <a:t>Divide</a:t>
            </a:r>
            <a:r>
              <a:rPr sz="2400" dirty="0">
                <a:solidFill>
                  <a:srgbClr val="EC7C30"/>
                </a:solidFill>
                <a:latin typeface="Calibri"/>
                <a:cs typeface="Calibri"/>
              </a:rPr>
              <a:t> this</a:t>
            </a:r>
            <a:r>
              <a:rPr sz="2400" spc="-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EC7C30"/>
                </a:solidFill>
                <a:latin typeface="Calibri"/>
                <a:cs typeface="Calibri"/>
              </a:rPr>
              <a:t>network</a:t>
            </a:r>
            <a:r>
              <a:rPr sz="2400" spc="-15" dirty="0">
                <a:solidFill>
                  <a:srgbClr val="EC7C30"/>
                </a:solidFill>
                <a:latin typeface="Calibri"/>
                <a:cs typeface="Calibri"/>
              </a:rPr>
              <a:t> into</a:t>
            </a:r>
            <a:r>
              <a:rPr sz="2400" spc="-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EC7C30"/>
                </a:solidFill>
                <a:latin typeface="Calibri"/>
                <a:cs typeface="Calibri"/>
              </a:rPr>
              <a:t>two</a:t>
            </a:r>
            <a:r>
              <a:rPr sz="2400" spc="-2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EC7C30"/>
                </a:solidFill>
                <a:latin typeface="Calibri"/>
                <a:cs typeface="Calibri"/>
              </a:rPr>
              <a:t>subnets.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046477" y="460375"/>
            <a:ext cx="181165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spc="-10" dirty="0">
                <a:solidFill>
                  <a:srgbClr val="FFFFFF"/>
                </a:solidFill>
                <a:latin typeface="Calibri"/>
                <a:cs typeface="Calibri"/>
              </a:rPr>
              <a:t>1st</a:t>
            </a:r>
            <a:r>
              <a:rPr sz="3200" b="1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b="1" spc="-10" dirty="0">
                <a:solidFill>
                  <a:srgbClr val="FFFFFF"/>
                </a:solidFill>
                <a:latin typeface="Calibri"/>
                <a:cs typeface="Calibri"/>
              </a:rPr>
              <a:t>Subnet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058923" y="925449"/>
            <a:ext cx="1786255" cy="26034"/>
          </a:xfrm>
          <a:custGeom>
            <a:avLst/>
            <a:gdLst/>
            <a:ahLst/>
            <a:cxnLst/>
            <a:rect l="l" t="t" r="r" b="b"/>
            <a:pathLst>
              <a:path w="1786254" h="26034">
                <a:moveTo>
                  <a:pt x="1786127" y="0"/>
                </a:moveTo>
                <a:lnTo>
                  <a:pt x="0" y="0"/>
                </a:lnTo>
                <a:lnTo>
                  <a:pt x="0" y="25908"/>
                </a:lnTo>
                <a:lnTo>
                  <a:pt x="1786127" y="25908"/>
                </a:lnTo>
                <a:lnTo>
                  <a:pt x="178612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320040" y="1008888"/>
            <a:ext cx="5324475" cy="2926080"/>
          </a:xfrm>
          <a:prstGeom prst="rect">
            <a:avLst/>
          </a:prstGeom>
        </p:spPr>
        <p:txBody>
          <a:bodyPr vert="horz" wrap="square" lIns="0" tIns="130810" rIns="0" bIns="0" rtlCol="0">
            <a:spAutoFit/>
          </a:bodyPr>
          <a:lstStyle/>
          <a:p>
            <a:pPr marL="381000" indent="-342900">
              <a:lnSpc>
                <a:spcPct val="100000"/>
              </a:lnSpc>
              <a:spcBef>
                <a:spcPts val="1030"/>
              </a:spcBef>
              <a:buFont typeface="Symbol"/>
              <a:buChar char=""/>
              <a:tabLst>
                <a:tab pos="380365" algn="l"/>
                <a:tab pos="381000" algn="l"/>
              </a:tabLst>
            </a:pPr>
            <a:r>
              <a:rPr sz="1600" spc="-5" dirty="0">
                <a:solidFill>
                  <a:srgbClr val="FF0000"/>
                </a:solidFill>
                <a:latin typeface="Calibri"/>
                <a:cs typeface="Calibri"/>
              </a:rPr>
              <a:t>40.30.20.00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001010</a:t>
            </a:r>
            <a:endParaRPr sz="1600">
              <a:latin typeface="Calibri"/>
              <a:cs typeface="Calibri"/>
            </a:endParaRPr>
          </a:p>
          <a:p>
            <a:pPr marL="381000" indent="-342900">
              <a:lnSpc>
                <a:spcPct val="100000"/>
              </a:lnSpc>
              <a:spcBef>
                <a:spcPts val="935"/>
              </a:spcBef>
              <a:buFont typeface="Symbol"/>
              <a:buChar char=""/>
              <a:tabLst>
                <a:tab pos="380365" algn="l"/>
                <a:tab pos="381000" algn="l"/>
              </a:tabLst>
            </a:pPr>
            <a:r>
              <a:rPr sz="1600" spc="-40" dirty="0">
                <a:solidFill>
                  <a:srgbClr val="FFFFFF"/>
                </a:solidFill>
                <a:latin typeface="Calibri"/>
                <a:cs typeface="Calibri"/>
              </a:rPr>
              <a:t>Total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number of</a:t>
            </a:r>
            <a:r>
              <a:rPr sz="16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IP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 Addresses</a:t>
            </a:r>
            <a:r>
              <a:rPr sz="16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r>
              <a:rPr sz="1575" spc="-7" baseline="26455" dirty="0">
                <a:solidFill>
                  <a:srgbClr val="FFFFFF"/>
                </a:solidFill>
                <a:latin typeface="Calibri"/>
                <a:cs typeface="Calibri"/>
              </a:rPr>
              <a:t>6</a:t>
            </a:r>
            <a:r>
              <a:rPr sz="1575" spc="179" baseline="264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64</a:t>
            </a:r>
            <a:endParaRPr sz="1600">
              <a:latin typeface="Calibri"/>
              <a:cs typeface="Calibri"/>
            </a:endParaRPr>
          </a:p>
          <a:p>
            <a:pPr marL="381000" indent="-342900">
              <a:lnSpc>
                <a:spcPct val="100000"/>
              </a:lnSpc>
              <a:spcBef>
                <a:spcPts val="940"/>
              </a:spcBef>
              <a:buFont typeface="Symbol"/>
              <a:buChar char=""/>
              <a:tabLst>
                <a:tab pos="380365" algn="l"/>
                <a:tab pos="381000" algn="l"/>
              </a:tabLst>
            </a:pP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First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Address</a:t>
            </a:r>
            <a:r>
              <a:rPr sz="16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6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Subnet</a:t>
            </a:r>
            <a:r>
              <a:rPr sz="16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= </a:t>
            </a:r>
            <a:r>
              <a:rPr sz="1600" spc="-5" dirty="0">
                <a:solidFill>
                  <a:srgbClr val="FF0000"/>
                </a:solidFill>
                <a:latin typeface="Calibri"/>
                <a:cs typeface="Calibri"/>
              </a:rPr>
              <a:t>40.30.20.00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000000</a:t>
            </a:r>
            <a:endParaRPr sz="1600">
              <a:latin typeface="Calibri"/>
              <a:cs typeface="Calibri"/>
            </a:endParaRPr>
          </a:p>
          <a:p>
            <a:pPr marL="381000" indent="-342900">
              <a:lnSpc>
                <a:spcPct val="100000"/>
              </a:lnSpc>
              <a:spcBef>
                <a:spcPts val="925"/>
              </a:spcBef>
              <a:buFont typeface="Symbol"/>
              <a:buChar char=""/>
              <a:tabLst>
                <a:tab pos="380365" algn="l"/>
                <a:tab pos="381000" algn="l"/>
              </a:tabLst>
            </a:pP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Last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Address</a:t>
            </a:r>
            <a:r>
              <a:rPr sz="16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16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Subnet</a:t>
            </a:r>
            <a:r>
              <a:rPr sz="16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0000"/>
                </a:solidFill>
                <a:latin typeface="Calibri"/>
                <a:cs typeface="Calibri"/>
              </a:rPr>
              <a:t>40.30.20.00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111111</a:t>
            </a:r>
            <a:endParaRPr sz="1600">
              <a:latin typeface="Calibri"/>
              <a:cs typeface="Calibri"/>
            </a:endParaRPr>
          </a:p>
          <a:p>
            <a:pPr marL="381000" indent="-342900">
              <a:lnSpc>
                <a:spcPct val="100000"/>
              </a:lnSpc>
              <a:spcBef>
                <a:spcPts val="935"/>
              </a:spcBef>
              <a:buFont typeface="Symbol"/>
              <a:buChar char=""/>
              <a:tabLst>
                <a:tab pos="380365" algn="l"/>
                <a:tab pos="381000" algn="l"/>
              </a:tabLst>
            </a:pP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Range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16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IP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Addresses</a:t>
            </a:r>
            <a:r>
              <a:rPr sz="16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[40.30.20.0,</a:t>
            </a:r>
            <a:r>
              <a:rPr sz="16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40.30.20.63]</a:t>
            </a:r>
            <a:endParaRPr sz="1600">
              <a:latin typeface="Calibri"/>
              <a:cs typeface="Calibri"/>
            </a:endParaRPr>
          </a:p>
          <a:p>
            <a:pPr marL="381000" indent="-342900">
              <a:lnSpc>
                <a:spcPct val="100000"/>
              </a:lnSpc>
              <a:spcBef>
                <a:spcPts val="935"/>
              </a:spcBef>
              <a:buFont typeface="Symbol"/>
              <a:buChar char=""/>
              <a:tabLst>
                <a:tab pos="380365" algn="l"/>
                <a:tab pos="381000" algn="l"/>
              </a:tabLst>
            </a:pPr>
            <a:r>
              <a:rPr sz="1600" spc="-40" dirty="0">
                <a:solidFill>
                  <a:srgbClr val="FFFFFF"/>
                </a:solidFill>
                <a:latin typeface="Calibri"/>
                <a:cs typeface="Calibri"/>
              </a:rPr>
              <a:t>Total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number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16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hosts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that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can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be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configured</a:t>
            </a:r>
            <a:r>
              <a:rPr sz="16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64</a:t>
            </a:r>
            <a:r>
              <a:rPr sz="16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6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16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62</a:t>
            </a:r>
            <a:endParaRPr sz="1600">
              <a:latin typeface="Calibri"/>
              <a:cs typeface="Calibri"/>
            </a:endParaRPr>
          </a:p>
          <a:p>
            <a:pPr marL="381000" indent="-342900">
              <a:lnSpc>
                <a:spcPct val="100000"/>
              </a:lnSpc>
              <a:spcBef>
                <a:spcPts val="940"/>
              </a:spcBef>
              <a:buFont typeface="Symbol"/>
              <a:buChar char=""/>
              <a:tabLst>
                <a:tab pos="380365" algn="l"/>
                <a:tab pos="381000" algn="l"/>
              </a:tabLst>
            </a:pP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Range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16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Allocated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IP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 Addresses</a:t>
            </a:r>
            <a:r>
              <a:rPr sz="16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16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[40.30.20.1,</a:t>
            </a:r>
            <a:r>
              <a:rPr sz="160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40.30.20.62]</a:t>
            </a:r>
            <a:endParaRPr sz="1600">
              <a:latin typeface="Calibri"/>
              <a:cs typeface="Calibri"/>
            </a:endParaRPr>
          </a:p>
          <a:p>
            <a:pPr marL="381000" indent="-342900">
              <a:lnSpc>
                <a:spcPct val="100000"/>
              </a:lnSpc>
              <a:spcBef>
                <a:spcPts val="935"/>
              </a:spcBef>
              <a:buFont typeface="Symbol"/>
              <a:buChar char=""/>
              <a:tabLst>
                <a:tab pos="380365" algn="l"/>
                <a:tab pos="381000" algn="l"/>
                <a:tab pos="3147060" algn="l"/>
              </a:tabLst>
            </a:pP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CIRD</a:t>
            </a:r>
            <a:r>
              <a:rPr sz="16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Representation</a:t>
            </a:r>
            <a:r>
              <a:rPr sz="16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40.30.20.</a:t>
            </a:r>
            <a:r>
              <a:rPr sz="1600" u="heavy" spc="-5" dirty="0">
                <a:solidFill>
                  <a:srgbClr val="FFFFFF"/>
                </a:solidFill>
                <a:uFill>
                  <a:solidFill>
                    <a:srgbClr val="FEFEFE"/>
                  </a:solidFill>
                </a:uFill>
                <a:latin typeface="Calibri"/>
                <a:cs typeface="Calibri"/>
              </a:rPr>
              <a:t>	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/26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288407" y="590803"/>
            <a:ext cx="18211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0000"/>
                </a:solidFill>
                <a:latin typeface="Calibri"/>
                <a:cs typeface="Calibri"/>
              </a:rPr>
              <a:t>40.30.20.0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0001010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58851" y="4871161"/>
            <a:ext cx="547814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175885" algn="l"/>
              </a:tabLst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,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,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,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3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,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4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,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5,</a:t>
            </a:r>
            <a:r>
              <a:rPr sz="1800" u="heavy" dirty="0">
                <a:solidFill>
                  <a:srgbClr val="FFFFFF"/>
                </a:solidFill>
                <a:uFill>
                  <a:solidFill>
                    <a:srgbClr val="FEFEFE"/>
                  </a:solidFill>
                </a:uFill>
                <a:latin typeface="Calibri"/>
                <a:cs typeface="Calibri"/>
              </a:rPr>
              <a:t> 	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,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63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47878" y="899413"/>
            <a:ext cx="5558790" cy="3968115"/>
          </a:xfrm>
          <a:custGeom>
            <a:avLst/>
            <a:gdLst/>
            <a:ahLst/>
            <a:cxnLst/>
            <a:rect l="l" t="t" r="r" b="b"/>
            <a:pathLst>
              <a:path w="5558790" h="3968115">
                <a:moveTo>
                  <a:pt x="2801366" y="3059049"/>
                </a:moveTo>
                <a:lnTo>
                  <a:pt x="2792603" y="3031871"/>
                </a:lnTo>
                <a:lnTo>
                  <a:pt x="77089" y="3913555"/>
                </a:lnTo>
                <a:lnTo>
                  <a:pt x="68300" y="3886454"/>
                </a:lnTo>
                <a:lnTo>
                  <a:pt x="0" y="3953637"/>
                </a:lnTo>
                <a:lnTo>
                  <a:pt x="94767" y="3967988"/>
                </a:lnTo>
                <a:lnTo>
                  <a:pt x="87337" y="3945128"/>
                </a:lnTo>
                <a:lnTo>
                  <a:pt x="85915" y="3940733"/>
                </a:lnTo>
                <a:lnTo>
                  <a:pt x="2801366" y="3059049"/>
                </a:lnTo>
                <a:close/>
              </a:path>
              <a:path w="5558790" h="3968115">
                <a:moveTo>
                  <a:pt x="5075555" y="3953637"/>
                </a:moveTo>
                <a:lnTo>
                  <a:pt x="5063439" y="3939794"/>
                </a:lnTo>
                <a:lnTo>
                  <a:pt x="5012436" y="3881501"/>
                </a:lnTo>
                <a:lnTo>
                  <a:pt x="5001577" y="3907955"/>
                </a:lnTo>
                <a:lnTo>
                  <a:pt x="2864485" y="3032252"/>
                </a:lnTo>
                <a:lnTo>
                  <a:pt x="2853563" y="3058668"/>
                </a:lnTo>
                <a:lnTo>
                  <a:pt x="4990744" y="3934345"/>
                </a:lnTo>
                <a:lnTo>
                  <a:pt x="4979924" y="3960749"/>
                </a:lnTo>
                <a:lnTo>
                  <a:pt x="5075555" y="3953637"/>
                </a:lnTo>
                <a:close/>
              </a:path>
              <a:path w="5558790" h="3968115">
                <a:moveTo>
                  <a:pt x="5558650" y="28448"/>
                </a:moveTo>
                <a:lnTo>
                  <a:pt x="5556123" y="0"/>
                </a:lnTo>
                <a:lnTo>
                  <a:pt x="2028685" y="316865"/>
                </a:lnTo>
                <a:lnTo>
                  <a:pt x="2026158" y="288417"/>
                </a:lnTo>
                <a:lnTo>
                  <a:pt x="1944624" y="338709"/>
                </a:lnTo>
                <a:lnTo>
                  <a:pt x="2033778" y="373761"/>
                </a:lnTo>
                <a:lnTo>
                  <a:pt x="2031339" y="346583"/>
                </a:lnTo>
                <a:lnTo>
                  <a:pt x="2031225" y="345313"/>
                </a:lnTo>
                <a:lnTo>
                  <a:pt x="5558650" y="2844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7940420" y="508203"/>
            <a:ext cx="1811020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u="heavy" spc="-1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2st</a:t>
            </a:r>
            <a:r>
              <a:rPr sz="3200" b="1" u="heavy" spc="-6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3200" b="1" u="heavy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Subnet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213983" y="1056791"/>
            <a:ext cx="5530215" cy="2926080"/>
          </a:xfrm>
          <a:prstGeom prst="rect">
            <a:avLst/>
          </a:prstGeom>
        </p:spPr>
        <p:txBody>
          <a:bodyPr vert="horz" wrap="square" lIns="0" tIns="131445" rIns="0" bIns="0" rtlCol="0">
            <a:spAutoFit/>
          </a:bodyPr>
          <a:lstStyle/>
          <a:p>
            <a:pPr marL="381000" indent="-342900">
              <a:lnSpc>
                <a:spcPct val="100000"/>
              </a:lnSpc>
              <a:spcBef>
                <a:spcPts val="1035"/>
              </a:spcBef>
              <a:buFont typeface="Symbol"/>
              <a:buChar char=""/>
              <a:tabLst>
                <a:tab pos="380365" algn="l"/>
                <a:tab pos="381000" algn="l"/>
              </a:tabLst>
            </a:pPr>
            <a:r>
              <a:rPr sz="1600" spc="-5" dirty="0">
                <a:solidFill>
                  <a:srgbClr val="FF0000"/>
                </a:solidFill>
                <a:latin typeface="Calibri"/>
                <a:cs typeface="Calibri"/>
              </a:rPr>
              <a:t>40.30.20.01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001010</a:t>
            </a:r>
            <a:endParaRPr sz="1600">
              <a:latin typeface="Calibri"/>
              <a:cs typeface="Calibri"/>
            </a:endParaRPr>
          </a:p>
          <a:p>
            <a:pPr marL="381000" indent="-342900">
              <a:lnSpc>
                <a:spcPct val="100000"/>
              </a:lnSpc>
              <a:spcBef>
                <a:spcPts val="935"/>
              </a:spcBef>
              <a:buFont typeface="Symbol"/>
              <a:buChar char=""/>
              <a:tabLst>
                <a:tab pos="380365" algn="l"/>
                <a:tab pos="381000" algn="l"/>
              </a:tabLst>
            </a:pPr>
            <a:r>
              <a:rPr sz="1600" spc="-40" dirty="0">
                <a:solidFill>
                  <a:srgbClr val="FFFFFF"/>
                </a:solidFill>
                <a:latin typeface="Calibri"/>
                <a:cs typeface="Calibri"/>
              </a:rPr>
              <a:t>Total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number</a:t>
            </a:r>
            <a:r>
              <a:rPr sz="16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16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IP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Addresses</a:t>
            </a:r>
            <a:r>
              <a:rPr sz="16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r>
              <a:rPr sz="1575" baseline="26455" dirty="0">
                <a:solidFill>
                  <a:srgbClr val="FFFFFF"/>
                </a:solidFill>
                <a:latin typeface="Calibri"/>
                <a:cs typeface="Calibri"/>
              </a:rPr>
              <a:t>6</a:t>
            </a:r>
            <a:r>
              <a:rPr sz="1575" spc="172" baseline="264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64</a:t>
            </a:r>
            <a:endParaRPr sz="1600">
              <a:latin typeface="Calibri"/>
              <a:cs typeface="Calibri"/>
            </a:endParaRPr>
          </a:p>
          <a:p>
            <a:pPr marL="381000" indent="-342900">
              <a:lnSpc>
                <a:spcPct val="100000"/>
              </a:lnSpc>
              <a:spcBef>
                <a:spcPts val="935"/>
              </a:spcBef>
              <a:buFont typeface="Symbol"/>
              <a:buChar char=""/>
              <a:tabLst>
                <a:tab pos="380365" algn="l"/>
                <a:tab pos="381000" algn="l"/>
              </a:tabLst>
            </a:pP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First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Address</a:t>
            </a:r>
            <a:r>
              <a:rPr sz="16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6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Subnet</a:t>
            </a:r>
            <a:r>
              <a:rPr sz="16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= </a:t>
            </a:r>
            <a:r>
              <a:rPr sz="1600" spc="-5" dirty="0">
                <a:solidFill>
                  <a:srgbClr val="FF0000"/>
                </a:solidFill>
                <a:latin typeface="Calibri"/>
                <a:cs typeface="Calibri"/>
              </a:rPr>
              <a:t>40.30.20.01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000000</a:t>
            </a:r>
            <a:endParaRPr sz="1600">
              <a:latin typeface="Calibri"/>
              <a:cs typeface="Calibri"/>
            </a:endParaRPr>
          </a:p>
          <a:p>
            <a:pPr marL="381000" indent="-342900">
              <a:lnSpc>
                <a:spcPct val="100000"/>
              </a:lnSpc>
              <a:spcBef>
                <a:spcPts val="925"/>
              </a:spcBef>
              <a:buFont typeface="Symbol"/>
              <a:buChar char=""/>
              <a:tabLst>
                <a:tab pos="380365" algn="l"/>
                <a:tab pos="381000" algn="l"/>
              </a:tabLst>
            </a:pP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Last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Address</a:t>
            </a:r>
            <a:r>
              <a:rPr sz="16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16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Subnet</a:t>
            </a:r>
            <a:r>
              <a:rPr sz="16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16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0000"/>
                </a:solidFill>
                <a:latin typeface="Calibri"/>
                <a:cs typeface="Calibri"/>
              </a:rPr>
              <a:t>40.30.20.01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111111</a:t>
            </a:r>
            <a:endParaRPr sz="1600">
              <a:latin typeface="Calibri"/>
              <a:cs typeface="Calibri"/>
            </a:endParaRPr>
          </a:p>
          <a:p>
            <a:pPr marL="381000" indent="-342900">
              <a:lnSpc>
                <a:spcPct val="100000"/>
              </a:lnSpc>
              <a:spcBef>
                <a:spcPts val="940"/>
              </a:spcBef>
              <a:buFont typeface="Symbol"/>
              <a:buChar char=""/>
              <a:tabLst>
                <a:tab pos="380365" algn="l"/>
                <a:tab pos="381000" algn="l"/>
              </a:tabLst>
            </a:pP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Range</a:t>
            </a:r>
            <a:r>
              <a:rPr sz="16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16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IP</a:t>
            </a:r>
            <a:r>
              <a:rPr sz="16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Addresses</a:t>
            </a:r>
            <a:r>
              <a:rPr sz="16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[40.30.20.64,</a:t>
            </a:r>
            <a:r>
              <a:rPr sz="16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40.30.20.127]</a:t>
            </a:r>
            <a:endParaRPr sz="1600">
              <a:latin typeface="Calibri"/>
              <a:cs typeface="Calibri"/>
            </a:endParaRPr>
          </a:p>
          <a:p>
            <a:pPr marL="381000" indent="-342900">
              <a:lnSpc>
                <a:spcPct val="100000"/>
              </a:lnSpc>
              <a:spcBef>
                <a:spcPts val="935"/>
              </a:spcBef>
              <a:buFont typeface="Symbol"/>
              <a:buChar char=""/>
              <a:tabLst>
                <a:tab pos="380365" algn="l"/>
                <a:tab pos="381000" algn="l"/>
              </a:tabLst>
            </a:pPr>
            <a:r>
              <a:rPr sz="1600" spc="-40" dirty="0">
                <a:solidFill>
                  <a:srgbClr val="FFFFFF"/>
                </a:solidFill>
                <a:latin typeface="Calibri"/>
                <a:cs typeface="Calibri"/>
              </a:rPr>
              <a:t>Total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number</a:t>
            </a:r>
            <a:r>
              <a:rPr sz="16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16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hosts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that can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be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configured</a:t>
            </a:r>
            <a:r>
              <a:rPr sz="16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64</a:t>
            </a:r>
            <a:r>
              <a:rPr sz="16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2 =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62</a:t>
            </a:r>
            <a:endParaRPr sz="1600">
              <a:latin typeface="Calibri"/>
              <a:cs typeface="Calibri"/>
            </a:endParaRPr>
          </a:p>
          <a:p>
            <a:pPr marL="381000" indent="-342900">
              <a:lnSpc>
                <a:spcPct val="100000"/>
              </a:lnSpc>
              <a:spcBef>
                <a:spcPts val="935"/>
              </a:spcBef>
              <a:buFont typeface="Symbol"/>
              <a:buChar char=""/>
              <a:tabLst>
                <a:tab pos="380365" algn="l"/>
                <a:tab pos="381000" algn="l"/>
              </a:tabLst>
            </a:pP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Range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16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Allocated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IP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Addresses</a:t>
            </a:r>
            <a:r>
              <a:rPr sz="160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[40.30.20.65,</a:t>
            </a:r>
            <a:r>
              <a:rPr sz="1600" spc="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40.30.20.126]</a:t>
            </a:r>
            <a:endParaRPr sz="1600">
              <a:latin typeface="Calibri"/>
              <a:cs typeface="Calibri"/>
            </a:endParaRPr>
          </a:p>
          <a:p>
            <a:pPr marL="381000" indent="-342900">
              <a:lnSpc>
                <a:spcPct val="100000"/>
              </a:lnSpc>
              <a:spcBef>
                <a:spcPts val="940"/>
              </a:spcBef>
              <a:buFont typeface="Symbol"/>
              <a:buChar char=""/>
              <a:tabLst>
                <a:tab pos="380365" algn="l"/>
                <a:tab pos="381000" algn="l"/>
                <a:tab pos="3147060" algn="l"/>
              </a:tabLst>
            </a:pP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CIRD</a:t>
            </a:r>
            <a:r>
              <a:rPr sz="16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Representation</a:t>
            </a:r>
            <a:r>
              <a:rPr sz="16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40.30.20.</a:t>
            </a:r>
            <a:r>
              <a:rPr sz="1600" u="heavy" spc="-10" dirty="0">
                <a:solidFill>
                  <a:srgbClr val="FFFFFF"/>
                </a:solidFill>
                <a:uFill>
                  <a:solidFill>
                    <a:srgbClr val="FEFEFE"/>
                  </a:solidFill>
                </a:uFill>
                <a:latin typeface="Calibri"/>
                <a:cs typeface="Calibri"/>
              </a:rPr>
              <a:t>	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/26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297548" y="4871161"/>
            <a:ext cx="543242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014595" algn="l"/>
              </a:tabLst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64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,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65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,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66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,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67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,</a:t>
            </a:r>
            <a:r>
              <a:rPr sz="1800" u="heavy" dirty="0">
                <a:solidFill>
                  <a:srgbClr val="FFFFFF"/>
                </a:solidFill>
                <a:uFill>
                  <a:solidFill>
                    <a:srgbClr val="FEFEFE"/>
                  </a:solidFill>
                </a:uFill>
                <a:latin typeface="Calibri"/>
                <a:cs typeface="Calibri"/>
              </a:rPr>
              <a:t> 	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,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127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6232906" y="901191"/>
            <a:ext cx="5344795" cy="4003675"/>
          </a:xfrm>
          <a:custGeom>
            <a:avLst/>
            <a:gdLst/>
            <a:ahLst/>
            <a:cxnLst/>
            <a:rect l="l" t="t" r="r" b="b"/>
            <a:pathLst>
              <a:path w="5344795" h="4003675">
                <a:moveTo>
                  <a:pt x="527685" y="308610"/>
                </a:moveTo>
                <a:lnTo>
                  <a:pt x="512368" y="285750"/>
                </a:lnTo>
                <a:lnTo>
                  <a:pt x="474345" y="228981"/>
                </a:lnTo>
                <a:lnTo>
                  <a:pt x="460197" y="253834"/>
                </a:lnTo>
                <a:lnTo>
                  <a:pt x="14224" y="0"/>
                </a:lnTo>
                <a:lnTo>
                  <a:pt x="0" y="24892"/>
                </a:lnTo>
                <a:lnTo>
                  <a:pt x="446049" y="278701"/>
                </a:lnTo>
                <a:lnTo>
                  <a:pt x="431927" y="303530"/>
                </a:lnTo>
                <a:lnTo>
                  <a:pt x="527685" y="308610"/>
                </a:lnTo>
                <a:close/>
              </a:path>
              <a:path w="5344795" h="4003675">
                <a:moveTo>
                  <a:pt x="3056890" y="3092323"/>
                </a:moveTo>
                <a:lnTo>
                  <a:pt x="3048127" y="3065145"/>
                </a:lnTo>
                <a:lnTo>
                  <a:pt x="332613" y="3946817"/>
                </a:lnTo>
                <a:lnTo>
                  <a:pt x="323850" y="3919728"/>
                </a:lnTo>
                <a:lnTo>
                  <a:pt x="255524" y="3986911"/>
                </a:lnTo>
                <a:lnTo>
                  <a:pt x="350266" y="4001262"/>
                </a:lnTo>
                <a:lnTo>
                  <a:pt x="342849" y="3978402"/>
                </a:lnTo>
                <a:lnTo>
                  <a:pt x="341426" y="3974020"/>
                </a:lnTo>
                <a:lnTo>
                  <a:pt x="3056890" y="3092323"/>
                </a:lnTo>
                <a:close/>
              </a:path>
              <a:path w="5344795" h="4003675">
                <a:moveTo>
                  <a:pt x="5344795" y="3996055"/>
                </a:moveTo>
                <a:lnTo>
                  <a:pt x="5332679" y="3982212"/>
                </a:lnTo>
                <a:lnTo>
                  <a:pt x="5281676" y="3923919"/>
                </a:lnTo>
                <a:lnTo>
                  <a:pt x="5270817" y="3950373"/>
                </a:lnTo>
                <a:lnTo>
                  <a:pt x="3133725" y="3074670"/>
                </a:lnTo>
                <a:lnTo>
                  <a:pt x="3122803" y="3101086"/>
                </a:lnTo>
                <a:lnTo>
                  <a:pt x="5259984" y="3976763"/>
                </a:lnTo>
                <a:lnTo>
                  <a:pt x="5249164" y="4003167"/>
                </a:lnTo>
                <a:lnTo>
                  <a:pt x="5344795" y="399605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3412616" y="6228613"/>
            <a:ext cx="5351780" cy="584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85"/>
              </a:lnSpc>
            </a:pPr>
            <a:r>
              <a:rPr sz="4400" u="heavy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www.knowledgegate.in</a:t>
            </a:r>
            <a:endParaRPr sz="4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424935" y="6723303"/>
            <a:ext cx="5329555" cy="36830"/>
          </a:xfrm>
          <a:custGeom>
            <a:avLst/>
            <a:gdLst/>
            <a:ahLst/>
            <a:cxnLst/>
            <a:rect l="l" t="t" r="r" b="b"/>
            <a:pathLst>
              <a:path w="5329555" h="36829">
                <a:moveTo>
                  <a:pt x="5329428" y="0"/>
                </a:moveTo>
                <a:lnTo>
                  <a:pt x="0" y="0"/>
                </a:lnTo>
                <a:lnTo>
                  <a:pt x="0" y="36575"/>
                </a:lnTo>
                <a:lnTo>
                  <a:pt x="5329428" y="36575"/>
                </a:lnTo>
                <a:lnTo>
                  <a:pt x="5329428" y="0"/>
                </a:lnTo>
                <a:close/>
              </a:path>
            </a:pathLst>
          </a:custGeom>
          <a:solidFill>
            <a:srgbClr val="0462C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b="1" dirty="0">
                <a:latin typeface="Calibri"/>
                <a:cs typeface="Calibri"/>
              </a:rPr>
              <a:t>Q</a:t>
            </a:r>
            <a:r>
              <a:rPr b="1" spc="-15" dirty="0">
                <a:latin typeface="Calibri"/>
                <a:cs typeface="Calibri"/>
              </a:rPr>
              <a:t> </a:t>
            </a:r>
            <a:r>
              <a:rPr spc="-5" dirty="0"/>
              <a:t>Consider </a:t>
            </a:r>
            <a:r>
              <a:rPr spc="-15" dirty="0"/>
              <a:t>we</a:t>
            </a:r>
            <a:r>
              <a:rPr spc="-10" dirty="0"/>
              <a:t> </a:t>
            </a:r>
            <a:r>
              <a:rPr spc="-20" dirty="0"/>
              <a:t>have</a:t>
            </a:r>
            <a:r>
              <a:rPr spc="10" dirty="0"/>
              <a:t> </a:t>
            </a:r>
            <a:r>
              <a:rPr dirty="0"/>
              <a:t>a</a:t>
            </a:r>
            <a:r>
              <a:rPr spc="-15" dirty="0"/>
              <a:t> </a:t>
            </a:r>
            <a:r>
              <a:rPr spc="-5" dirty="0"/>
              <a:t>big single</a:t>
            </a:r>
            <a:r>
              <a:rPr spc="-15" dirty="0"/>
              <a:t> </a:t>
            </a:r>
            <a:r>
              <a:rPr spc="-10" dirty="0"/>
              <a:t>network</a:t>
            </a:r>
            <a:r>
              <a:rPr spc="-25" dirty="0"/>
              <a:t> </a:t>
            </a:r>
            <a:r>
              <a:rPr spc="-10" dirty="0"/>
              <a:t>having </a:t>
            </a:r>
            <a:r>
              <a:rPr dirty="0"/>
              <a:t>IP</a:t>
            </a:r>
            <a:r>
              <a:rPr spc="-15" dirty="0"/>
              <a:t> </a:t>
            </a:r>
            <a:r>
              <a:rPr spc="-5" dirty="0"/>
              <a:t>Address</a:t>
            </a:r>
            <a:r>
              <a:rPr spc="5" dirty="0"/>
              <a:t> </a:t>
            </a:r>
            <a:r>
              <a:rPr spc="-5" dirty="0"/>
              <a:t>200.1.2.0/24</a:t>
            </a:r>
            <a:r>
              <a:rPr spc="-10" dirty="0"/>
              <a:t> </a:t>
            </a:r>
            <a:r>
              <a:rPr spc="-45" dirty="0"/>
              <a:t>We</a:t>
            </a:r>
            <a:r>
              <a:rPr spc="-10" dirty="0"/>
              <a:t> </a:t>
            </a:r>
            <a:r>
              <a:rPr spc="-15" dirty="0"/>
              <a:t>want to</a:t>
            </a:r>
            <a:r>
              <a:rPr spc="-10" dirty="0"/>
              <a:t> </a:t>
            </a:r>
            <a:r>
              <a:rPr spc="-5" dirty="0"/>
              <a:t>do </a:t>
            </a:r>
            <a:r>
              <a:rPr spc="-530" dirty="0"/>
              <a:t> </a:t>
            </a:r>
            <a:r>
              <a:rPr spc="-10" dirty="0"/>
              <a:t>subnetting</a:t>
            </a:r>
            <a:r>
              <a:rPr spc="-5" dirty="0"/>
              <a:t> </a:t>
            </a:r>
            <a:r>
              <a:rPr dirty="0"/>
              <a:t>and</a:t>
            </a:r>
            <a:r>
              <a:rPr spc="-5" dirty="0"/>
              <a:t> divide</a:t>
            </a:r>
            <a:r>
              <a:rPr dirty="0"/>
              <a:t> this </a:t>
            </a:r>
            <a:r>
              <a:rPr spc="-10" dirty="0"/>
              <a:t>network</a:t>
            </a:r>
            <a:r>
              <a:rPr spc="-20" dirty="0"/>
              <a:t> </a:t>
            </a:r>
            <a:r>
              <a:rPr spc="-15" dirty="0"/>
              <a:t>into</a:t>
            </a:r>
            <a:r>
              <a:rPr spc="-10" dirty="0"/>
              <a:t> </a:t>
            </a:r>
            <a:r>
              <a:rPr dirty="0"/>
              <a:t>4</a:t>
            </a:r>
            <a:r>
              <a:rPr spc="-10" dirty="0"/>
              <a:t> </a:t>
            </a:r>
            <a:r>
              <a:rPr spc="-5" dirty="0"/>
              <a:t>subnets.</a:t>
            </a:r>
          </a:p>
        </p:txBody>
      </p:sp>
      <p:sp>
        <p:nvSpPr>
          <p:cNvPr id="4" name="object 4"/>
          <p:cNvSpPr/>
          <p:nvPr/>
        </p:nvSpPr>
        <p:spPr>
          <a:xfrm>
            <a:off x="2791205" y="709422"/>
            <a:ext cx="6611620" cy="6078220"/>
          </a:xfrm>
          <a:custGeom>
            <a:avLst/>
            <a:gdLst/>
            <a:ahLst/>
            <a:cxnLst/>
            <a:rect l="l" t="t" r="r" b="b"/>
            <a:pathLst>
              <a:path w="6611620" h="6078220">
                <a:moveTo>
                  <a:pt x="0" y="3038855"/>
                </a:moveTo>
                <a:lnTo>
                  <a:pt x="372" y="2992745"/>
                </a:lnTo>
                <a:lnTo>
                  <a:pt x="1487" y="2946799"/>
                </a:lnTo>
                <a:lnTo>
                  <a:pt x="3339" y="2901024"/>
                </a:lnTo>
                <a:lnTo>
                  <a:pt x="5922" y="2855423"/>
                </a:lnTo>
                <a:lnTo>
                  <a:pt x="9232" y="2810003"/>
                </a:lnTo>
                <a:lnTo>
                  <a:pt x="13263" y="2764767"/>
                </a:lnTo>
                <a:lnTo>
                  <a:pt x="18010" y="2719720"/>
                </a:lnTo>
                <a:lnTo>
                  <a:pt x="23467" y="2674868"/>
                </a:lnTo>
                <a:lnTo>
                  <a:pt x="29630" y="2630215"/>
                </a:lnTo>
                <a:lnTo>
                  <a:pt x="36493" y="2585765"/>
                </a:lnTo>
                <a:lnTo>
                  <a:pt x="44050" y="2541525"/>
                </a:lnTo>
                <a:lnTo>
                  <a:pt x="52297" y="2497498"/>
                </a:lnTo>
                <a:lnTo>
                  <a:pt x="61229" y="2453690"/>
                </a:lnTo>
                <a:lnTo>
                  <a:pt x="70839" y="2410105"/>
                </a:lnTo>
                <a:lnTo>
                  <a:pt x="81123" y="2366748"/>
                </a:lnTo>
                <a:lnTo>
                  <a:pt x="92076" y="2323624"/>
                </a:lnTo>
                <a:lnTo>
                  <a:pt x="103692" y="2280737"/>
                </a:lnTo>
                <a:lnTo>
                  <a:pt x="115967" y="2238094"/>
                </a:lnTo>
                <a:lnTo>
                  <a:pt x="128894" y="2195697"/>
                </a:lnTo>
                <a:lnTo>
                  <a:pt x="142468" y="2153553"/>
                </a:lnTo>
                <a:lnTo>
                  <a:pt x="156685" y="2111667"/>
                </a:lnTo>
                <a:lnTo>
                  <a:pt x="171539" y="2070042"/>
                </a:lnTo>
                <a:lnTo>
                  <a:pt x="187024" y="2028683"/>
                </a:lnTo>
                <a:lnTo>
                  <a:pt x="203136" y="1987597"/>
                </a:lnTo>
                <a:lnTo>
                  <a:pt x="219870" y="1946787"/>
                </a:lnTo>
                <a:lnTo>
                  <a:pt x="237219" y="1906258"/>
                </a:lnTo>
                <a:lnTo>
                  <a:pt x="255179" y="1866015"/>
                </a:lnTo>
                <a:lnTo>
                  <a:pt x="273745" y="1826063"/>
                </a:lnTo>
                <a:lnTo>
                  <a:pt x="292911" y="1786407"/>
                </a:lnTo>
                <a:lnTo>
                  <a:pt x="312671" y="1747051"/>
                </a:lnTo>
                <a:lnTo>
                  <a:pt x="333022" y="1708001"/>
                </a:lnTo>
                <a:lnTo>
                  <a:pt x="353957" y="1669261"/>
                </a:lnTo>
                <a:lnTo>
                  <a:pt x="375471" y="1630836"/>
                </a:lnTo>
                <a:lnTo>
                  <a:pt x="397559" y="1592731"/>
                </a:lnTo>
                <a:lnTo>
                  <a:pt x="420216" y="1554951"/>
                </a:lnTo>
                <a:lnTo>
                  <a:pt x="443437" y="1517500"/>
                </a:lnTo>
                <a:lnTo>
                  <a:pt x="467215" y="1480384"/>
                </a:lnTo>
                <a:lnTo>
                  <a:pt x="491547" y="1443607"/>
                </a:lnTo>
                <a:lnTo>
                  <a:pt x="516426" y="1407174"/>
                </a:lnTo>
                <a:lnTo>
                  <a:pt x="541847" y="1371090"/>
                </a:lnTo>
                <a:lnTo>
                  <a:pt x="567806" y="1335359"/>
                </a:lnTo>
                <a:lnTo>
                  <a:pt x="594297" y="1299987"/>
                </a:lnTo>
                <a:lnTo>
                  <a:pt x="621314" y="1264979"/>
                </a:lnTo>
                <a:lnTo>
                  <a:pt x="648853" y="1230339"/>
                </a:lnTo>
                <a:lnTo>
                  <a:pt x="676908" y="1196072"/>
                </a:lnTo>
                <a:lnTo>
                  <a:pt x="705474" y="1162182"/>
                </a:lnTo>
                <a:lnTo>
                  <a:pt x="734545" y="1128676"/>
                </a:lnTo>
                <a:lnTo>
                  <a:pt x="764117" y="1095557"/>
                </a:lnTo>
                <a:lnTo>
                  <a:pt x="794184" y="1062830"/>
                </a:lnTo>
                <a:lnTo>
                  <a:pt x="824741" y="1030501"/>
                </a:lnTo>
                <a:lnTo>
                  <a:pt x="855782" y="998573"/>
                </a:lnTo>
                <a:lnTo>
                  <a:pt x="887303" y="967053"/>
                </a:lnTo>
                <a:lnTo>
                  <a:pt x="919298" y="935944"/>
                </a:lnTo>
                <a:lnTo>
                  <a:pt x="951762" y="905252"/>
                </a:lnTo>
                <a:lnTo>
                  <a:pt x="984689" y="874981"/>
                </a:lnTo>
                <a:lnTo>
                  <a:pt x="1018075" y="845136"/>
                </a:lnTo>
                <a:lnTo>
                  <a:pt x="1051914" y="815722"/>
                </a:lnTo>
                <a:lnTo>
                  <a:pt x="1086201" y="786744"/>
                </a:lnTo>
                <a:lnTo>
                  <a:pt x="1120930" y="758207"/>
                </a:lnTo>
                <a:lnTo>
                  <a:pt x="1156097" y="730115"/>
                </a:lnTo>
                <a:lnTo>
                  <a:pt x="1191696" y="702474"/>
                </a:lnTo>
                <a:lnTo>
                  <a:pt x="1227721" y="675288"/>
                </a:lnTo>
                <a:lnTo>
                  <a:pt x="1264168" y="648562"/>
                </a:lnTo>
                <a:lnTo>
                  <a:pt x="1301032" y="622301"/>
                </a:lnTo>
                <a:lnTo>
                  <a:pt x="1338306" y="596509"/>
                </a:lnTo>
                <a:lnTo>
                  <a:pt x="1375986" y="571192"/>
                </a:lnTo>
                <a:lnTo>
                  <a:pt x="1414067" y="546354"/>
                </a:lnTo>
                <a:lnTo>
                  <a:pt x="1452543" y="522001"/>
                </a:lnTo>
                <a:lnTo>
                  <a:pt x="1491409" y="498136"/>
                </a:lnTo>
                <a:lnTo>
                  <a:pt x="1530660" y="474765"/>
                </a:lnTo>
                <a:lnTo>
                  <a:pt x="1570291" y="451893"/>
                </a:lnTo>
                <a:lnTo>
                  <a:pt x="1610295" y="429525"/>
                </a:lnTo>
                <a:lnTo>
                  <a:pt x="1650669" y="407664"/>
                </a:lnTo>
                <a:lnTo>
                  <a:pt x="1691407" y="386317"/>
                </a:lnTo>
                <a:lnTo>
                  <a:pt x="1732503" y="365488"/>
                </a:lnTo>
                <a:lnTo>
                  <a:pt x="1773952" y="345182"/>
                </a:lnTo>
                <a:lnTo>
                  <a:pt x="1815749" y="325403"/>
                </a:lnTo>
                <a:lnTo>
                  <a:pt x="1857889" y="306157"/>
                </a:lnTo>
                <a:lnTo>
                  <a:pt x="1900367" y="287448"/>
                </a:lnTo>
                <a:lnTo>
                  <a:pt x="1943176" y="269282"/>
                </a:lnTo>
                <a:lnTo>
                  <a:pt x="1986313" y="251662"/>
                </a:lnTo>
                <a:lnTo>
                  <a:pt x="2029771" y="234594"/>
                </a:lnTo>
                <a:lnTo>
                  <a:pt x="2073546" y="218083"/>
                </a:lnTo>
                <a:lnTo>
                  <a:pt x="2117632" y="202133"/>
                </a:lnTo>
                <a:lnTo>
                  <a:pt x="2162024" y="186750"/>
                </a:lnTo>
                <a:lnTo>
                  <a:pt x="2206717" y="171937"/>
                </a:lnTo>
                <a:lnTo>
                  <a:pt x="2251705" y="157701"/>
                </a:lnTo>
                <a:lnTo>
                  <a:pt x="2296983" y="144045"/>
                </a:lnTo>
                <a:lnTo>
                  <a:pt x="2342547" y="130975"/>
                </a:lnTo>
                <a:lnTo>
                  <a:pt x="2388390" y="118496"/>
                </a:lnTo>
                <a:lnTo>
                  <a:pt x="2434507" y="106612"/>
                </a:lnTo>
                <a:lnTo>
                  <a:pt x="2480894" y="95328"/>
                </a:lnTo>
                <a:lnTo>
                  <a:pt x="2527544" y="84649"/>
                </a:lnTo>
                <a:lnTo>
                  <a:pt x="2574453" y="74579"/>
                </a:lnTo>
                <a:lnTo>
                  <a:pt x="2621616" y="65125"/>
                </a:lnTo>
                <a:lnTo>
                  <a:pt x="2669026" y="56289"/>
                </a:lnTo>
                <a:lnTo>
                  <a:pt x="2716680" y="48078"/>
                </a:lnTo>
                <a:lnTo>
                  <a:pt x="2764571" y="40497"/>
                </a:lnTo>
                <a:lnTo>
                  <a:pt x="2812695" y="33549"/>
                </a:lnTo>
                <a:lnTo>
                  <a:pt x="2861045" y="27240"/>
                </a:lnTo>
                <a:lnTo>
                  <a:pt x="2909618" y="21574"/>
                </a:lnTo>
                <a:lnTo>
                  <a:pt x="2958407" y="16557"/>
                </a:lnTo>
                <a:lnTo>
                  <a:pt x="3007408" y="12193"/>
                </a:lnTo>
                <a:lnTo>
                  <a:pt x="3056614" y="8487"/>
                </a:lnTo>
                <a:lnTo>
                  <a:pt x="3106022" y="5445"/>
                </a:lnTo>
                <a:lnTo>
                  <a:pt x="3155625" y="3070"/>
                </a:lnTo>
                <a:lnTo>
                  <a:pt x="3205419" y="1367"/>
                </a:lnTo>
                <a:lnTo>
                  <a:pt x="3255397" y="342"/>
                </a:lnTo>
                <a:lnTo>
                  <a:pt x="3305555" y="0"/>
                </a:lnTo>
                <a:lnTo>
                  <a:pt x="3355714" y="342"/>
                </a:lnTo>
                <a:lnTo>
                  <a:pt x="3405692" y="1367"/>
                </a:lnTo>
                <a:lnTo>
                  <a:pt x="3455486" y="3070"/>
                </a:lnTo>
                <a:lnTo>
                  <a:pt x="3505089" y="5445"/>
                </a:lnTo>
                <a:lnTo>
                  <a:pt x="3554497" y="8487"/>
                </a:lnTo>
                <a:lnTo>
                  <a:pt x="3603703" y="12193"/>
                </a:lnTo>
                <a:lnTo>
                  <a:pt x="3652704" y="16557"/>
                </a:lnTo>
                <a:lnTo>
                  <a:pt x="3701493" y="21574"/>
                </a:lnTo>
                <a:lnTo>
                  <a:pt x="3750066" y="27240"/>
                </a:lnTo>
                <a:lnTo>
                  <a:pt x="3798416" y="33549"/>
                </a:lnTo>
                <a:lnTo>
                  <a:pt x="3846540" y="40497"/>
                </a:lnTo>
                <a:lnTo>
                  <a:pt x="3894431" y="48078"/>
                </a:lnTo>
                <a:lnTo>
                  <a:pt x="3942085" y="56289"/>
                </a:lnTo>
                <a:lnTo>
                  <a:pt x="3989495" y="65125"/>
                </a:lnTo>
                <a:lnTo>
                  <a:pt x="4036658" y="74579"/>
                </a:lnTo>
                <a:lnTo>
                  <a:pt x="4083567" y="84649"/>
                </a:lnTo>
                <a:lnTo>
                  <a:pt x="4130217" y="95328"/>
                </a:lnTo>
                <a:lnTo>
                  <a:pt x="4176604" y="106612"/>
                </a:lnTo>
                <a:lnTo>
                  <a:pt x="4222721" y="118496"/>
                </a:lnTo>
                <a:lnTo>
                  <a:pt x="4268564" y="130975"/>
                </a:lnTo>
                <a:lnTo>
                  <a:pt x="4314128" y="144045"/>
                </a:lnTo>
                <a:lnTo>
                  <a:pt x="4359406" y="157701"/>
                </a:lnTo>
                <a:lnTo>
                  <a:pt x="4404394" y="171937"/>
                </a:lnTo>
                <a:lnTo>
                  <a:pt x="4449087" y="186750"/>
                </a:lnTo>
                <a:lnTo>
                  <a:pt x="4493479" y="202133"/>
                </a:lnTo>
                <a:lnTo>
                  <a:pt x="4537565" y="218083"/>
                </a:lnTo>
                <a:lnTo>
                  <a:pt x="4581340" y="234594"/>
                </a:lnTo>
                <a:lnTo>
                  <a:pt x="4624798" y="251662"/>
                </a:lnTo>
                <a:lnTo>
                  <a:pt x="4667935" y="269282"/>
                </a:lnTo>
                <a:lnTo>
                  <a:pt x="4710744" y="287448"/>
                </a:lnTo>
                <a:lnTo>
                  <a:pt x="4753222" y="306157"/>
                </a:lnTo>
                <a:lnTo>
                  <a:pt x="4795362" y="325403"/>
                </a:lnTo>
                <a:lnTo>
                  <a:pt x="4837159" y="345182"/>
                </a:lnTo>
                <a:lnTo>
                  <a:pt x="4878608" y="365488"/>
                </a:lnTo>
                <a:lnTo>
                  <a:pt x="4919704" y="386317"/>
                </a:lnTo>
                <a:lnTo>
                  <a:pt x="4960442" y="407664"/>
                </a:lnTo>
                <a:lnTo>
                  <a:pt x="5000816" y="429525"/>
                </a:lnTo>
                <a:lnTo>
                  <a:pt x="5040820" y="451893"/>
                </a:lnTo>
                <a:lnTo>
                  <a:pt x="5080451" y="474765"/>
                </a:lnTo>
                <a:lnTo>
                  <a:pt x="5119702" y="498136"/>
                </a:lnTo>
                <a:lnTo>
                  <a:pt x="5158568" y="522001"/>
                </a:lnTo>
                <a:lnTo>
                  <a:pt x="5197044" y="546354"/>
                </a:lnTo>
                <a:lnTo>
                  <a:pt x="5235125" y="571192"/>
                </a:lnTo>
                <a:lnTo>
                  <a:pt x="5272805" y="596509"/>
                </a:lnTo>
                <a:lnTo>
                  <a:pt x="5310079" y="622301"/>
                </a:lnTo>
                <a:lnTo>
                  <a:pt x="5346943" y="648562"/>
                </a:lnTo>
                <a:lnTo>
                  <a:pt x="5383390" y="675288"/>
                </a:lnTo>
                <a:lnTo>
                  <a:pt x="5419415" y="702474"/>
                </a:lnTo>
                <a:lnTo>
                  <a:pt x="5455014" y="730115"/>
                </a:lnTo>
                <a:lnTo>
                  <a:pt x="5490181" y="758207"/>
                </a:lnTo>
                <a:lnTo>
                  <a:pt x="5524910" y="786744"/>
                </a:lnTo>
                <a:lnTo>
                  <a:pt x="5559197" y="815722"/>
                </a:lnTo>
                <a:lnTo>
                  <a:pt x="5593036" y="845136"/>
                </a:lnTo>
                <a:lnTo>
                  <a:pt x="5626422" y="874981"/>
                </a:lnTo>
                <a:lnTo>
                  <a:pt x="5659349" y="905252"/>
                </a:lnTo>
                <a:lnTo>
                  <a:pt x="5691813" y="935944"/>
                </a:lnTo>
                <a:lnTo>
                  <a:pt x="5723808" y="967053"/>
                </a:lnTo>
                <a:lnTo>
                  <a:pt x="5755329" y="998573"/>
                </a:lnTo>
                <a:lnTo>
                  <a:pt x="5786370" y="1030501"/>
                </a:lnTo>
                <a:lnTo>
                  <a:pt x="5816927" y="1062830"/>
                </a:lnTo>
                <a:lnTo>
                  <a:pt x="5846994" y="1095557"/>
                </a:lnTo>
                <a:lnTo>
                  <a:pt x="5876566" y="1128676"/>
                </a:lnTo>
                <a:lnTo>
                  <a:pt x="5905637" y="1162182"/>
                </a:lnTo>
                <a:lnTo>
                  <a:pt x="5934203" y="1196072"/>
                </a:lnTo>
                <a:lnTo>
                  <a:pt x="5962258" y="1230339"/>
                </a:lnTo>
                <a:lnTo>
                  <a:pt x="5989797" y="1264979"/>
                </a:lnTo>
                <a:lnTo>
                  <a:pt x="6016814" y="1299987"/>
                </a:lnTo>
                <a:lnTo>
                  <a:pt x="6043305" y="1335359"/>
                </a:lnTo>
                <a:lnTo>
                  <a:pt x="6069264" y="1371090"/>
                </a:lnTo>
                <a:lnTo>
                  <a:pt x="6094685" y="1407174"/>
                </a:lnTo>
                <a:lnTo>
                  <a:pt x="6119564" y="1443607"/>
                </a:lnTo>
                <a:lnTo>
                  <a:pt x="6143896" y="1480384"/>
                </a:lnTo>
                <a:lnTo>
                  <a:pt x="6167674" y="1517500"/>
                </a:lnTo>
                <a:lnTo>
                  <a:pt x="6190895" y="1554951"/>
                </a:lnTo>
                <a:lnTo>
                  <a:pt x="6213552" y="1592731"/>
                </a:lnTo>
                <a:lnTo>
                  <a:pt x="6235640" y="1630836"/>
                </a:lnTo>
                <a:lnTo>
                  <a:pt x="6257154" y="1669261"/>
                </a:lnTo>
                <a:lnTo>
                  <a:pt x="6278089" y="1708001"/>
                </a:lnTo>
                <a:lnTo>
                  <a:pt x="6298440" y="1747051"/>
                </a:lnTo>
                <a:lnTo>
                  <a:pt x="6318200" y="1786407"/>
                </a:lnTo>
                <a:lnTo>
                  <a:pt x="6337366" y="1826063"/>
                </a:lnTo>
                <a:lnTo>
                  <a:pt x="6355932" y="1866015"/>
                </a:lnTo>
                <a:lnTo>
                  <a:pt x="6373892" y="1906258"/>
                </a:lnTo>
                <a:lnTo>
                  <a:pt x="6391241" y="1946787"/>
                </a:lnTo>
                <a:lnTo>
                  <a:pt x="6407975" y="1987597"/>
                </a:lnTo>
                <a:lnTo>
                  <a:pt x="6424087" y="2028683"/>
                </a:lnTo>
                <a:lnTo>
                  <a:pt x="6439572" y="2070042"/>
                </a:lnTo>
                <a:lnTo>
                  <a:pt x="6454426" y="2111667"/>
                </a:lnTo>
                <a:lnTo>
                  <a:pt x="6468643" y="2153553"/>
                </a:lnTo>
                <a:lnTo>
                  <a:pt x="6482217" y="2195697"/>
                </a:lnTo>
                <a:lnTo>
                  <a:pt x="6495144" y="2238094"/>
                </a:lnTo>
                <a:lnTo>
                  <a:pt x="6507419" y="2280737"/>
                </a:lnTo>
                <a:lnTo>
                  <a:pt x="6519035" y="2323624"/>
                </a:lnTo>
                <a:lnTo>
                  <a:pt x="6529988" y="2366748"/>
                </a:lnTo>
                <a:lnTo>
                  <a:pt x="6540272" y="2410105"/>
                </a:lnTo>
                <a:lnTo>
                  <a:pt x="6549882" y="2453690"/>
                </a:lnTo>
                <a:lnTo>
                  <a:pt x="6558814" y="2497498"/>
                </a:lnTo>
                <a:lnTo>
                  <a:pt x="6567061" y="2541525"/>
                </a:lnTo>
                <a:lnTo>
                  <a:pt x="6574618" y="2585765"/>
                </a:lnTo>
                <a:lnTo>
                  <a:pt x="6581481" y="2630215"/>
                </a:lnTo>
                <a:lnTo>
                  <a:pt x="6587644" y="2674868"/>
                </a:lnTo>
                <a:lnTo>
                  <a:pt x="6593101" y="2719720"/>
                </a:lnTo>
                <a:lnTo>
                  <a:pt x="6597848" y="2764767"/>
                </a:lnTo>
                <a:lnTo>
                  <a:pt x="6601879" y="2810003"/>
                </a:lnTo>
                <a:lnTo>
                  <a:pt x="6605189" y="2855423"/>
                </a:lnTo>
                <a:lnTo>
                  <a:pt x="6607772" y="2901024"/>
                </a:lnTo>
                <a:lnTo>
                  <a:pt x="6609624" y="2946799"/>
                </a:lnTo>
                <a:lnTo>
                  <a:pt x="6610739" y="2992745"/>
                </a:lnTo>
                <a:lnTo>
                  <a:pt x="6611112" y="3038855"/>
                </a:lnTo>
                <a:lnTo>
                  <a:pt x="6610739" y="3084966"/>
                </a:lnTo>
                <a:lnTo>
                  <a:pt x="6609624" y="3130912"/>
                </a:lnTo>
                <a:lnTo>
                  <a:pt x="6607772" y="3176687"/>
                </a:lnTo>
                <a:lnTo>
                  <a:pt x="6605189" y="3222288"/>
                </a:lnTo>
                <a:lnTo>
                  <a:pt x="6601879" y="3267708"/>
                </a:lnTo>
                <a:lnTo>
                  <a:pt x="6597848" y="3312944"/>
                </a:lnTo>
                <a:lnTo>
                  <a:pt x="6593101" y="3357991"/>
                </a:lnTo>
                <a:lnTo>
                  <a:pt x="6587644" y="3402843"/>
                </a:lnTo>
                <a:lnTo>
                  <a:pt x="6581481" y="3447496"/>
                </a:lnTo>
                <a:lnTo>
                  <a:pt x="6574618" y="3491946"/>
                </a:lnTo>
                <a:lnTo>
                  <a:pt x="6567061" y="3536186"/>
                </a:lnTo>
                <a:lnTo>
                  <a:pt x="6558814" y="3580213"/>
                </a:lnTo>
                <a:lnTo>
                  <a:pt x="6549882" y="3624021"/>
                </a:lnTo>
                <a:lnTo>
                  <a:pt x="6540272" y="3667606"/>
                </a:lnTo>
                <a:lnTo>
                  <a:pt x="6529988" y="3710963"/>
                </a:lnTo>
                <a:lnTo>
                  <a:pt x="6519035" y="3754087"/>
                </a:lnTo>
                <a:lnTo>
                  <a:pt x="6507419" y="3796974"/>
                </a:lnTo>
                <a:lnTo>
                  <a:pt x="6495144" y="3839617"/>
                </a:lnTo>
                <a:lnTo>
                  <a:pt x="6482217" y="3882014"/>
                </a:lnTo>
                <a:lnTo>
                  <a:pt x="6468643" y="3924158"/>
                </a:lnTo>
                <a:lnTo>
                  <a:pt x="6454426" y="3966044"/>
                </a:lnTo>
                <a:lnTo>
                  <a:pt x="6439572" y="4007669"/>
                </a:lnTo>
                <a:lnTo>
                  <a:pt x="6424087" y="4049028"/>
                </a:lnTo>
                <a:lnTo>
                  <a:pt x="6407975" y="4090114"/>
                </a:lnTo>
                <a:lnTo>
                  <a:pt x="6391241" y="4130924"/>
                </a:lnTo>
                <a:lnTo>
                  <a:pt x="6373892" y="4171453"/>
                </a:lnTo>
                <a:lnTo>
                  <a:pt x="6355932" y="4211696"/>
                </a:lnTo>
                <a:lnTo>
                  <a:pt x="6337366" y="4251648"/>
                </a:lnTo>
                <a:lnTo>
                  <a:pt x="6318200" y="4291304"/>
                </a:lnTo>
                <a:lnTo>
                  <a:pt x="6298440" y="4330660"/>
                </a:lnTo>
                <a:lnTo>
                  <a:pt x="6278089" y="4369710"/>
                </a:lnTo>
                <a:lnTo>
                  <a:pt x="6257154" y="4408450"/>
                </a:lnTo>
                <a:lnTo>
                  <a:pt x="6235640" y="4446875"/>
                </a:lnTo>
                <a:lnTo>
                  <a:pt x="6213552" y="4484980"/>
                </a:lnTo>
                <a:lnTo>
                  <a:pt x="6190895" y="4522760"/>
                </a:lnTo>
                <a:lnTo>
                  <a:pt x="6167674" y="4560211"/>
                </a:lnTo>
                <a:lnTo>
                  <a:pt x="6143896" y="4597327"/>
                </a:lnTo>
                <a:lnTo>
                  <a:pt x="6119564" y="4634104"/>
                </a:lnTo>
                <a:lnTo>
                  <a:pt x="6094685" y="4670537"/>
                </a:lnTo>
                <a:lnTo>
                  <a:pt x="6069264" y="4706621"/>
                </a:lnTo>
                <a:lnTo>
                  <a:pt x="6043305" y="4742352"/>
                </a:lnTo>
                <a:lnTo>
                  <a:pt x="6016814" y="4777724"/>
                </a:lnTo>
                <a:lnTo>
                  <a:pt x="5989797" y="4812732"/>
                </a:lnTo>
                <a:lnTo>
                  <a:pt x="5962258" y="4847372"/>
                </a:lnTo>
                <a:lnTo>
                  <a:pt x="5934203" y="4881639"/>
                </a:lnTo>
                <a:lnTo>
                  <a:pt x="5905637" y="4915529"/>
                </a:lnTo>
                <a:lnTo>
                  <a:pt x="5876566" y="4949035"/>
                </a:lnTo>
                <a:lnTo>
                  <a:pt x="5846994" y="4982154"/>
                </a:lnTo>
                <a:lnTo>
                  <a:pt x="5816927" y="5014881"/>
                </a:lnTo>
                <a:lnTo>
                  <a:pt x="5786370" y="5047210"/>
                </a:lnTo>
                <a:lnTo>
                  <a:pt x="5755329" y="5079138"/>
                </a:lnTo>
                <a:lnTo>
                  <a:pt x="5723808" y="5110658"/>
                </a:lnTo>
                <a:lnTo>
                  <a:pt x="5691813" y="5141767"/>
                </a:lnTo>
                <a:lnTo>
                  <a:pt x="5659349" y="5172459"/>
                </a:lnTo>
                <a:lnTo>
                  <a:pt x="5626422" y="5202730"/>
                </a:lnTo>
                <a:lnTo>
                  <a:pt x="5593036" y="5232575"/>
                </a:lnTo>
                <a:lnTo>
                  <a:pt x="5559197" y="5261989"/>
                </a:lnTo>
                <a:lnTo>
                  <a:pt x="5524910" y="5290967"/>
                </a:lnTo>
                <a:lnTo>
                  <a:pt x="5490181" y="5319504"/>
                </a:lnTo>
                <a:lnTo>
                  <a:pt x="5455014" y="5347596"/>
                </a:lnTo>
                <a:lnTo>
                  <a:pt x="5419415" y="5375237"/>
                </a:lnTo>
                <a:lnTo>
                  <a:pt x="5383390" y="5402423"/>
                </a:lnTo>
                <a:lnTo>
                  <a:pt x="5346943" y="5429149"/>
                </a:lnTo>
                <a:lnTo>
                  <a:pt x="5310079" y="5455410"/>
                </a:lnTo>
                <a:lnTo>
                  <a:pt x="5272805" y="5481202"/>
                </a:lnTo>
                <a:lnTo>
                  <a:pt x="5235125" y="5506519"/>
                </a:lnTo>
                <a:lnTo>
                  <a:pt x="5197044" y="5531357"/>
                </a:lnTo>
                <a:lnTo>
                  <a:pt x="5158568" y="5555710"/>
                </a:lnTo>
                <a:lnTo>
                  <a:pt x="5119702" y="5579575"/>
                </a:lnTo>
                <a:lnTo>
                  <a:pt x="5080451" y="5602946"/>
                </a:lnTo>
                <a:lnTo>
                  <a:pt x="5040820" y="5625818"/>
                </a:lnTo>
                <a:lnTo>
                  <a:pt x="5000816" y="5648186"/>
                </a:lnTo>
                <a:lnTo>
                  <a:pt x="4960442" y="5670047"/>
                </a:lnTo>
                <a:lnTo>
                  <a:pt x="4919704" y="5691394"/>
                </a:lnTo>
                <a:lnTo>
                  <a:pt x="4878608" y="5712223"/>
                </a:lnTo>
                <a:lnTo>
                  <a:pt x="4837159" y="5732529"/>
                </a:lnTo>
                <a:lnTo>
                  <a:pt x="4795362" y="5752308"/>
                </a:lnTo>
                <a:lnTo>
                  <a:pt x="4753222" y="5771554"/>
                </a:lnTo>
                <a:lnTo>
                  <a:pt x="4710744" y="5790263"/>
                </a:lnTo>
                <a:lnTo>
                  <a:pt x="4667935" y="5808429"/>
                </a:lnTo>
                <a:lnTo>
                  <a:pt x="4624798" y="5826049"/>
                </a:lnTo>
                <a:lnTo>
                  <a:pt x="4581340" y="5843117"/>
                </a:lnTo>
                <a:lnTo>
                  <a:pt x="4537565" y="5859628"/>
                </a:lnTo>
                <a:lnTo>
                  <a:pt x="4493479" y="5875578"/>
                </a:lnTo>
                <a:lnTo>
                  <a:pt x="4449087" y="5890961"/>
                </a:lnTo>
                <a:lnTo>
                  <a:pt x="4404394" y="5905774"/>
                </a:lnTo>
                <a:lnTo>
                  <a:pt x="4359406" y="5920010"/>
                </a:lnTo>
                <a:lnTo>
                  <a:pt x="4314128" y="5933666"/>
                </a:lnTo>
                <a:lnTo>
                  <a:pt x="4268564" y="5946736"/>
                </a:lnTo>
                <a:lnTo>
                  <a:pt x="4222721" y="5959215"/>
                </a:lnTo>
                <a:lnTo>
                  <a:pt x="4176604" y="5971099"/>
                </a:lnTo>
                <a:lnTo>
                  <a:pt x="4130217" y="5982383"/>
                </a:lnTo>
                <a:lnTo>
                  <a:pt x="4083567" y="5993062"/>
                </a:lnTo>
                <a:lnTo>
                  <a:pt x="4036658" y="6003132"/>
                </a:lnTo>
                <a:lnTo>
                  <a:pt x="3989495" y="6012586"/>
                </a:lnTo>
                <a:lnTo>
                  <a:pt x="3942085" y="6021422"/>
                </a:lnTo>
                <a:lnTo>
                  <a:pt x="3894431" y="6029633"/>
                </a:lnTo>
                <a:lnTo>
                  <a:pt x="3846540" y="6037214"/>
                </a:lnTo>
                <a:lnTo>
                  <a:pt x="3798416" y="6044162"/>
                </a:lnTo>
                <a:lnTo>
                  <a:pt x="3750066" y="6050471"/>
                </a:lnTo>
                <a:lnTo>
                  <a:pt x="3701493" y="6056137"/>
                </a:lnTo>
                <a:lnTo>
                  <a:pt x="3652704" y="6061154"/>
                </a:lnTo>
                <a:lnTo>
                  <a:pt x="3603703" y="6065518"/>
                </a:lnTo>
                <a:lnTo>
                  <a:pt x="3554497" y="6069224"/>
                </a:lnTo>
                <a:lnTo>
                  <a:pt x="3505089" y="6072266"/>
                </a:lnTo>
                <a:lnTo>
                  <a:pt x="3455486" y="6074641"/>
                </a:lnTo>
                <a:lnTo>
                  <a:pt x="3405692" y="6076344"/>
                </a:lnTo>
                <a:lnTo>
                  <a:pt x="3355714" y="6077369"/>
                </a:lnTo>
                <a:lnTo>
                  <a:pt x="3305555" y="6077712"/>
                </a:lnTo>
                <a:lnTo>
                  <a:pt x="3255397" y="6077369"/>
                </a:lnTo>
                <a:lnTo>
                  <a:pt x="3205419" y="6076344"/>
                </a:lnTo>
                <a:lnTo>
                  <a:pt x="3155625" y="6074641"/>
                </a:lnTo>
                <a:lnTo>
                  <a:pt x="3106022" y="6072266"/>
                </a:lnTo>
                <a:lnTo>
                  <a:pt x="3056614" y="6069224"/>
                </a:lnTo>
                <a:lnTo>
                  <a:pt x="3007408" y="6065518"/>
                </a:lnTo>
                <a:lnTo>
                  <a:pt x="2958407" y="6061154"/>
                </a:lnTo>
                <a:lnTo>
                  <a:pt x="2909618" y="6056137"/>
                </a:lnTo>
                <a:lnTo>
                  <a:pt x="2861045" y="6050471"/>
                </a:lnTo>
                <a:lnTo>
                  <a:pt x="2812695" y="6044162"/>
                </a:lnTo>
                <a:lnTo>
                  <a:pt x="2764571" y="6037214"/>
                </a:lnTo>
                <a:lnTo>
                  <a:pt x="2716680" y="6029633"/>
                </a:lnTo>
                <a:lnTo>
                  <a:pt x="2669026" y="6021422"/>
                </a:lnTo>
                <a:lnTo>
                  <a:pt x="2621616" y="6012586"/>
                </a:lnTo>
                <a:lnTo>
                  <a:pt x="2574453" y="6003132"/>
                </a:lnTo>
                <a:lnTo>
                  <a:pt x="2527544" y="5993062"/>
                </a:lnTo>
                <a:lnTo>
                  <a:pt x="2480894" y="5982383"/>
                </a:lnTo>
                <a:lnTo>
                  <a:pt x="2434507" y="5971099"/>
                </a:lnTo>
                <a:lnTo>
                  <a:pt x="2388390" y="5959215"/>
                </a:lnTo>
                <a:lnTo>
                  <a:pt x="2342547" y="5946736"/>
                </a:lnTo>
                <a:lnTo>
                  <a:pt x="2296983" y="5933666"/>
                </a:lnTo>
                <a:lnTo>
                  <a:pt x="2251705" y="5920010"/>
                </a:lnTo>
                <a:lnTo>
                  <a:pt x="2206717" y="5905774"/>
                </a:lnTo>
                <a:lnTo>
                  <a:pt x="2162024" y="5890961"/>
                </a:lnTo>
                <a:lnTo>
                  <a:pt x="2117632" y="5875578"/>
                </a:lnTo>
                <a:lnTo>
                  <a:pt x="2073546" y="5859628"/>
                </a:lnTo>
                <a:lnTo>
                  <a:pt x="2029771" y="5843117"/>
                </a:lnTo>
                <a:lnTo>
                  <a:pt x="1986313" y="5826049"/>
                </a:lnTo>
                <a:lnTo>
                  <a:pt x="1943176" y="5808429"/>
                </a:lnTo>
                <a:lnTo>
                  <a:pt x="1900367" y="5790263"/>
                </a:lnTo>
                <a:lnTo>
                  <a:pt x="1857889" y="5771554"/>
                </a:lnTo>
                <a:lnTo>
                  <a:pt x="1815749" y="5752308"/>
                </a:lnTo>
                <a:lnTo>
                  <a:pt x="1773952" y="5732529"/>
                </a:lnTo>
                <a:lnTo>
                  <a:pt x="1732503" y="5712223"/>
                </a:lnTo>
                <a:lnTo>
                  <a:pt x="1691407" y="5691394"/>
                </a:lnTo>
                <a:lnTo>
                  <a:pt x="1650669" y="5670047"/>
                </a:lnTo>
                <a:lnTo>
                  <a:pt x="1610295" y="5648186"/>
                </a:lnTo>
                <a:lnTo>
                  <a:pt x="1570291" y="5625818"/>
                </a:lnTo>
                <a:lnTo>
                  <a:pt x="1530660" y="5602946"/>
                </a:lnTo>
                <a:lnTo>
                  <a:pt x="1491409" y="5579575"/>
                </a:lnTo>
                <a:lnTo>
                  <a:pt x="1452543" y="5555710"/>
                </a:lnTo>
                <a:lnTo>
                  <a:pt x="1414067" y="5531357"/>
                </a:lnTo>
                <a:lnTo>
                  <a:pt x="1375986" y="5506519"/>
                </a:lnTo>
                <a:lnTo>
                  <a:pt x="1338306" y="5481202"/>
                </a:lnTo>
                <a:lnTo>
                  <a:pt x="1301032" y="5455410"/>
                </a:lnTo>
                <a:lnTo>
                  <a:pt x="1264168" y="5429149"/>
                </a:lnTo>
                <a:lnTo>
                  <a:pt x="1227721" y="5402423"/>
                </a:lnTo>
                <a:lnTo>
                  <a:pt x="1191696" y="5375237"/>
                </a:lnTo>
                <a:lnTo>
                  <a:pt x="1156097" y="5347596"/>
                </a:lnTo>
                <a:lnTo>
                  <a:pt x="1120930" y="5319504"/>
                </a:lnTo>
                <a:lnTo>
                  <a:pt x="1086201" y="5290967"/>
                </a:lnTo>
                <a:lnTo>
                  <a:pt x="1051914" y="5261989"/>
                </a:lnTo>
                <a:lnTo>
                  <a:pt x="1018075" y="5232575"/>
                </a:lnTo>
                <a:lnTo>
                  <a:pt x="984689" y="5202730"/>
                </a:lnTo>
                <a:lnTo>
                  <a:pt x="951762" y="5172459"/>
                </a:lnTo>
                <a:lnTo>
                  <a:pt x="919298" y="5141767"/>
                </a:lnTo>
                <a:lnTo>
                  <a:pt x="887303" y="5110658"/>
                </a:lnTo>
                <a:lnTo>
                  <a:pt x="855782" y="5079138"/>
                </a:lnTo>
                <a:lnTo>
                  <a:pt x="824741" y="5047210"/>
                </a:lnTo>
                <a:lnTo>
                  <a:pt x="794184" y="5014881"/>
                </a:lnTo>
                <a:lnTo>
                  <a:pt x="764117" y="4982154"/>
                </a:lnTo>
                <a:lnTo>
                  <a:pt x="734545" y="4949035"/>
                </a:lnTo>
                <a:lnTo>
                  <a:pt x="705474" y="4915529"/>
                </a:lnTo>
                <a:lnTo>
                  <a:pt x="676908" y="4881639"/>
                </a:lnTo>
                <a:lnTo>
                  <a:pt x="648853" y="4847372"/>
                </a:lnTo>
                <a:lnTo>
                  <a:pt x="621314" y="4812732"/>
                </a:lnTo>
                <a:lnTo>
                  <a:pt x="594297" y="4777724"/>
                </a:lnTo>
                <a:lnTo>
                  <a:pt x="567806" y="4742352"/>
                </a:lnTo>
                <a:lnTo>
                  <a:pt x="541847" y="4706621"/>
                </a:lnTo>
                <a:lnTo>
                  <a:pt x="516426" y="4670537"/>
                </a:lnTo>
                <a:lnTo>
                  <a:pt x="491547" y="4634104"/>
                </a:lnTo>
                <a:lnTo>
                  <a:pt x="467215" y="4597327"/>
                </a:lnTo>
                <a:lnTo>
                  <a:pt x="443437" y="4560211"/>
                </a:lnTo>
                <a:lnTo>
                  <a:pt x="420216" y="4522760"/>
                </a:lnTo>
                <a:lnTo>
                  <a:pt x="397559" y="4484980"/>
                </a:lnTo>
                <a:lnTo>
                  <a:pt x="375471" y="4446875"/>
                </a:lnTo>
                <a:lnTo>
                  <a:pt x="353957" y="4408450"/>
                </a:lnTo>
                <a:lnTo>
                  <a:pt x="333022" y="4369710"/>
                </a:lnTo>
                <a:lnTo>
                  <a:pt x="312671" y="4330660"/>
                </a:lnTo>
                <a:lnTo>
                  <a:pt x="292911" y="4291304"/>
                </a:lnTo>
                <a:lnTo>
                  <a:pt x="273745" y="4251648"/>
                </a:lnTo>
                <a:lnTo>
                  <a:pt x="255179" y="4211696"/>
                </a:lnTo>
                <a:lnTo>
                  <a:pt x="237219" y="4171453"/>
                </a:lnTo>
                <a:lnTo>
                  <a:pt x="219870" y="4130924"/>
                </a:lnTo>
                <a:lnTo>
                  <a:pt x="203136" y="4090114"/>
                </a:lnTo>
                <a:lnTo>
                  <a:pt x="187024" y="4049028"/>
                </a:lnTo>
                <a:lnTo>
                  <a:pt x="171539" y="4007669"/>
                </a:lnTo>
                <a:lnTo>
                  <a:pt x="156685" y="3966044"/>
                </a:lnTo>
                <a:lnTo>
                  <a:pt x="142468" y="3924158"/>
                </a:lnTo>
                <a:lnTo>
                  <a:pt x="128894" y="3882014"/>
                </a:lnTo>
                <a:lnTo>
                  <a:pt x="115967" y="3839617"/>
                </a:lnTo>
                <a:lnTo>
                  <a:pt x="103692" y="3796974"/>
                </a:lnTo>
                <a:lnTo>
                  <a:pt x="92076" y="3754087"/>
                </a:lnTo>
                <a:lnTo>
                  <a:pt x="81123" y="3710963"/>
                </a:lnTo>
                <a:lnTo>
                  <a:pt x="70839" y="3667606"/>
                </a:lnTo>
                <a:lnTo>
                  <a:pt x="61229" y="3624021"/>
                </a:lnTo>
                <a:lnTo>
                  <a:pt x="52297" y="3580213"/>
                </a:lnTo>
                <a:lnTo>
                  <a:pt x="44050" y="3536186"/>
                </a:lnTo>
                <a:lnTo>
                  <a:pt x="36493" y="3491946"/>
                </a:lnTo>
                <a:lnTo>
                  <a:pt x="29630" y="3447496"/>
                </a:lnTo>
                <a:lnTo>
                  <a:pt x="23467" y="3402843"/>
                </a:lnTo>
                <a:lnTo>
                  <a:pt x="18010" y="3357991"/>
                </a:lnTo>
                <a:lnTo>
                  <a:pt x="13263" y="3312944"/>
                </a:lnTo>
                <a:lnTo>
                  <a:pt x="9232" y="3267708"/>
                </a:lnTo>
                <a:lnTo>
                  <a:pt x="5922" y="3222288"/>
                </a:lnTo>
                <a:lnTo>
                  <a:pt x="3339" y="3176687"/>
                </a:lnTo>
                <a:lnTo>
                  <a:pt x="1487" y="3130912"/>
                </a:lnTo>
                <a:lnTo>
                  <a:pt x="372" y="3084966"/>
                </a:lnTo>
                <a:lnTo>
                  <a:pt x="0" y="3038855"/>
                </a:lnTo>
                <a:close/>
              </a:path>
            </a:pathLst>
          </a:custGeom>
          <a:ln w="38100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412616" y="6228613"/>
            <a:ext cx="5351780" cy="584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85"/>
              </a:lnSpc>
            </a:pPr>
            <a:r>
              <a:rPr sz="4400" u="heavy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www.knowledgegate.in</a:t>
            </a:r>
            <a:endParaRPr sz="4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b="1" dirty="0">
                <a:latin typeface="Calibri"/>
                <a:cs typeface="Calibri"/>
              </a:rPr>
              <a:t>Q</a:t>
            </a:r>
            <a:r>
              <a:rPr b="1" spc="-15" dirty="0">
                <a:latin typeface="Calibri"/>
                <a:cs typeface="Calibri"/>
              </a:rPr>
              <a:t> </a:t>
            </a:r>
            <a:r>
              <a:rPr spc="-5" dirty="0"/>
              <a:t>Consider </a:t>
            </a:r>
            <a:r>
              <a:rPr spc="-15" dirty="0"/>
              <a:t>we</a:t>
            </a:r>
            <a:r>
              <a:rPr spc="-10" dirty="0"/>
              <a:t> </a:t>
            </a:r>
            <a:r>
              <a:rPr spc="-20" dirty="0"/>
              <a:t>have</a:t>
            </a:r>
            <a:r>
              <a:rPr spc="10" dirty="0"/>
              <a:t> </a:t>
            </a:r>
            <a:r>
              <a:rPr dirty="0"/>
              <a:t>a</a:t>
            </a:r>
            <a:r>
              <a:rPr spc="-15" dirty="0"/>
              <a:t> </a:t>
            </a:r>
            <a:r>
              <a:rPr spc="-5" dirty="0"/>
              <a:t>big single</a:t>
            </a:r>
            <a:r>
              <a:rPr spc="-15" dirty="0"/>
              <a:t> </a:t>
            </a:r>
            <a:r>
              <a:rPr spc="-10" dirty="0"/>
              <a:t>network</a:t>
            </a:r>
            <a:r>
              <a:rPr spc="-25" dirty="0"/>
              <a:t> </a:t>
            </a:r>
            <a:r>
              <a:rPr spc="-10" dirty="0"/>
              <a:t>having </a:t>
            </a:r>
            <a:r>
              <a:rPr dirty="0"/>
              <a:t>IP</a:t>
            </a:r>
            <a:r>
              <a:rPr spc="-15" dirty="0"/>
              <a:t> </a:t>
            </a:r>
            <a:r>
              <a:rPr spc="-5" dirty="0"/>
              <a:t>Address</a:t>
            </a:r>
            <a:r>
              <a:rPr spc="5" dirty="0"/>
              <a:t> </a:t>
            </a:r>
            <a:r>
              <a:rPr spc="-5" dirty="0"/>
              <a:t>200.1.2.0/24. </a:t>
            </a:r>
            <a:r>
              <a:rPr spc="-50" dirty="0"/>
              <a:t>We</a:t>
            </a:r>
            <a:r>
              <a:rPr spc="-10" dirty="0"/>
              <a:t> </a:t>
            </a:r>
            <a:r>
              <a:rPr spc="-15" dirty="0"/>
              <a:t>want to</a:t>
            </a:r>
            <a:r>
              <a:rPr spc="-10" dirty="0"/>
              <a:t> </a:t>
            </a:r>
            <a:r>
              <a:rPr spc="-5" dirty="0"/>
              <a:t>do </a:t>
            </a:r>
            <a:r>
              <a:rPr spc="-530" dirty="0"/>
              <a:t> </a:t>
            </a:r>
            <a:r>
              <a:rPr spc="-10" dirty="0"/>
              <a:t>subnetting</a:t>
            </a:r>
            <a:r>
              <a:rPr spc="-5" dirty="0"/>
              <a:t> </a:t>
            </a:r>
            <a:r>
              <a:rPr dirty="0"/>
              <a:t>and</a:t>
            </a:r>
            <a:r>
              <a:rPr spc="-5" dirty="0"/>
              <a:t> divide</a:t>
            </a:r>
            <a:r>
              <a:rPr dirty="0"/>
              <a:t> this </a:t>
            </a:r>
            <a:r>
              <a:rPr spc="-10" dirty="0"/>
              <a:t>network</a:t>
            </a:r>
            <a:r>
              <a:rPr spc="-20" dirty="0"/>
              <a:t> </a:t>
            </a:r>
            <a:r>
              <a:rPr spc="-15" dirty="0"/>
              <a:t>into</a:t>
            </a:r>
            <a:r>
              <a:rPr spc="-10" dirty="0"/>
              <a:t> </a:t>
            </a:r>
            <a:r>
              <a:rPr dirty="0"/>
              <a:t>4</a:t>
            </a:r>
            <a:r>
              <a:rPr spc="-10" dirty="0"/>
              <a:t> </a:t>
            </a:r>
            <a:r>
              <a:rPr spc="-5" dirty="0"/>
              <a:t>subnets.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772155" y="690372"/>
            <a:ext cx="6649720" cy="6116320"/>
            <a:chOff x="2772155" y="690372"/>
            <a:chExt cx="6649720" cy="6116320"/>
          </a:xfrm>
        </p:grpSpPr>
        <p:sp>
          <p:nvSpPr>
            <p:cNvPr id="4" name="object 4"/>
            <p:cNvSpPr/>
            <p:nvPr/>
          </p:nvSpPr>
          <p:spPr>
            <a:xfrm>
              <a:off x="2791205" y="709422"/>
              <a:ext cx="6611620" cy="6078220"/>
            </a:xfrm>
            <a:custGeom>
              <a:avLst/>
              <a:gdLst/>
              <a:ahLst/>
              <a:cxnLst/>
              <a:rect l="l" t="t" r="r" b="b"/>
              <a:pathLst>
                <a:path w="6611620" h="6078220">
                  <a:moveTo>
                    <a:pt x="0" y="3038855"/>
                  </a:moveTo>
                  <a:lnTo>
                    <a:pt x="372" y="2992745"/>
                  </a:lnTo>
                  <a:lnTo>
                    <a:pt x="1487" y="2946799"/>
                  </a:lnTo>
                  <a:lnTo>
                    <a:pt x="3339" y="2901024"/>
                  </a:lnTo>
                  <a:lnTo>
                    <a:pt x="5922" y="2855423"/>
                  </a:lnTo>
                  <a:lnTo>
                    <a:pt x="9232" y="2810003"/>
                  </a:lnTo>
                  <a:lnTo>
                    <a:pt x="13263" y="2764767"/>
                  </a:lnTo>
                  <a:lnTo>
                    <a:pt x="18010" y="2719720"/>
                  </a:lnTo>
                  <a:lnTo>
                    <a:pt x="23467" y="2674868"/>
                  </a:lnTo>
                  <a:lnTo>
                    <a:pt x="29630" y="2630215"/>
                  </a:lnTo>
                  <a:lnTo>
                    <a:pt x="36493" y="2585765"/>
                  </a:lnTo>
                  <a:lnTo>
                    <a:pt x="44050" y="2541525"/>
                  </a:lnTo>
                  <a:lnTo>
                    <a:pt x="52297" y="2497498"/>
                  </a:lnTo>
                  <a:lnTo>
                    <a:pt x="61229" y="2453690"/>
                  </a:lnTo>
                  <a:lnTo>
                    <a:pt x="70839" y="2410105"/>
                  </a:lnTo>
                  <a:lnTo>
                    <a:pt x="81123" y="2366748"/>
                  </a:lnTo>
                  <a:lnTo>
                    <a:pt x="92076" y="2323624"/>
                  </a:lnTo>
                  <a:lnTo>
                    <a:pt x="103692" y="2280737"/>
                  </a:lnTo>
                  <a:lnTo>
                    <a:pt x="115967" y="2238094"/>
                  </a:lnTo>
                  <a:lnTo>
                    <a:pt x="128894" y="2195697"/>
                  </a:lnTo>
                  <a:lnTo>
                    <a:pt x="142468" y="2153553"/>
                  </a:lnTo>
                  <a:lnTo>
                    <a:pt x="156685" y="2111667"/>
                  </a:lnTo>
                  <a:lnTo>
                    <a:pt x="171539" y="2070042"/>
                  </a:lnTo>
                  <a:lnTo>
                    <a:pt x="187024" y="2028683"/>
                  </a:lnTo>
                  <a:lnTo>
                    <a:pt x="203136" y="1987597"/>
                  </a:lnTo>
                  <a:lnTo>
                    <a:pt x="219870" y="1946787"/>
                  </a:lnTo>
                  <a:lnTo>
                    <a:pt x="237219" y="1906258"/>
                  </a:lnTo>
                  <a:lnTo>
                    <a:pt x="255179" y="1866015"/>
                  </a:lnTo>
                  <a:lnTo>
                    <a:pt x="273745" y="1826063"/>
                  </a:lnTo>
                  <a:lnTo>
                    <a:pt x="292911" y="1786407"/>
                  </a:lnTo>
                  <a:lnTo>
                    <a:pt x="312671" y="1747051"/>
                  </a:lnTo>
                  <a:lnTo>
                    <a:pt x="333022" y="1708001"/>
                  </a:lnTo>
                  <a:lnTo>
                    <a:pt x="353957" y="1669261"/>
                  </a:lnTo>
                  <a:lnTo>
                    <a:pt x="375471" y="1630836"/>
                  </a:lnTo>
                  <a:lnTo>
                    <a:pt x="397559" y="1592731"/>
                  </a:lnTo>
                  <a:lnTo>
                    <a:pt x="420216" y="1554951"/>
                  </a:lnTo>
                  <a:lnTo>
                    <a:pt x="443437" y="1517500"/>
                  </a:lnTo>
                  <a:lnTo>
                    <a:pt x="467215" y="1480384"/>
                  </a:lnTo>
                  <a:lnTo>
                    <a:pt x="491547" y="1443607"/>
                  </a:lnTo>
                  <a:lnTo>
                    <a:pt x="516426" y="1407174"/>
                  </a:lnTo>
                  <a:lnTo>
                    <a:pt x="541847" y="1371090"/>
                  </a:lnTo>
                  <a:lnTo>
                    <a:pt x="567806" y="1335359"/>
                  </a:lnTo>
                  <a:lnTo>
                    <a:pt x="594297" y="1299987"/>
                  </a:lnTo>
                  <a:lnTo>
                    <a:pt x="621314" y="1264979"/>
                  </a:lnTo>
                  <a:lnTo>
                    <a:pt x="648853" y="1230339"/>
                  </a:lnTo>
                  <a:lnTo>
                    <a:pt x="676908" y="1196072"/>
                  </a:lnTo>
                  <a:lnTo>
                    <a:pt x="705474" y="1162182"/>
                  </a:lnTo>
                  <a:lnTo>
                    <a:pt x="734545" y="1128676"/>
                  </a:lnTo>
                  <a:lnTo>
                    <a:pt x="764117" y="1095557"/>
                  </a:lnTo>
                  <a:lnTo>
                    <a:pt x="794184" y="1062830"/>
                  </a:lnTo>
                  <a:lnTo>
                    <a:pt x="824741" y="1030501"/>
                  </a:lnTo>
                  <a:lnTo>
                    <a:pt x="855782" y="998573"/>
                  </a:lnTo>
                  <a:lnTo>
                    <a:pt x="887303" y="967053"/>
                  </a:lnTo>
                  <a:lnTo>
                    <a:pt x="919298" y="935944"/>
                  </a:lnTo>
                  <a:lnTo>
                    <a:pt x="951762" y="905252"/>
                  </a:lnTo>
                  <a:lnTo>
                    <a:pt x="984689" y="874981"/>
                  </a:lnTo>
                  <a:lnTo>
                    <a:pt x="1018075" y="845136"/>
                  </a:lnTo>
                  <a:lnTo>
                    <a:pt x="1051914" y="815722"/>
                  </a:lnTo>
                  <a:lnTo>
                    <a:pt x="1086201" y="786744"/>
                  </a:lnTo>
                  <a:lnTo>
                    <a:pt x="1120930" y="758207"/>
                  </a:lnTo>
                  <a:lnTo>
                    <a:pt x="1156097" y="730115"/>
                  </a:lnTo>
                  <a:lnTo>
                    <a:pt x="1191696" y="702474"/>
                  </a:lnTo>
                  <a:lnTo>
                    <a:pt x="1227721" y="675288"/>
                  </a:lnTo>
                  <a:lnTo>
                    <a:pt x="1264168" y="648562"/>
                  </a:lnTo>
                  <a:lnTo>
                    <a:pt x="1301032" y="622301"/>
                  </a:lnTo>
                  <a:lnTo>
                    <a:pt x="1338306" y="596509"/>
                  </a:lnTo>
                  <a:lnTo>
                    <a:pt x="1375986" y="571192"/>
                  </a:lnTo>
                  <a:lnTo>
                    <a:pt x="1414067" y="546354"/>
                  </a:lnTo>
                  <a:lnTo>
                    <a:pt x="1452543" y="522001"/>
                  </a:lnTo>
                  <a:lnTo>
                    <a:pt x="1491409" y="498136"/>
                  </a:lnTo>
                  <a:lnTo>
                    <a:pt x="1530660" y="474765"/>
                  </a:lnTo>
                  <a:lnTo>
                    <a:pt x="1570291" y="451893"/>
                  </a:lnTo>
                  <a:lnTo>
                    <a:pt x="1610295" y="429525"/>
                  </a:lnTo>
                  <a:lnTo>
                    <a:pt x="1650669" y="407664"/>
                  </a:lnTo>
                  <a:lnTo>
                    <a:pt x="1691407" y="386317"/>
                  </a:lnTo>
                  <a:lnTo>
                    <a:pt x="1732503" y="365488"/>
                  </a:lnTo>
                  <a:lnTo>
                    <a:pt x="1773952" y="345182"/>
                  </a:lnTo>
                  <a:lnTo>
                    <a:pt x="1815749" y="325403"/>
                  </a:lnTo>
                  <a:lnTo>
                    <a:pt x="1857889" y="306157"/>
                  </a:lnTo>
                  <a:lnTo>
                    <a:pt x="1900367" y="287448"/>
                  </a:lnTo>
                  <a:lnTo>
                    <a:pt x="1943176" y="269282"/>
                  </a:lnTo>
                  <a:lnTo>
                    <a:pt x="1986313" y="251662"/>
                  </a:lnTo>
                  <a:lnTo>
                    <a:pt x="2029771" y="234594"/>
                  </a:lnTo>
                  <a:lnTo>
                    <a:pt x="2073546" y="218083"/>
                  </a:lnTo>
                  <a:lnTo>
                    <a:pt x="2117632" y="202133"/>
                  </a:lnTo>
                  <a:lnTo>
                    <a:pt x="2162024" y="186750"/>
                  </a:lnTo>
                  <a:lnTo>
                    <a:pt x="2206717" y="171937"/>
                  </a:lnTo>
                  <a:lnTo>
                    <a:pt x="2251705" y="157701"/>
                  </a:lnTo>
                  <a:lnTo>
                    <a:pt x="2296983" y="144045"/>
                  </a:lnTo>
                  <a:lnTo>
                    <a:pt x="2342547" y="130975"/>
                  </a:lnTo>
                  <a:lnTo>
                    <a:pt x="2388390" y="118496"/>
                  </a:lnTo>
                  <a:lnTo>
                    <a:pt x="2434507" y="106612"/>
                  </a:lnTo>
                  <a:lnTo>
                    <a:pt x="2480894" y="95328"/>
                  </a:lnTo>
                  <a:lnTo>
                    <a:pt x="2527544" y="84649"/>
                  </a:lnTo>
                  <a:lnTo>
                    <a:pt x="2574453" y="74579"/>
                  </a:lnTo>
                  <a:lnTo>
                    <a:pt x="2621616" y="65125"/>
                  </a:lnTo>
                  <a:lnTo>
                    <a:pt x="2669026" y="56289"/>
                  </a:lnTo>
                  <a:lnTo>
                    <a:pt x="2716680" y="48078"/>
                  </a:lnTo>
                  <a:lnTo>
                    <a:pt x="2764571" y="40497"/>
                  </a:lnTo>
                  <a:lnTo>
                    <a:pt x="2812695" y="33549"/>
                  </a:lnTo>
                  <a:lnTo>
                    <a:pt x="2861045" y="27240"/>
                  </a:lnTo>
                  <a:lnTo>
                    <a:pt x="2909618" y="21574"/>
                  </a:lnTo>
                  <a:lnTo>
                    <a:pt x="2958407" y="16557"/>
                  </a:lnTo>
                  <a:lnTo>
                    <a:pt x="3007408" y="12193"/>
                  </a:lnTo>
                  <a:lnTo>
                    <a:pt x="3056614" y="8487"/>
                  </a:lnTo>
                  <a:lnTo>
                    <a:pt x="3106022" y="5445"/>
                  </a:lnTo>
                  <a:lnTo>
                    <a:pt x="3155625" y="3070"/>
                  </a:lnTo>
                  <a:lnTo>
                    <a:pt x="3205419" y="1367"/>
                  </a:lnTo>
                  <a:lnTo>
                    <a:pt x="3255397" y="342"/>
                  </a:lnTo>
                  <a:lnTo>
                    <a:pt x="3305555" y="0"/>
                  </a:lnTo>
                  <a:lnTo>
                    <a:pt x="3355714" y="342"/>
                  </a:lnTo>
                  <a:lnTo>
                    <a:pt x="3405692" y="1367"/>
                  </a:lnTo>
                  <a:lnTo>
                    <a:pt x="3455486" y="3070"/>
                  </a:lnTo>
                  <a:lnTo>
                    <a:pt x="3505089" y="5445"/>
                  </a:lnTo>
                  <a:lnTo>
                    <a:pt x="3554497" y="8487"/>
                  </a:lnTo>
                  <a:lnTo>
                    <a:pt x="3603703" y="12193"/>
                  </a:lnTo>
                  <a:lnTo>
                    <a:pt x="3652704" y="16557"/>
                  </a:lnTo>
                  <a:lnTo>
                    <a:pt x="3701493" y="21574"/>
                  </a:lnTo>
                  <a:lnTo>
                    <a:pt x="3750066" y="27240"/>
                  </a:lnTo>
                  <a:lnTo>
                    <a:pt x="3798416" y="33549"/>
                  </a:lnTo>
                  <a:lnTo>
                    <a:pt x="3846540" y="40497"/>
                  </a:lnTo>
                  <a:lnTo>
                    <a:pt x="3894431" y="48078"/>
                  </a:lnTo>
                  <a:lnTo>
                    <a:pt x="3942085" y="56289"/>
                  </a:lnTo>
                  <a:lnTo>
                    <a:pt x="3989495" y="65125"/>
                  </a:lnTo>
                  <a:lnTo>
                    <a:pt x="4036658" y="74579"/>
                  </a:lnTo>
                  <a:lnTo>
                    <a:pt x="4083567" y="84649"/>
                  </a:lnTo>
                  <a:lnTo>
                    <a:pt x="4130217" y="95328"/>
                  </a:lnTo>
                  <a:lnTo>
                    <a:pt x="4176604" y="106612"/>
                  </a:lnTo>
                  <a:lnTo>
                    <a:pt x="4222721" y="118496"/>
                  </a:lnTo>
                  <a:lnTo>
                    <a:pt x="4268564" y="130975"/>
                  </a:lnTo>
                  <a:lnTo>
                    <a:pt x="4314128" y="144045"/>
                  </a:lnTo>
                  <a:lnTo>
                    <a:pt x="4359406" y="157701"/>
                  </a:lnTo>
                  <a:lnTo>
                    <a:pt x="4404394" y="171937"/>
                  </a:lnTo>
                  <a:lnTo>
                    <a:pt x="4449087" y="186750"/>
                  </a:lnTo>
                  <a:lnTo>
                    <a:pt x="4493479" y="202133"/>
                  </a:lnTo>
                  <a:lnTo>
                    <a:pt x="4537565" y="218083"/>
                  </a:lnTo>
                  <a:lnTo>
                    <a:pt x="4581340" y="234594"/>
                  </a:lnTo>
                  <a:lnTo>
                    <a:pt x="4624798" y="251662"/>
                  </a:lnTo>
                  <a:lnTo>
                    <a:pt x="4667935" y="269282"/>
                  </a:lnTo>
                  <a:lnTo>
                    <a:pt x="4710744" y="287448"/>
                  </a:lnTo>
                  <a:lnTo>
                    <a:pt x="4753222" y="306157"/>
                  </a:lnTo>
                  <a:lnTo>
                    <a:pt x="4795362" y="325403"/>
                  </a:lnTo>
                  <a:lnTo>
                    <a:pt x="4837159" y="345182"/>
                  </a:lnTo>
                  <a:lnTo>
                    <a:pt x="4878608" y="365488"/>
                  </a:lnTo>
                  <a:lnTo>
                    <a:pt x="4919704" y="386317"/>
                  </a:lnTo>
                  <a:lnTo>
                    <a:pt x="4960442" y="407664"/>
                  </a:lnTo>
                  <a:lnTo>
                    <a:pt x="5000816" y="429525"/>
                  </a:lnTo>
                  <a:lnTo>
                    <a:pt x="5040820" y="451893"/>
                  </a:lnTo>
                  <a:lnTo>
                    <a:pt x="5080451" y="474765"/>
                  </a:lnTo>
                  <a:lnTo>
                    <a:pt x="5119702" y="498136"/>
                  </a:lnTo>
                  <a:lnTo>
                    <a:pt x="5158568" y="522001"/>
                  </a:lnTo>
                  <a:lnTo>
                    <a:pt x="5197044" y="546354"/>
                  </a:lnTo>
                  <a:lnTo>
                    <a:pt x="5235125" y="571192"/>
                  </a:lnTo>
                  <a:lnTo>
                    <a:pt x="5272805" y="596509"/>
                  </a:lnTo>
                  <a:lnTo>
                    <a:pt x="5310079" y="622301"/>
                  </a:lnTo>
                  <a:lnTo>
                    <a:pt x="5346943" y="648562"/>
                  </a:lnTo>
                  <a:lnTo>
                    <a:pt x="5383390" y="675288"/>
                  </a:lnTo>
                  <a:lnTo>
                    <a:pt x="5419415" y="702474"/>
                  </a:lnTo>
                  <a:lnTo>
                    <a:pt x="5455014" y="730115"/>
                  </a:lnTo>
                  <a:lnTo>
                    <a:pt x="5490181" y="758207"/>
                  </a:lnTo>
                  <a:lnTo>
                    <a:pt x="5524910" y="786744"/>
                  </a:lnTo>
                  <a:lnTo>
                    <a:pt x="5559197" y="815722"/>
                  </a:lnTo>
                  <a:lnTo>
                    <a:pt x="5593036" y="845136"/>
                  </a:lnTo>
                  <a:lnTo>
                    <a:pt x="5626422" y="874981"/>
                  </a:lnTo>
                  <a:lnTo>
                    <a:pt x="5659349" y="905252"/>
                  </a:lnTo>
                  <a:lnTo>
                    <a:pt x="5691813" y="935944"/>
                  </a:lnTo>
                  <a:lnTo>
                    <a:pt x="5723808" y="967053"/>
                  </a:lnTo>
                  <a:lnTo>
                    <a:pt x="5755329" y="998573"/>
                  </a:lnTo>
                  <a:lnTo>
                    <a:pt x="5786370" y="1030501"/>
                  </a:lnTo>
                  <a:lnTo>
                    <a:pt x="5816927" y="1062830"/>
                  </a:lnTo>
                  <a:lnTo>
                    <a:pt x="5846994" y="1095557"/>
                  </a:lnTo>
                  <a:lnTo>
                    <a:pt x="5876566" y="1128676"/>
                  </a:lnTo>
                  <a:lnTo>
                    <a:pt x="5905637" y="1162182"/>
                  </a:lnTo>
                  <a:lnTo>
                    <a:pt x="5934203" y="1196072"/>
                  </a:lnTo>
                  <a:lnTo>
                    <a:pt x="5962258" y="1230339"/>
                  </a:lnTo>
                  <a:lnTo>
                    <a:pt x="5989797" y="1264979"/>
                  </a:lnTo>
                  <a:lnTo>
                    <a:pt x="6016814" y="1299987"/>
                  </a:lnTo>
                  <a:lnTo>
                    <a:pt x="6043305" y="1335359"/>
                  </a:lnTo>
                  <a:lnTo>
                    <a:pt x="6069264" y="1371090"/>
                  </a:lnTo>
                  <a:lnTo>
                    <a:pt x="6094685" y="1407174"/>
                  </a:lnTo>
                  <a:lnTo>
                    <a:pt x="6119564" y="1443607"/>
                  </a:lnTo>
                  <a:lnTo>
                    <a:pt x="6143896" y="1480384"/>
                  </a:lnTo>
                  <a:lnTo>
                    <a:pt x="6167674" y="1517500"/>
                  </a:lnTo>
                  <a:lnTo>
                    <a:pt x="6190895" y="1554951"/>
                  </a:lnTo>
                  <a:lnTo>
                    <a:pt x="6213552" y="1592731"/>
                  </a:lnTo>
                  <a:lnTo>
                    <a:pt x="6235640" y="1630836"/>
                  </a:lnTo>
                  <a:lnTo>
                    <a:pt x="6257154" y="1669261"/>
                  </a:lnTo>
                  <a:lnTo>
                    <a:pt x="6278089" y="1708001"/>
                  </a:lnTo>
                  <a:lnTo>
                    <a:pt x="6298440" y="1747051"/>
                  </a:lnTo>
                  <a:lnTo>
                    <a:pt x="6318200" y="1786407"/>
                  </a:lnTo>
                  <a:lnTo>
                    <a:pt x="6337366" y="1826063"/>
                  </a:lnTo>
                  <a:lnTo>
                    <a:pt x="6355932" y="1866015"/>
                  </a:lnTo>
                  <a:lnTo>
                    <a:pt x="6373892" y="1906258"/>
                  </a:lnTo>
                  <a:lnTo>
                    <a:pt x="6391241" y="1946787"/>
                  </a:lnTo>
                  <a:lnTo>
                    <a:pt x="6407975" y="1987597"/>
                  </a:lnTo>
                  <a:lnTo>
                    <a:pt x="6424087" y="2028683"/>
                  </a:lnTo>
                  <a:lnTo>
                    <a:pt x="6439572" y="2070042"/>
                  </a:lnTo>
                  <a:lnTo>
                    <a:pt x="6454426" y="2111667"/>
                  </a:lnTo>
                  <a:lnTo>
                    <a:pt x="6468643" y="2153553"/>
                  </a:lnTo>
                  <a:lnTo>
                    <a:pt x="6482217" y="2195697"/>
                  </a:lnTo>
                  <a:lnTo>
                    <a:pt x="6495144" y="2238094"/>
                  </a:lnTo>
                  <a:lnTo>
                    <a:pt x="6507419" y="2280737"/>
                  </a:lnTo>
                  <a:lnTo>
                    <a:pt x="6519035" y="2323624"/>
                  </a:lnTo>
                  <a:lnTo>
                    <a:pt x="6529988" y="2366748"/>
                  </a:lnTo>
                  <a:lnTo>
                    <a:pt x="6540272" y="2410105"/>
                  </a:lnTo>
                  <a:lnTo>
                    <a:pt x="6549882" y="2453690"/>
                  </a:lnTo>
                  <a:lnTo>
                    <a:pt x="6558814" y="2497498"/>
                  </a:lnTo>
                  <a:lnTo>
                    <a:pt x="6567061" y="2541525"/>
                  </a:lnTo>
                  <a:lnTo>
                    <a:pt x="6574618" y="2585765"/>
                  </a:lnTo>
                  <a:lnTo>
                    <a:pt x="6581481" y="2630215"/>
                  </a:lnTo>
                  <a:lnTo>
                    <a:pt x="6587644" y="2674868"/>
                  </a:lnTo>
                  <a:lnTo>
                    <a:pt x="6593101" y="2719720"/>
                  </a:lnTo>
                  <a:lnTo>
                    <a:pt x="6597848" y="2764767"/>
                  </a:lnTo>
                  <a:lnTo>
                    <a:pt x="6601879" y="2810003"/>
                  </a:lnTo>
                  <a:lnTo>
                    <a:pt x="6605189" y="2855423"/>
                  </a:lnTo>
                  <a:lnTo>
                    <a:pt x="6607772" y="2901024"/>
                  </a:lnTo>
                  <a:lnTo>
                    <a:pt x="6609624" y="2946799"/>
                  </a:lnTo>
                  <a:lnTo>
                    <a:pt x="6610739" y="2992745"/>
                  </a:lnTo>
                  <a:lnTo>
                    <a:pt x="6611112" y="3038855"/>
                  </a:lnTo>
                  <a:lnTo>
                    <a:pt x="6610739" y="3084966"/>
                  </a:lnTo>
                  <a:lnTo>
                    <a:pt x="6609624" y="3130912"/>
                  </a:lnTo>
                  <a:lnTo>
                    <a:pt x="6607772" y="3176687"/>
                  </a:lnTo>
                  <a:lnTo>
                    <a:pt x="6605189" y="3222288"/>
                  </a:lnTo>
                  <a:lnTo>
                    <a:pt x="6601879" y="3267708"/>
                  </a:lnTo>
                  <a:lnTo>
                    <a:pt x="6597848" y="3312944"/>
                  </a:lnTo>
                  <a:lnTo>
                    <a:pt x="6593101" y="3357991"/>
                  </a:lnTo>
                  <a:lnTo>
                    <a:pt x="6587644" y="3402843"/>
                  </a:lnTo>
                  <a:lnTo>
                    <a:pt x="6581481" y="3447496"/>
                  </a:lnTo>
                  <a:lnTo>
                    <a:pt x="6574618" y="3491946"/>
                  </a:lnTo>
                  <a:lnTo>
                    <a:pt x="6567061" y="3536186"/>
                  </a:lnTo>
                  <a:lnTo>
                    <a:pt x="6558814" y="3580213"/>
                  </a:lnTo>
                  <a:lnTo>
                    <a:pt x="6549882" y="3624021"/>
                  </a:lnTo>
                  <a:lnTo>
                    <a:pt x="6540272" y="3667606"/>
                  </a:lnTo>
                  <a:lnTo>
                    <a:pt x="6529988" y="3710963"/>
                  </a:lnTo>
                  <a:lnTo>
                    <a:pt x="6519035" y="3754087"/>
                  </a:lnTo>
                  <a:lnTo>
                    <a:pt x="6507419" y="3796974"/>
                  </a:lnTo>
                  <a:lnTo>
                    <a:pt x="6495144" y="3839617"/>
                  </a:lnTo>
                  <a:lnTo>
                    <a:pt x="6482217" y="3882014"/>
                  </a:lnTo>
                  <a:lnTo>
                    <a:pt x="6468643" y="3924158"/>
                  </a:lnTo>
                  <a:lnTo>
                    <a:pt x="6454426" y="3966044"/>
                  </a:lnTo>
                  <a:lnTo>
                    <a:pt x="6439572" y="4007669"/>
                  </a:lnTo>
                  <a:lnTo>
                    <a:pt x="6424087" y="4049028"/>
                  </a:lnTo>
                  <a:lnTo>
                    <a:pt x="6407975" y="4090114"/>
                  </a:lnTo>
                  <a:lnTo>
                    <a:pt x="6391241" y="4130924"/>
                  </a:lnTo>
                  <a:lnTo>
                    <a:pt x="6373892" y="4171453"/>
                  </a:lnTo>
                  <a:lnTo>
                    <a:pt x="6355932" y="4211696"/>
                  </a:lnTo>
                  <a:lnTo>
                    <a:pt x="6337366" y="4251648"/>
                  </a:lnTo>
                  <a:lnTo>
                    <a:pt x="6318200" y="4291304"/>
                  </a:lnTo>
                  <a:lnTo>
                    <a:pt x="6298440" y="4330660"/>
                  </a:lnTo>
                  <a:lnTo>
                    <a:pt x="6278089" y="4369710"/>
                  </a:lnTo>
                  <a:lnTo>
                    <a:pt x="6257154" y="4408450"/>
                  </a:lnTo>
                  <a:lnTo>
                    <a:pt x="6235640" y="4446875"/>
                  </a:lnTo>
                  <a:lnTo>
                    <a:pt x="6213552" y="4484980"/>
                  </a:lnTo>
                  <a:lnTo>
                    <a:pt x="6190895" y="4522760"/>
                  </a:lnTo>
                  <a:lnTo>
                    <a:pt x="6167674" y="4560211"/>
                  </a:lnTo>
                  <a:lnTo>
                    <a:pt x="6143896" y="4597327"/>
                  </a:lnTo>
                  <a:lnTo>
                    <a:pt x="6119564" y="4634104"/>
                  </a:lnTo>
                  <a:lnTo>
                    <a:pt x="6094685" y="4670537"/>
                  </a:lnTo>
                  <a:lnTo>
                    <a:pt x="6069264" y="4706621"/>
                  </a:lnTo>
                  <a:lnTo>
                    <a:pt x="6043305" y="4742352"/>
                  </a:lnTo>
                  <a:lnTo>
                    <a:pt x="6016814" y="4777724"/>
                  </a:lnTo>
                  <a:lnTo>
                    <a:pt x="5989797" y="4812732"/>
                  </a:lnTo>
                  <a:lnTo>
                    <a:pt x="5962258" y="4847372"/>
                  </a:lnTo>
                  <a:lnTo>
                    <a:pt x="5934203" y="4881639"/>
                  </a:lnTo>
                  <a:lnTo>
                    <a:pt x="5905637" y="4915529"/>
                  </a:lnTo>
                  <a:lnTo>
                    <a:pt x="5876566" y="4949035"/>
                  </a:lnTo>
                  <a:lnTo>
                    <a:pt x="5846994" y="4982154"/>
                  </a:lnTo>
                  <a:lnTo>
                    <a:pt x="5816927" y="5014881"/>
                  </a:lnTo>
                  <a:lnTo>
                    <a:pt x="5786370" y="5047210"/>
                  </a:lnTo>
                  <a:lnTo>
                    <a:pt x="5755329" y="5079138"/>
                  </a:lnTo>
                  <a:lnTo>
                    <a:pt x="5723808" y="5110658"/>
                  </a:lnTo>
                  <a:lnTo>
                    <a:pt x="5691813" y="5141767"/>
                  </a:lnTo>
                  <a:lnTo>
                    <a:pt x="5659349" y="5172459"/>
                  </a:lnTo>
                  <a:lnTo>
                    <a:pt x="5626422" y="5202730"/>
                  </a:lnTo>
                  <a:lnTo>
                    <a:pt x="5593036" y="5232575"/>
                  </a:lnTo>
                  <a:lnTo>
                    <a:pt x="5559197" y="5261989"/>
                  </a:lnTo>
                  <a:lnTo>
                    <a:pt x="5524910" y="5290967"/>
                  </a:lnTo>
                  <a:lnTo>
                    <a:pt x="5490181" y="5319504"/>
                  </a:lnTo>
                  <a:lnTo>
                    <a:pt x="5455014" y="5347596"/>
                  </a:lnTo>
                  <a:lnTo>
                    <a:pt x="5419415" y="5375237"/>
                  </a:lnTo>
                  <a:lnTo>
                    <a:pt x="5383390" y="5402423"/>
                  </a:lnTo>
                  <a:lnTo>
                    <a:pt x="5346943" y="5429149"/>
                  </a:lnTo>
                  <a:lnTo>
                    <a:pt x="5310079" y="5455410"/>
                  </a:lnTo>
                  <a:lnTo>
                    <a:pt x="5272805" y="5481202"/>
                  </a:lnTo>
                  <a:lnTo>
                    <a:pt x="5235125" y="5506519"/>
                  </a:lnTo>
                  <a:lnTo>
                    <a:pt x="5197044" y="5531357"/>
                  </a:lnTo>
                  <a:lnTo>
                    <a:pt x="5158568" y="5555710"/>
                  </a:lnTo>
                  <a:lnTo>
                    <a:pt x="5119702" y="5579575"/>
                  </a:lnTo>
                  <a:lnTo>
                    <a:pt x="5080451" y="5602946"/>
                  </a:lnTo>
                  <a:lnTo>
                    <a:pt x="5040820" y="5625818"/>
                  </a:lnTo>
                  <a:lnTo>
                    <a:pt x="5000816" y="5648186"/>
                  </a:lnTo>
                  <a:lnTo>
                    <a:pt x="4960442" y="5670047"/>
                  </a:lnTo>
                  <a:lnTo>
                    <a:pt x="4919704" y="5691394"/>
                  </a:lnTo>
                  <a:lnTo>
                    <a:pt x="4878608" y="5712223"/>
                  </a:lnTo>
                  <a:lnTo>
                    <a:pt x="4837159" y="5732529"/>
                  </a:lnTo>
                  <a:lnTo>
                    <a:pt x="4795362" y="5752308"/>
                  </a:lnTo>
                  <a:lnTo>
                    <a:pt x="4753222" y="5771554"/>
                  </a:lnTo>
                  <a:lnTo>
                    <a:pt x="4710744" y="5790263"/>
                  </a:lnTo>
                  <a:lnTo>
                    <a:pt x="4667935" y="5808429"/>
                  </a:lnTo>
                  <a:lnTo>
                    <a:pt x="4624798" y="5826049"/>
                  </a:lnTo>
                  <a:lnTo>
                    <a:pt x="4581340" y="5843117"/>
                  </a:lnTo>
                  <a:lnTo>
                    <a:pt x="4537565" y="5859628"/>
                  </a:lnTo>
                  <a:lnTo>
                    <a:pt x="4493479" y="5875578"/>
                  </a:lnTo>
                  <a:lnTo>
                    <a:pt x="4449087" y="5890961"/>
                  </a:lnTo>
                  <a:lnTo>
                    <a:pt x="4404394" y="5905774"/>
                  </a:lnTo>
                  <a:lnTo>
                    <a:pt x="4359406" y="5920010"/>
                  </a:lnTo>
                  <a:lnTo>
                    <a:pt x="4314128" y="5933666"/>
                  </a:lnTo>
                  <a:lnTo>
                    <a:pt x="4268564" y="5946736"/>
                  </a:lnTo>
                  <a:lnTo>
                    <a:pt x="4222721" y="5959215"/>
                  </a:lnTo>
                  <a:lnTo>
                    <a:pt x="4176604" y="5971099"/>
                  </a:lnTo>
                  <a:lnTo>
                    <a:pt x="4130217" y="5982383"/>
                  </a:lnTo>
                  <a:lnTo>
                    <a:pt x="4083567" y="5993062"/>
                  </a:lnTo>
                  <a:lnTo>
                    <a:pt x="4036658" y="6003132"/>
                  </a:lnTo>
                  <a:lnTo>
                    <a:pt x="3989495" y="6012586"/>
                  </a:lnTo>
                  <a:lnTo>
                    <a:pt x="3942085" y="6021422"/>
                  </a:lnTo>
                  <a:lnTo>
                    <a:pt x="3894431" y="6029633"/>
                  </a:lnTo>
                  <a:lnTo>
                    <a:pt x="3846540" y="6037214"/>
                  </a:lnTo>
                  <a:lnTo>
                    <a:pt x="3798416" y="6044162"/>
                  </a:lnTo>
                  <a:lnTo>
                    <a:pt x="3750066" y="6050471"/>
                  </a:lnTo>
                  <a:lnTo>
                    <a:pt x="3701493" y="6056137"/>
                  </a:lnTo>
                  <a:lnTo>
                    <a:pt x="3652704" y="6061154"/>
                  </a:lnTo>
                  <a:lnTo>
                    <a:pt x="3603703" y="6065518"/>
                  </a:lnTo>
                  <a:lnTo>
                    <a:pt x="3554497" y="6069224"/>
                  </a:lnTo>
                  <a:lnTo>
                    <a:pt x="3505089" y="6072266"/>
                  </a:lnTo>
                  <a:lnTo>
                    <a:pt x="3455486" y="6074641"/>
                  </a:lnTo>
                  <a:lnTo>
                    <a:pt x="3405692" y="6076344"/>
                  </a:lnTo>
                  <a:lnTo>
                    <a:pt x="3355714" y="6077369"/>
                  </a:lnTo>
                  <a:lnTo>
                    <a:pt x="3305555" y="6077712"/>
                  </a:lnTo>
                  <a:lnTo>
                    <a:pt x="3255397" y="6077369"/>
                  </a:lnTo>
                  <a:lnTo>
                    <a:pt x="3205419" y="6076344"/>
                  </a:lnTo>
                  <a:lnTo>
                    <a:pt x="3155625" y="6074641"/>
                  </a:lnTo>
                  <a:lnTo>
                    <a:pt x="3106022" y="6072266"/>
                  </a:lnTo>
                  <a:lnTo>
                    <a:pt x="3056614" y="6069224"/>
                  </a:lnTo>
                  <a:lnTo>
                    <a:pt x="3007408" y="6065518"/>
                  </a:lnTo>
                  <a:lnTo>
                    <a:pt x="2958407" y="6061154"/>
                  </a:lnTo>
                  <a:lnTo>
                    <a:pt x="2909618" y="6056137"/>
                  </a:lnTo>
                  <a:lnTo>
                    <a:pt x="2861045" y="6050471"/>
                  </a:lnTo>
                  <a:lnTo>
                    <a:pt x="2812695" y="6044162"/>
                  </a:lnTo>
                  <a:lnTo>
                    <a:pt x="2764571" y="6037214"/>
                  </a:lnTo>
                  <a:lnTo>
                    <a:pt x="2716680" y="6029633"/>
                  </a:lnTo>
                  <a:lnTo>
                    <a:pt x="2669026" y="6021422"/>
                  </a:lnTo>
                  <a:lnTo>
                    <a:pt x="2621616" y="6012586"/>
                  </a:lnTo>
                  <a:lnTo>
                    <a:pt x="2574453" y="6003132"/>
                  </a:lnTo>
                  <a:lnTo>
                    <a:pt x="2527544" y="5993062"/>
                  </a:lnTo>
                  <a:lnTo>
                    <a:pt x="2480894" y="5982383"/>
                  </a:lnTo>
                  <a:lnTo>
                    <a:pt x="2434507" y="5971099"/>
                  </a:lnTo>
                  <a:lnTo>
                    <a:pt x="2388390" y="5959215"/>
                  </a:lnTo>
                  <a:lnTo>
                    <a:pt x="2342547" y="5946736"/>
                  </a:lnTo>
                  <a:lnTo>
                    <a:pt x="2296983" y="5933666"/>
                  </a:lnTo>
                  <a:lnTo>
                    <a:pt x="2251705" y="5920010"/>
                  </a:lnTo>
                  <a:lnTo>
                    <a:pt x="2206717" y="5905774"/>
                  </a:lnTo>
                  <a:lnTo>
                    <a:pt x="2162024" y="5890961"/>
                  </a:lnTo>
                  <a:lnTo>
                    <a:pt x="2117632" y="5875578"/>
                  </a:lnTo>
                  <a:lnTo>
                    <a:pt x="2073546" y="5859628"/>
                  </a:lnTo>
                  <a:lnTo>
                    <a:pt x="2029771" y="5843117"/>
                  </a:lnTo>
                  <a:lnTo>
                    <a:pt x="1986313" y="5826049"/>
                  </a:lnTo>
                  <a:lnTo>
                    <a:pt x="1943176" y="5808429"/>
                  </a:lnTo>
                  <a:lnTo>
                    <a:pt x="1900367" y="5790263"/>
                  </a:lnTo>
                  <a:lnTo>
                    <a:pt x="1857889" y="5771554"/>
                  </a:lnTo>
                  <a:lnTo>
                    <a:pt x="1815749" y="5752308"/>
                  </a:lnTo>
                  <a:lnTo>
                    <a:pt x="1773952" y="5732529"/>
                  </a:lnTo>
                  <a:lnTo>
                    <a:pt x="1732503" y="5712223"/>
                  </a:lnTo>
                  <a:lnTo>
                    <a:pt x="1691407" y="5691394"/>
                  </a:lnTo>
                  <a:lnTo>
                    <a:pt x="1650669" y="5670047"/>
                  </a:lnTo>
                  <a:lnTo>
                    <a:pt x="1610295" y="5648186"/>
                  </a:lnTo>
                  <a:lnTo>
                    <a:pt x="1570291" y="5625818"/>
                  </a:lnTo>
                  <a:lnTo>
                    <a:pt x="1530660" y="5602946"/>
                  </a:lnTo>
                  <a:lnTo>
                    <a:pt x="1491409" y="5579575"/>
                  </a:lnTo>
                  <a:lnTo>
                    <a:pt x="1452543" y="5555710"/>
                  </a:lnTo>
                  <a:lnTo>
                    <a:pt x="1414067" y="5531357"/>
                  </a:lnTo>
                  <a:lnTo>
                    <a:pt x="1375986" y="5506519"/>
                  </a:lnTo>
                  <a:lnTo>
                    <a:pt x="1338306" y="5481202"/>
                  </a:lnTo>
                  <a:lnTo>
                    <a:pt x="1301032" y="5455410"/>
                  </a:lnTo>
                  <a:lnTo>
                    <a:pt x="1264168" y="5429149"/>
                  </a:lnTo>
                  <a:lnTo>
                    <a:pt x="1227721" y="5402423"/>
                  </a:lnTo>
                  <a:lnTo>
                    <a:pt x="1191696" y="5375237"/>
                  </a:lnTo>
                  <a:lnTo>
                    <a:pt x="1156097" y="5347596"/>
                  </a:lnTo>
                  <a:lnTo>
                    <a:pt x="1120930" y="5319504"/>
                  </a:lnTo>
                  <a:lnTo>
                    <a:pt x="1086201" y="5290967"/>
                  </a:lnTo>
                  <a:lnTo>
                    <a:pt x="1051914" y="5261989"/>
                  </a:lnTo>
                  <a:lnTo>
                    <a:pt x="1018075" y="5232575"/>
                  </a:lnTo>
                  <a:lnTo>
                    <a:pt x="984689" y="5202730"/>
                  </a:lnTo>
                  <a:lnTo>
                    <a:pt x="951762" y="5172459"/>
                  </a:lnTo>
                  <a:lnTo>
                    <a:pt x="919298" y="5141767"/>
                  </a:lnTo>
                  <a:lnTo>
                    <a:pt x="887303" y="5110658"/>
                  </a:lnTo>
                  <a:lnTo>
                    <a:pt x="855782" y="5079138"/>
                  </a:lnTo>
                  <a:lnTo>
                    <a:pt x="824741" y="5047210"/>
                  </a:lnTo>
                  <a:lnTo>
                    <a:pt x="794184" y="5014881"/>
                  </a:lnTo>
                  <a:lnTo>
                    <a:pt x="764117" y="4982154"/>
                  </a:lnTo>
                  <a:lnTo>
                    <a:pt x="734545" y="4949035"/>
                  </a:lnTo>
                  <a:lnTo>
                    <a:pt x="705474" y="4915529"/>
                  </a:lnTo>
                  <a:lnTo>
                    <a:pt x="676908" y="4881639"/>
                  </a:lnTo>
                  <a:lnTo>
                    <a:pt x="648853" y="4847372"/>
                  </a:lnTo>
                  <a:lnTo>
                    <a:pt x="621314" y="4812732"/>
                  </a:lnTo>
                  <a:lnTo>
                    <a:pt x="594297" y="4777724"/>
                  </a:lnTo>
                  <a:lnTo>
                    <a:pt x="567806" y="4742352"/>
                  </a:lnTo>
                  <a:lnTo>
                    <a:pt x="541847" y="4706621"/>
                  </a:lnTo>
                  <a:lnTo>
                    <a:pt x="516426" y="4670537"/>
                  </a:lnTo>
                  <a:lnTo>
                    <a:pt x="491547" y="4634104"/>
                  </a:lnTo>
                  <a:lnTo>
                    <a:pt x="467215" y="4597327"/>
                  </a:lnTo>
                  <a:lnTo>
                    <a:pt x="443437" y="4560211"/>
                  </a:lnTo>
                  <a:lnTo>
                    <a:pt x="420216" y="4522760"/>
                  </a:lnTo>
                  <a:lnTo>
                    <a:pt x="397559" y="4484980"/>
                  </a:lnTo>
                  <a:lnTo>
                    <a:pt x="375471" y="4446875"/>
                  </a:lnTo>
                  <a:lnTo>
                    <a:pt x="353957" y="4408450"/>
                  </a:lnTo>
                  <a:lnTo>
                    <a:pt x="333022" y="4369710"/>
                  </a:lnTo>
                  <a:lnTo>
                    <a:pt x="312671" y="4330660"/>
                  </a:lnTo>
                  <a:lnTo>
                    <a:pt x="292911" y="4291304"/>
                  </a:lnTo>
                  <a:lnTo>
                    <a:pt x="273745" y="4251648"/>
                  </a:lnTo>
                  <a:lnTo>
                    <a:pt x="255179" y="4211696"/>
                  </a:lnTo>
                  <a:lnTo>
                    <a:pt x="237219" y="4171453"/>
                  </a:lnTo>
                  <a:lnTo>
                    <a:pt x="219870" y="4130924"/>
                  </a:lnTo>
                  <a:lnTo>
                    <a:pt x="203136" y="4090114"/>
                  </a:lnTo>
                  <a:lnTo>
                    <a:pt x="187024" y="4049028"/>
                  </a:lnTo>
                  <a:lnTo>
                    <a:pt x="171539" y="4007669"/>
                  </a:lnTo>
                  <a:lnTo>
                    <a:pt x="156685" y="3966044"/>
                  </a:lnTo>
                  <a:lnTo>
                    <a:pt x="142468" y="3924158"/>
                  </a:lnTo>
                  <a:lnTo>
                    <a:pt x="128894" y="3882014"/>
                  </a:lnTo>
                  <a:lnTo>
                    <a:pt x="115967" y="3839617"/>
                  </a:lnTo>
                  <a:lnTo>
                    <a:pt x="103692" y="3796974"/>
                  </a:lnTo>
                  <a:lnTo>
                    <a:pt x="92076" y="3754087"/>
                  </a:lnTo>
                  <a:lnTo>
                    <a:pt x="81123" y="3710963"/>
                  </a:lnTo>
                  <a:lnTo>
                    <a:pt x="70839" y="3667606"/>
                  </a:lnTo>
                  <a:lnTo>
                    <a:pt x="61229" y="3624021"/>
                  </a:lnTo>
                  <a:lnTo>
                    <a:pt x="52297" y="3580213"/>
                  </a:lnTo>
                  <a:lnTo>
                    <a:pt x="44050" y="3536186"/>
                  </a:lnTo>
                  <a:lnTo>
                    <a:pt x="36493" y="3491946"/>
                  </a:lnTo>
                  <a:lnTo>
                    <a:pt x="29630" y="3447496"/>
                  </a:lnTo>
                  <a:lnTo>
                    <a:pt x="23467" y="3402843"/>
                  </a:lnTo>
                  <a:lnTo>
                    <a:pt x="18010" y="3357991"/>
                  </a:lnTo>
                  <a:lnTo>
                    <a:pt x="13263" y="3312944"/>
                  </a:lnTo>
                  <a:lnTo>
                    <a:pt x="9232" y="3267708"/>
                  </a:lnTo>
                  <a:lnTo>
                    <a:pt x="5922" y="3222288"/>
                  </a:lnTo>
                  <a:lnTo>
                    <a:pt x="3339" y="3176687"/>
                  </a:lnTo>
                  <a:lnTo>
                    <a:pt x="1487" y="3130912"/>
                  </a:lnTo>
                  <a:lnTo>
                    <a:pt x="372" y="3084966"/>
                  </a:lnTo>
                  <a:lnTo>
                    <a:pt x="0" y="3038855"/>
                  </a:lnTo>
                  <a:close/>
                </a:path>
              </a:pathLst>
            </a:custGeom>
            <a:ln w="381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791205" y="709422"/>
              <a:ext cx="6611620" cy="6078220"/>
            </a:xfrm>
            <a:custGeom>
              <a:avLst/>
              <a:gdLst/>
              <a:ahLst/>
              <a:cxnLst/>
              <a:rect l="l" t="t" r="r" b="b"/>
              <a:pathLst>
                <a:path w="6611620" h="6078220">
                  <a:moveTo>
                    <a:pt x="3305555" y="0"/>
                  </a:moveTo>
                  <a:lnTo>
                    <a:pt x="3305555" y="6078070"/>
                  </a:lnTo>
                </a:path>
                <a:path w="6611620" h="6078220">
                  <a:moveTo>
                    <a:pt x="0" y="2872740"/>
                  </a:moveTo>
                  <a:lnTo>
                    <a:pt x="6611493" y="2872740"/>
                  </a:lnTo>
                </a:path>
              </a:pathLst>
            </a:custGeom>
            <a:ln w="3810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6376161" y="725881"/>
            <a:ext cx="98615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u="heavy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2nd</a:t>
            </a:r>
            <a:r>
              <a:rPr sz="1600" b="1" u="heavy" spc="-4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1600" b="1" u="heavy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Subnet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412616" y="6228613"/>
            <a:ext cx="5351780" cy="584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85"/>
              </a:lnSpc>
            </a:pPr>
            <a:r>
              <a:rPr sz="4400" u="heavy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www.knowledgegate.in</a:t>
            </a:r>
            <a:endParaRPr sz="4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350761" y="1000150"/>
            <a:ext cx="5351145" cy="2200910"/>
          </a:xfrm>
          <a:prstGeom prst="rect">
            <a:avLst/>
          </a:prstGeom>
        </p:spPr>
        <p:txBody>
          <a:bodyPr vert="horz" wrap="square" lIns="0" tIns="131445" rIns="0" bIns="0" rtlCol="0">
            <a:spAutoFit/>
          </a:bodyPr>
          <a:lstStyle/>
          <a:p>
            <a:pPr marL="381000" indent="-342900">
              <a:lnSpc>
                <a:spcPct val="100000"/>
              </a:lnSpc>
              <a:spcBef>
                <a:spcPts val="1035"/>
              </a:spcBef>
              <a:buFont typeface="Symbol"/>
              <a:buChar char=""/>
              <a:tabLst>
                <a:tab pos="380365" algn="l"/>
                <a:tab pos="381000" algn="l"/>
              </a:tabLst>
            </a:pP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IP</a:t>
            </a:r>
            <a:r>
              <a:rPr sz="16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Address</a:t>
            </a:r>
            <a:r>
              <a:rPr sz="16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16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subnet</a:t>
            </a:r>
            <a:r>
              <a:rPr sz="16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/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Subnet</a:t>
            </a:r>
            <a:r>
              <a:rPr sz="16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id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200.1.2.64</a:t>
            </a:r>
            <a:endParaRPr sz="1600">
              <a:latin typeface="Calibri"/>
              <a:cs typeface="Calibri"/>
            </a:endParaRPr>
          </a:p>
          <a:p>
            <a:pPr marL="381000" indent="-342900">
              <a:lnSpc>
                <a:spcPct val="100000"/>
              </a:lnSpc>
              <a:spcBef>
                <a:spcPts val="935"/>
              </a:spcBef>
              <a:buFont typeface="Symbol"/>
              <a:buChar char=""/>
              <a:tabLst>
                <a:tab pos="380365" algn="l"/>
                <a:tab pos="381000" algn="l"/>
              </a:tabLst>
            </a:pP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Direct</a:t>
            </a:r>
            <a:r>
              <a:rPr sz="16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Broadcast</a:t>
            </a:r>
            <a:r>
              <a:rPr sz="16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Address</a:t>
            </a:r>
            <a:r>
              <a:rPr sz="16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16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200.1.2.</a:t>
            </a: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01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111111</a:t>
            </a:r>
            <a:r>
              <a:rPr sz="1600" spc="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16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200.1.2.127</a:t>
            </a:r>
            <a:endParaRPr sz="1600">
              <a:latin typeface="Calibri"/>
              <a:cs typeface="Calibri"/>
            </a:endParaRPr>
          </a:p>
          <a:p>
            <a:pPr marL="381000" indent="-342900">
              <a:lnSpc>
                <a:spcPct val="100000"/>
              </a:lnSpc>
              <a:spcBef>
                <a:spcPts val="935"/>
              </a:spcBef>
              <a:buFont typeface="Symbol"/>
              <a:buChar char=""/>
              <a:tabLst>
                <a:tab pos="380365" algn="l"/>
                <a:tab pos="381000" algn="l"/>
              </a:tabLst>
            </a:pPr>
            <a:r>
              <a:rPr sz="1600" spc="-40" dirty="0">
                <a:solidFill>
                  <a:srgbClr val="FFFFFF"/>
                </a:solidFill>
                <a:latin typeface="Calibri"/>
                <a:cs typeface="Calibri"/>
              </a:rPr>
              <a:t>Total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number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16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IP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Addresses</a:t>
            </a:r>
            <a:r>
              <a:rPr sz="16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r>
              <a:rPr sz="1575" baseline="26455" dirty="0">
                <a:solidFill>
                  <a:srgbClr val="FFFFFF"/>
                </a:solidFill>
                <a:latin typeface="Calibri"/>
                <a:cs typeface="Calibri"/>
              </a:rPr>
              <a:t>6</a:t>
            </a:r>
            <a:r>
              <a:rPr sz="1575" spc="172" baseline="264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64</a:t>
            </a:r>
            <a:endParaRPr sz="1600">
              <a:latin typeface="Calibri"/>
              <a:cs typeface="Calibri"/>
            </a:endParaRPr>
          </a:p>
          <a:p>
            <a:pPr marL="381000" indent="-342900">
              <a:lnSpc>
                <a:spcPct val="100000"/>
              </a:lnSpc>
              <a:spcBef>
                <a:spcPts val="925"/>
              </a:spcBef>
              <a:buFont typeface="Symbol"/>
              <a:buChar char=""/>
              <a:tabLst>
                <a:tab pos="380365" algn="l"/>
                <a:tab pos="381000" algn="l"/>
              </a:tabLst>
            </a:pP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Range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16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IP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 Addresses</a:t>
            </a:r>
            <a:r>
              <a:rPr sz="160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16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[200.1.2.64,</a:t>
            </a:r>
            <a:r>
              <a:rPr sz="160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200.1.2.127]</a:t>
            </a:r>
            <a:endParaRPr sz="1600">
              <a:latin typeface="Calibri"/>
              <a:cs typeface="Calibri"/>
            </a:endParaRPr>
          </a:p>
          <a:p>
            <a:pPr marL="381000" indent="-342900">
              <a:lnSpc>
                <a:spcPct val="100000"/>
              </a:lnSpc>
              <a:spcBef>
                <a:spcPts val="940"/>
              </a:spcBef>
              <a:buFont typeface="Symbol"/>
              <a:buChar char=""/>
              <a:tabLst>
                <a:tab pos="380365" algn="l"/>
                <a:tab pos="381000" algn="l"/>
              </a:tabLst>
            </a:pPr>
            <a:r>
              <a:rPr sz="1600" spc="-40" dirty="0">
                <a:solidFill>
                  <a:srgbClr val="FFFFFF"/>
                </a:solidFill>
                <a:latin typeface="Calibri"/>
                <a:cs typeface="Calibri"/>
              </a:rPr>
              <a:t>Total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number</a:t>
            </a:r>
            <a:r>
              <a:rPr sz="16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16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hosts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that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can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be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configured</a:t>
            </a:r>
            <a:r>
              <a:rPr sz="16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64</a:t>
            </a:r>
            <a:r>
              <a:rPr sz="16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2 =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62</a:t>
            </a:r>
            <a:endParaRPr sz="1600">
              <a:latin typeface="Calibri"/>
              <a:cs typeface="Calibri"/>
            </a:endParaRPr>
          </a:p>
          <a:p>
            <a:pPr marL="381000" indent="-342900">
              <a:lnSpc>
                <a:spcPct val="100000"/>
              </a:lnSpc>
              <a:spcBef>
                <a:spcPts val="935"/>
              </a:spcBef>
              <a:buFont typeface="Symbol"/>
              <a:buChar char=""/>
              <a:tabLst>
                <a:tab pos="380365" algn="l"/>
                <a:tab pos="381000" algn="l"/>
              </a:tabLst>
            </a:pP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Range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16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Allocated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IP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Addresses</a:t>
            </a:r>
            <a:r>
              <a:rPr sz="160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[200.1.2.65,</a:t>
            </a:r>
            <a:r>
              <a:rPr sz="160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200.1.2.126]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68249" y="871854"/>
            <a:ext cx="5478780" cy="52895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76200">
              <a:lnSpc>
                <a:spcPct val="100000"/>
              </a:lnSpc>
              <a:spcBef>
                <a:spcPts val="95"/>
              </a:spcBef>
            </a:pPr>
            <a:r>
              <a:rPr sz="1600" b="1" u="heavy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1st</a:t>
            </a:r>
            <a:r>
              <a:rPr sz="1600" b="1" u="heavy" spc="-4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1600" b="1" u="heavy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Subnet</a:t>
            </a:r>
            <a:endParaRPr sz="1600">
              <a:latin typeface="Calibri"/>
              <a:cs typeface="Calibri"/>
            </a:endParaRPr>
          </a:p>
          <a:p>
            <a:pPr marL="419100" indent="-342900">
              <a:lnSpc>
                <a:spcPct val="100000"/>
              </a:lnSpc>
              <a:spcBef>
                <a:spcPts val="1175"/>
              </a:spcBef>
              <a:buFont typeface="Symbol"/>
              <a:buChar char=""/>
              <a:tabLst>
                <a:tab pos="418465" algn="l"/>
                <a:tab pos="419100" algn="l"/>
              </a:tabLst>
            </a:pP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IP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Address</a:t>
            </a:r>
            <a:r>
              <a:rPr sz="16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16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subnet</a:t>
            </a:r>
            <a:r>
              <a:rPr sz="16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/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Subnet</a:t>
            </a:r>
            <a:r>
              <a:rPr sz="16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id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16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200.1.2.0</a:t>
            </a:r>
            <a:endParaRPr sz="1600">
              <a:latin typeface="Calibri"/>
              <a:cs typeface="Calibri"/>
            </a:endParaRPr>
          </a:p>
          <a:p>
            <a:pPr marL="419100" indent="-342900">
              <a:lnSpc>
                <a:spcPct val="100000"/>
              </a:lnSpc>
              <a:spcBef>
                <a:spcPts val="940"/>
              </a:spcBef>
              <a:buFont typeface="Symbol"/>
              <a:buChar char=""/>
              <a:tabLst>
                <a:tab pos="418465" algn="l"/>
                <a:tab pos="419100" algn="l"/>
              </a:tabLst>
            </a:pP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Direct</a:t>
            </a:r>
            <a:r>
              <a:rPr sz="16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Broadcast</a:t>
            </a:r>
            <a:r>
              <a:rPr sz="16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Address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16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200.1.2.</a:t>
            </a: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00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111111</a:t>
            </a:r>
            <a:r>
              <a:rPr sz="1600" spc="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16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200.1.2.63</a:t>
            </a:r>
            <a:endParaRPr sz="1600">
              <a:latin typeface="Calibri"/>
              <a:cs typeface="Calibri"/>
            </a:endParaRPr>
          </a:p>
          <a:p>
            <a:pPr marL="419100" indent="-342900">
              <a:lnSpc>
                <a:spcPct val="100000"/>
              </a:lnSpc>
              <a:spcBef>
                <a:spcPts val="935"/>
              </a:spcBef>
              <a:buFont typeface="Symbol"/>
              <a:buChar char=""/>
              <a:tabLst>
                <a:tab pos="418465" algn="l"/>
                <a:tab pos="419100" algn="l"/>
              </a:tabLst>
            </a:pPr>
            <a:r>
              <a:rPr sz="1600" spc="-40" dirty="0">
                <a:solidFill>
                  <a:srgbClr val="FFFFFF"/>
                </a:solidFill>
                <a:latin typeface="Calibri"/>
                <a:cs typeface="Calibri"/>
              </a:rPr>
              <a:t>Total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number</a:t>
            </a:r>
            <a:r>
              <a:rPr sz="16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16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IP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Addresses</a:t>
            </a:r>
            <a:r>
              <a:rPr sz="16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r>
              <a:rPr sz="1575" baseline="26455" dirty="0">
                <a:solidFill>
                  <a:srgbClr val="FFFFFF"/>
                </a:solidFill>
                <a:latin typeface="Calibri"/>
                <a:cs typeface="Calibri"/>
              </a:rPr>
              <a:t>6</a:t>
            </a:r>
            <a:r>
              <a:rPr sz="1575" spc="172" baseline="264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64</a:t>
            </a:r>
            <a:endParaRPr sz="1600">
              <a:latin typeface="Calibri"/>
              <a:cs typeface="Calibri"/>
            </a:endParaRPr>
          </a:p>
          <a:p>
            <a:pPr marL="419100" indent="-342900">
              <a:lnSpc>
                <a:spcPct val="100000"/>
              </a:lnSpc>
              <a:spcBef>
                <a:spcPts val="925"/>
              </a:spcBef>
              <a:buFont typeface="Symbol"/>
              <a:buChar char=""/>
              <a:tabLst>
                <a:tab pos="418465" algn="l"/>
                <a:tab pos="419100" algn="l"/>
              </a:tabLst>
            </a:pP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Range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16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IP</a:t>
            </a:r>
            <a:r>
              <a:rPr sz="16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Addresses</a:t>
            </a:r>
            <a:r>
              <a:rPr sz="16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[200.1.2.0,</a:t>
            </a:r>
            <a:r>
              <a:rPr sz="16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200.1.2.63]</a:t>
            </a:r>
            <a:endParaRPr sz="1600">
              <a:latin typeface="Calibri"/>
              <a:cs typeface="Calibri"/>
            </a:endParaRPr>
          </a:p>
          <a:p>
            <a:pPr marL="419100" indent="-342900">
              <a:lnSpc>
                <a:spcPct val="100000"/>
              </a:lnSpc>
              <a:spcBef>
                <a:spcPts val="935"/>
              </a:spcBef>
              <a:buFont typeface="Symbol"/>
              <a:buChar char=""/>
              <a:tabLst>
                <a:tab pos="418465" algn="l"/>
                <a:tab pos="419100" algn="l"/>
              </a:tabLst>
            </a:pPr>
            <a:r>
              <a:rPr sz="1600" spc="-40" dirty="0">
                <a:solidFill>
                  <a:srgbClr val="FFFFFF"/>
                </a:solidFill>
                <a:latin typeface="Calibri"/>
                <a:cs typeface="Calibri"/>
              </a:rPr>
              <a:t>Total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number</a:t>
            </a:r>
            <a:r>
              <a:rPr sz="16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16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hosts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that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can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be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configured</a:t>
            </a:r>
            <a:r>
              <a:rPr sz="16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16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64</a:t>
            </a:r>
            <a:r>
              <a:rPr sz="16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2 =</a:t>
            </a:r>
            <a:r>
              <a:rPr sz="16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62</a:t>
            </a:r>
            <a:endParaRPr sz="1600">
              <a:latin typeface="Calibri"/>
              <a:cs typeface="Calibri"/>
            </a:endParaRPr>
          </a:p>
          <a:p>
            <a:pPr marL="419100" indent="-342900">
              <a:lnSpc>
                <a:spcPct val="100000"/>
              </a:lnSpc>
              <a:spcBef>
                <a:spcPts val="940"/>
              </a:spcBef>
              <a:buFont typeface="Symbol"/>
              <a:buChar char=""/>
              <a:tabLst>
                <a:tab pos="418465" algn="l"/>
                <a:tab pos="419100" algn="l"/>
              </a:tabLst>
            </a:pP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Range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16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Allocated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IP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Addresses</a:t>
            </a:r>
            <a:r>
              <a:rPr sz="160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16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[200.1.2.1,</a:t>
            </a:r>
            <a:r>
              <a:rPr sz="16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200.1.2.62]</a:t>
            </a:r>
            <a:endParaRPr sz="1600">
              <a:latin typeface="Calibri"/>
              <a:cs typeface="Calibri"/>
            </a:endParaRPr>
          </a:p>
          <a:p>
            <a:pPr>
              <a:lnSpc>
                <a:spcPct val="100000"/>
              </a:lnSpc>
              <a:buClr>
                <a:srgbClr val="FFFFFF"/>
              </a:buClr>
              <a:buFont typeface="Symbol"/>
              <a:buChar char=""/>
            </a:pPr>
            <a:endParaRPr sz="2350">
              <a:latin typeface="Calibri"/>
              <a:cs typeface="Calibri"/>
            </a:endParaRPr>
          </a:p>
          <a:p>
            <a:pPr marL="76200">
              <a:lnSpc>
                <a:spcPct val="100000"/>
              </a:lnSpc>
            </a:pPr>
            <a:r>
              <a:rPr sz="1600" b="1" u="heavy" spc="-1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3rd</a:t>
            </a:r>
            <a:r>
              <a:rPr sz="1600" b="1" u="heavy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Subnet</a:t>
            </a:r>
            <a:endParaRPr sz="1600">
              <a:latin typeface="Calibri"/>
              <a:cs typeface="Calibri"/>
            </a:endParaRPr>
          </a:p>
          <a:p>
            <a:pPr marL="419100" indent="-342900">
              <a:lnSpc>
                <a:spcPct val="100000"/>
              </a:lnSpc>
              <a:spcBef>
                <a:spcPts val="1180"/>
              </a:spcBef>
              <a:buFont typeface="Symbol"/>
              <a:buChar char=""/>
              <a:tabLst>
                <a:tab pos="418465" algn="l"/>
                <a:tab pos="419100" algn="l"/>
              </a:tabLst>
            </a:pP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IP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Address</a:t>
            </a:r>
            <a:r>
              <a:rPr sz="16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16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subnet</a:t>
            </a:r>
            <a:r>
              <a:rPr sz="16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/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 Subnet</a:t>
            </a:r>
            <a:r>
              <a:rPr sz="16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id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16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200.1.2.128</a:t>
            </a:r>
            <a:endParaRPr sz="1600">
              <a:latin typeface="Calibri"/>
              <a:cs typeface="Calibri"/>
            </a:endParaRPr>
          </a:p>
          <a:p>
            <a:pPr marL="419100" indent="-342900">
              <a:lnSpc>
                <a:spcPct val="100000"/>
              </a:lnSpc>
              <a:spcBef>
                <a:spcPts val="935"/>
              </a:spcBef>
              <a:buFont typeface="Symbol"/>
              <a:buChar char=""/>
              <a:tabLst>
                <a:tab pos="418465" algn="l"/>
                <a:tab pos="419100" algn="l"/>
              </a:tabLst>
            </a:pP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Direct</a:t>
            </a:r>
            <a:r>
              <a:rPr sz="16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Broadcast</a:t>
            </a:r>
            <a:r>
              <a:rPr sz="16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Address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16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200.1.2.</a:t>
            </a: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10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111111</a:t>
            </a:r>
            <a:r>
              <a:rPr sz="1600" spc="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16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200.1.2.191</a:t>
            </a:r>
            <a:endParaRPr sz="1600">
              <a:latin typeface="Calibri"/>
              <a:cs typeface="Calibri"/>
            </a:endParaRPr>
          </a:p>
          <a:p>
            <a:pPr marL="419100" indent="-342900">
              <a:lnSpc>
                <a:spcPct val="100000"/>
              </a:lnSpc>
              <a:spcBef>
                <a:spcPts val="940"/>
              </a:spcBef>
              <a:buFont typeface="Symbol"/>
              <a:buChar char=""/>
              <a:tabLst>
                <a:tab pos="418465" algn="l"/>
                <a:tab pos="419100" algn="l"/>
              </a:tabLst>
            </a:pPr>
            <a:r>
              <a:rPr sz="1600" spc="-40" dirty="0">
                <a:solidFill>
                  <a:srgbClr val="FFFFFF"/>
                </a:solidFill>
                <a:latin typeface="Calibri"/>
                <a:cs typeface="Calibri"/>
              </a:rPr>
              <a:t>Total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number</a:t>
            </a:r>
            <a:r>
              <a:rPr sz="16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16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IP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Addresses</a:t>
            </a:r>
            <a:r>
              <a:rPr sz="16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r>
              <a:rPr sz="1575" baseline="26455" dirty="0">
                <a:solidFill>
                  <a:srgbClr val="FFFFFF"/>
                </a:solidFill>
                <a:latin typeface="Calibri"/>
                <a:cs typeface="Calibri"/>
              </a:rPr>
              <a:t>6</a:t>
            </a:r>
            <a:r>
              <a:rPr sz="1575" spc="172" baseline="264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64</a:t>
            </a:r>
            <a:endParaRPr sz="1600">
              <a:latin typeface="Calibri"/>
              <a:cs typeface="Calibri"/>
            </a:endParaRPr>
          </a:p>
          <a:p>
            <a:pPr marL="419100" indent="-342900">
              <a:lnSpc>
                <a:spcPct val="100000"/>
              </a:lnSpc>
              <a:spcBef>
                <a:spcPts val="919"/>
              </a:spcBef>
              <a:buFont typeface="Symbol"/>
              <a:buChar char=""/>
              <a:tabLst>
                <a:tab pos="418465" algn="l"/>
                <a:tab pos="419100" algn="l"/>
              </a:tabLst>
            </a:pP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Range</a:t>
            </a:r>
            <a:r>
              <a:rPr sz="16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16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IP</a:t>
            </a:r>
            <a:r>
              <a:rPr sz="16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Addresses</a:t>
            </a:r>
            <a:r>
              <a:rPr sz="16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[200.1.2.128,</a:t>
            </a:r>
            <a:r>
              <a:rPr sz="160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200.1.2.191]</a:t>
            </a:r>
            <a:endParaRPr sz="1600">
              <a:latin typeface="Calibri"/>
              <a:cs typeface="Calibri"/>
            </a:endParaRPr>
          </a:p>
          <a:p>
            <a:pPr marL="419100" indent="-342900">
              <a:lnSpc>
                <a:spcPct val="100000"/>
              </a:lnSpc>
              <a:spcBef>
                <a:spcPts val="940"/>
              </a:spcBef>
              <a:buFont typeface="Symbol"/>
              <a:buChar char=""/>
              <a:tabLst>
                <a:tab pos="418465" algn="l"/>
                <a:tab pos="419100" algn="l"/>
              </a:tabLst>
            </a:pPr>
            <a:r>
              <a:rPr sz="1600" spc="-40" dirty="0">
                <a:solidFill>
                  <a:srgbClr val="FFFFFF"/>
                </a:solidFill>
                <a:latin typeface="Calibri"/>
                <a:cs typeface="Calibri"/>
              </a:rPr>
              <a:t>Total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number</a:t>
            </a:r>
            <a:r>
              <a:rPr sz="16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16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hosts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that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can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be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configured</a:t>
            </a:r>
            <a:r>
              <a:rPr sz="16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16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64</a:t>
            </a:r>
            <a:r>
              <a:rPr sz="16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2 =</a:t>
            </a:r>
            <a:r>
              <a:rPr sz="16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62</a:t>
            </a:r>
            <a:endParaRPr sz="1600">
              <a:latin typeface="Calibri"/>
              <a:cs typeface="Calibri"/>
            </a:endParaRPr>
          </a:p>
          <a:p>
            <a:pPr marL="419100" indent="-342900">
              <a:lnSpc>
                <a:spcPct val="100000"/>
              </a:lnSpc>
              <a:spcBef>
                <a:spcPts val="935"/>
              </a:spcBef>
              <a:buFont typeface="Symbol"/>
              <a:buChar char=""/>
              <a:tabLst>
                <a:tab pos="418465" algn="l"/>
                <a:tab pos="419100" algn="l"/>
              </a:tabLst>
            </a:pP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Range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16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Allocated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IP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Addresses</a:t>
            </a:r>
            <a:r>
              <a:rPr sz="160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[200.1.2.129,</a:t>
            </a:r>
            <a:r>
              <a:rPr sz="1600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200.1.2.190]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361303" y="3708908"/>
            <a:ext cx="94615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u="heavy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4th</a:t>
            </a:r>
            <a:r>
              <a:rPr sz="1600" b="1" u="heavy" spc="-4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1600" b="1" u="heavy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Subnet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284086" y="3991084"/>
            <a:ext cx="5427980" cy="2201545"/>
          </a:xfrm>
          <a:prstGeom prst="rect">
            <a:avLst/>
          </a:prstGeom>
        </p:spPr>
        <p:txBody>
          <a:bodyPr vert="horz" wrap="square" lIns="0" tIns="132080" rIns="0" bIns="0" rtlCol="0">
            <a:spAutoFit/>
          </a:bodyPr>
          <a:lstStyle/>
          <a:p>
            <a:pPr marL="381000" indent="-342900">
              <a:lnSpc>
                <a:spcPct val="100000"/>
              </a:lnSpc>
              <a:spcBef>
                <a:spcPts val="1040"/>
              </a:spcBef>
              <a:buFont typeface="Symbol"/>
              <a:buChar char=""/>
              <a:tabLst>
                <a:tab pos="380365" algn="l"/>
                <a:tab pos="381000" algn="l"/>
              </a:tabLst>
            </a:pP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IP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Address</a:t>
            </a:r>
            <a:r>
              <a:rPr sz="16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16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subnet</a:t>
            </a:r>
            <a:r>
              <a:rPr sz="16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/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 Subnet</a:t>
            </a:r>
            <a:r>
              <a:rPr sz="16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id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16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200.1.2.192</a:t>
            </a:r>
            <a:endParaRPr sz="1600">
              <a:latin typeface="Calibri"/>
              <a:cs typeface="Calibri"/>
            </a:endParaRPr>
          </a:p>
          <a:p>
            <a:pPr marL="381000" indent="-342900">
              <a:lnSpc>
                <a:spcPct val="100000"/>
              </a:lnSpc>
              <a:spcBef>
                <a:spcPts val="940"/>
              </a:spcBef>
              <a:buFont typeface="Symbol"/>
              <a:buChar char=""/>
              <a:tabLst>
                <a:tab pos="380365" algn="l"/>
                <a:tab pos="381000" algn="l"/>
              </a:tabLst>
            </a:pP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Direct</a:t>
            </a:r>
            <a:r>
              <a:rPr sz="16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Broadcast</a:t>
            </a:r>
            <a:r>
              <a:rPr sz="16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Address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16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200.1.2.</a:t>
            </a: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11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111111</a:t>
            </a:r>
            <a:r>
              <a:rPr sz="1600" spc="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16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200.1.2.255</a:t>
            </a:r>
            <a:endParaRPr sz="1600">
              <a:latin typeface="Calibri"/>
              <a:cs typeface="Calibri"/>
            </a:endParaRPr>
          </a:p>
          <a:p>
            <a:pPr marL="381000" indent="-342900">
              <a:lnSpc>
                <a:spcPct val="100000"/>
              </a:lnSpc>
              <a:spcBef>
                <a:spcPts val="935"/>
              </a:spcBef>
              <a:buFont typeface="Symbol"/>
              <a:buChar char=""/>
              <a:tabLst>
                <a:tab pos="380365" algn="l"/>
                <a:tab pos="381000" algn="l"/>
              </a:tabLst>
            </a:pPr>
            <a:r>
              <a:rPr sz="1600" spc="-40" dirty="0">
                <a:solidFill>
                  <a:srgbClr val="FFFFFF"/>
                </a:solidFill>
                <a:latin typeface="Calibri"/>
                <a:cs typeface="Calibri"/>
              </a:rPr>
              <a:t>Total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number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16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IP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 Addresses</a:t>
            </a:r>
            <a:r>
              <a:rPr sz="16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r>
              <a:rPr sz="1575" baseline="26455" dirty="0">
                <a:solidFill>
                  <a:srgbClr val="FFFFFF"/>
                </a:solidFill>
                <a:latin typeface="Calibri"/>
                <a:cs typeface="Calibri"/>
              </a:rPr>
              <a:t>6</a:t>
            </a:r>
            <a:r>
              <a:rPr sz="1575" spc="172" baseline="264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64</a:t>
            </a:r>
            <a:endParaRPr sz="1600">
              <a:latin typeface="Calibri"/>
              <a:cs typeface="Calibri"/>
            </a:endParaRPr>
          </a:p>
          <a:p>
            <a:pPr marL="381000" indent="-342900">
              <a:lnSpc>
                <a:spcPct val="100000"/>
              </a:lnSpc>
              <a:spcBef>
                <a:spcPts val="925"/>
              </a:spcBef>
              <a:buFont typeface="Symbol"/>
              <a:buChar char=""/>
              <a:tabLst>
                <a:tab pos="380365" algn="l"/>
                <a:tab pos="381000" algn="l"/>
              </a:tabLst>
            </a:pP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Range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16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IP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Addresses</a:t>
            </a:r>
            <a:r>
              <a:rPr sz="16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[200.1.2.192,</a:t>
            </a:r>
            <a:r>
              <a:rPr sz="160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200.1.2.255]</a:t>
            </a:r>
            <a:endParaRPr sz="1600">
              <a:latin typeface="Calibri"/>
              <a:cs typeface="Calibri"/>
            </a:endParaRPr>
          </a:p>
          <a:p>
            <a:pPr marL="381000" indent="-342900">
              <a:lnSpc>
                <a:spcPct val="100000"/>
              </a:lnSpc>
              <a:spcBef>
                <a:spcPts val="935"/>
              </a:spcBef>
              <a:buFont typeface="Symbol"/>
              <a:buChar char=""/>
              <a:tabLst>
                <a:tab pos="380365" algn="l"/>
                <a:tab pos="381000" algn="l"/>
              </a:tabLst>
            </a:pPr>
            <a:r>
              <a:rPr sz="1600" spc="-40" dirty="0">
                <a:solidFill>
                  <a:srgbClr val="FFFFFF"/>
                </a:solidFill>
                <a:latin typeface="Calibri"/>
                <a:cs typeface="Calibri"/>
              </a:rPr>
              <a:t>Total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number</a:t>
            </a:r>
            <a:r>
              <a:rPr sz="16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16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hosts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 that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can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be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configured</a:t>
            </a:r>
            <a:r>
              <a:rPr sz="16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16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64</a:t>
            </a:r>
            <a:r>
              <a:rPr sz="16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2 =</a:t>
            </a:r>
            <a:r>
              <a:rPr sz="16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62</a:t>
            </a:r>
            <a:endParaRPr sz="1600">
              <a:latin typeface="Calibri"/>
              <a:cs typeface="Calibri"/>
            </a:endParaRPr>
          </a:p>
          <a:p>
            <a:pPr marL="381000" indent="-342900">
              <a:lnSpc>
                <a:spcPct val="100000"/>
              </a:lnSpc>
              <a:spcBef>
                <a:spcPts val="940"/>
              </a:spcBef>
              <a:buFont typeface="Symbol"/>
              <a:buChar char=""/>
              <a:tabLst>
                <a:tab pos="380365" algn="l"/>
                <a:tab pos="381000" algn="l"/>
              </a:tabLst>
            </a:pP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Range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16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Allocated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IP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Addresses</a:t>
            </a:r>
            <a:r>
              <a:rPr sz="160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[200.1.2.193,</a:t>
            </a:r>
            <a:r>
              <a:rPr sz="1600" spc="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200.1.2.254]</a:t>
            </a:r>
            <a:endParaRPr sz="1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772155" y="896111"/>
            <a:ext cx="6445250" cy="5910580"/>
            <a:chOff x="2772155" y="896111"/>
            <a:chExt cx="6445250" cy="5910580"/>
          </a:xfrm>
        </p:grpSpPr>
        <p:sp>
          <p:nvSpPr>
            <p:cNvPr id="3" name="object 3"/>
            <p:cNvSpPr/>
            <p:nvPr/>
          </p:nvSpPr>
          <p:spPr>
            <a:xfrm>
              <a:off x="3424936" y="6723303"/>
              <a:ext cx="5329555" cy="36830"/>
            </a:xfrm>
            <a:custGeom>
              <a:avLst/>
              <a:gdLst/>
              <a:ahLst/>
              <a:cxnLst/>
              <a:rect l="l" t="t" r="r" b="b"/>
              <a:pathLst>
                <a:path w="5329555" h="36829">
                  <a:moveTo>
                    <a:pt x="5329428" y="0"/>
                  </a:moveTo>
                  <a:lnTo>
                    <a:pt x="0" y="0"/>
                  </a:lnTo>
                  <a:lnTo>
                    <a:pt x="0" y="36575"/>
                  </a:lnTo>
                  <a:lnTo>
                    <a:pt x="5329428" y="36575"/>
                  </a:lnTo>
                  <a:lnTo>
                    <a:pt x="5329428" y="0"/>
                  </a:lnTo>
                  <a:close/>
                </a:path>
              </a:pathLst>
            </a:custGeom>
            <a:solidFill>
              <a:srgbClr val="0462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2791205" y="915161"/>
              <a:ext cx="6407150" cy="5872480"/>
            </a:xfrm>
            <a:custGeom>
              <a:avLst/>
              <a:gdLst/>
              <a:ahLst/>
              <a:cxnLst/>
              <a:rect l="l" t="t" r="r" b="b"/>
              <a:pathLst>
                <a:path w="6407150" h="5872480">
                  <a:moveTo>
                    <a:pt x="0" y="2935986"/>
                  </a:moveTo>
                  <a:lnTo>
                    <a:pt x="389" y="2889740"/>
                  </a:lnTo>
                  <a:lnTo>
                    <a:pt x="1553" y="2843668"/>
                  </a:lnTo>
                  <a:lnTo>
                    <a:pt x="3486" y="2797772"/>
                  </a:lnTo>
                  <a:lnTo>
                    <a:pt x="6183" y="2752060"/>
                  </a:lnTo>
                  <a:lnTo>
                    <a:pt x="9637" y="2706535"/>
                  </a:lnTo>
                  <a:lnTo>
                    <a:pt x="13844" y="2661204"/>
                  </a:lnTo>
                  <a:lnTo>
                    <a:pt x="18797" y="2616071"/>
                  </a:lnTo>
                  <a:lnTo>
                    <a:pt x="24490" y="2571142"/>
                  </a:lnTo>
                  <a:lnTo>
                    <a:pt x="30918" y="2526422"/>
                  </a:lnTo>
                  <a:lnTo>
                    <a:pt x="38076" y="2481916"/>
                  </a:lnTo>
                  <a:lnTo>
                    <a:pt x="45957" y="2437629"/>
                  </a:lnTo>
                  <a:lnTo>
                    <a:pt x="54556" y="2393567"/>
                  </a:lnTo>
                  <a:lnTo>
                    <a:pt x="63868" y="2349734"/>
                  </a:lnTo>
                  <a:lnTo>
                    <a:pt x="73885" y="2306137"/>
                  </a:lnTo>
                  <a:lnTo>
                    <a:pt x="84604" y="2262780"/>
                  </a:lnTo>
                  <a:lnTo>
                    <a:pt x="96017" y="2219668"/>
                  </a:lnTo>
                  <a:lnTo>
                    <a:pt x="108120" y="2176807"/>
                  </a:lnTo>
                  <a:lnTo>
                    <a:pt x="120907" y="2134201"/>
                  </a:lnTo>
                  <a:lnTo>
                    <a:pt x="134371" y="2091857"/>
                  </a:lnTo>
                  <a:lnTo>
                    <a:pt x="148508" y="2049779"/>
                  </a:lnTo>
                  <a:lnTo>
                    <a:pt x="163311" y="2007973"/>
                  </a:lnTo>
                  <a:lnTo>
                    <a:pt x="178776" y="1966444"/>
                  </a:lnTo>
                  <a:lnTo>
                    <a:pt x="194895" y="1925196"/>
                  </a:lnTo>
                  <a:lnTo>
                    <a:pt x="211664" y="1884236"/>
                  </a:lnTo>
                  <a:lnTo>
                    <a:pt x="229077" y="1843568"/>
                  </a:lnTo>
                  <a:lnTo>
                    <a:pt x="247128" y="1803198"/>
                  </a:lnTo>
                  <a:lnTo>
                    <a:pt x="265811" y="1763130"/>
                  </a:lnTo>
                  <a:lnTo>
                    <a:pt x="285121" y="1723371"/>
                  </a:lnTo>
                  <a:lnTo>
                    <a:pt x="305052" y="1683925"/>
                  </a:lnTo>
                  <a:lnTo>
                    <a:pt x="325598" y="1644798"/>
                  </a:lnTo>
                  <a:lnTo>
                    <a:pt x="346754" y="1605994"/>
                  </a:lnTo>
                  <a:lnTo>
                    <a:pt x="368513" y="1567519"/>
                  </a:lnTo>
                  <a:lnTo>
                    <a:pt x="390871" y="1529379"/>
                  </a:lnTo>
                  <a:lnTo>
                    <a:pt x="413822" y="1491578"/>
                  </a:lnTo>
                  <a:lnTo>
                    <a:pt x="437359" y="1454121"/>
                  </a:lnTo>
                  <a:lnTo>
                    <a:pt x="461478" y="1417015"/>
                  </a:lnTo>
                  <a:lnTo>
                    <a:pt x="486172" y="1380263"/>
                  </a:lnTo>
                  <a:lnTo>
                    <a:pt x="511435" y="1343872"/>
                  </a:lnTo>
                  <a:lnTo>
                    <a:pt x="537263" y="1307846"/>
                  </a:lnTo>
                  <a:lnTo>
                    <a:pt x="563649" y="1272192"/>
                  </a:lnTo>
                  <a:lnTo>
                    <a:pt x="590587" y="1236913"/>
                  </a:lnTo>
                  <a:lnTo>
                    <a:pt x="618073" y="1202015"/>
                  </a:lnTo>
                  <a:lnTo>
                    <a:pt x="646100" y="1167504"/>
                  </a:lnTo>
                  <a:lnTo>
                    <a:pt x="674662" y="1133384"/>
                  </a:lnTo>
                  <a:lnTo>
                    <a:pt x="703754" y="1099661"/>
                  </a:lnTo>
                  <a:lnTo>
                    <a:pt x="733371" y="1066340"/>
                  </a:lnTo>
                  <a:lnTo>
                    <a:pt x="763505" y="1033427"/>
                  </a:lnTo>
                  <a:lnTo>
                    <a:pt x="794153" y="1000926"/>
                  </a:lnTo>
                  <a:lnTo>
                    <a:pt x="825308" y="968843"/>
                  </a:lnTo>
                  <a:lnTo>
                    <a:pt x="856964" y="937182"/>
                  </a:lnTo>
                  <a:lnTo>
                    <a:pt x="889115" y="905950"/>
                  </a:lnTo>
                  <a:lnTo>
                    <a:pt x="921757" y="875152"/>
                  </a:lnTo>
                  <a:lnTo>
                    <a:pt x="954883" y="844792"/>
                  </a:lnTo>
                  <a:lnTo>
                    <a:pt x="988487" y="814875"/>
                  </a:lnTo>
                  <a:lnTo>
                    <a:pt x="1022565" y="785408"/>
                  </a:lnTo>
                  <a:lnTo>
                    <a:pt x="1057109" y="756395"/>
                  </a:lnTo>
                  <a:lnTo>
                    <a:pt x="1092115" y="727842"/>
                  </a:lnTo>
                  <a:lnTo>
                    <a:pt x="1127577" y="699754"/>
                  </a:lnTo>
                  <a:lnTo>
                    <a:pt x="1163489" y="672135"/>
                  </a:lnTo>
                  <a:lnTo>
                    <a:pt x="1199845" y="644991"/>
                  </a:lnTo>
                  <a:lnTo>
                    <a:pt x="1236640" y="618328"/>
                  </a:lnTo>
                  <a:lnTo>
                    <a:pt x="1273868" y="592151"/>
                  </a:lnTo>
                  <a:lnTo>
                    <a:pt x="1311523" y="566464"/>
                  </a:lnTo>
                  <a:lnTo>
                    <a:pt x="1349600" y="541274"/>
                  </a:lnTo>
                  <a:lnTo>
                    <a:pt x="1388093" y="516584"/>
                  </a:lnTo>
                  <a:lnTo>
                    <a:pt x="1426996" y="492402"/>
                  </a:lnTo>
                  <a:lnTo>
                    <a:pt x="1466304" y="468730"/>
                  </a:lnTo>
                  <a:lnTo>
                    <a:pt x="1506010" y="445576"/>
                  </a:lnTo>
                  <a:lnTo>
                    <a:pt x="1546109" y="422944"/>
                  </a:lnTo>
                  <a:lnTo>
                    <a:pt x="1586596" y="400840"/>
                  </a:lnTo>
                  <a:lnTo>
                    <a:pt x="1627465" y="379268"/>
                  </a:lnTo>
                  <a:lnTo>
                    <a:pt x="1668710" y="358234"/>
                  </a:lnTo>
                  <a:lnTo>
                    <a:pt x="1710325" y="337742"/>
                  </a:lnTo>
                  <a:lnTo>
                    <a:pt x="1752304" y="317800"/>
                  </a:lnTo>
                  <a:lnTo>
                    <a:pt x="1794643" y="298410"/>
                  </a:lnTo>
                  <a:lnTo>
                    <a:pt x="1837335" y="279580"/>
                  </a:lnTo>
                  <a:lnTo>
                    <a:pt x="1880374" y="261313"/>
                  </a:lnTo>
                  <a:lnTo>
                    <a:pt x="1923755" y="243615"/>
                  </a:lnTo>
                  <a:lnTo>
                    <a:pt x="1967472" y="226492"/>
                  </a:lnTo>
                  <a:lnTo>
                    <a:pt x="2011520" y="209949"/>
                  </a:lnTo>
                  <a:lnTo>
                    <a:pt x="2055893" y="193990"/>
                  </a:lnTo>
                  <a:lnTo>
                    <a:pt x="2100584" y="178621"/>
                  </a:lnTo>
                  <a:lnTo>
                    <a:pt x="2145589" y="163848"/>
                  </a:lnTo>
                  <a:lnTo>
                    <a:pt x="2190902" y="149675"/>
                  </a:lnTo>
                  <a:lnTo>
                    <a:pt x="2236516" y="136107"/>
                  </a:lnTo>
                  <a:lnTo>
                    <a:pt x="2282427" y="123151"/>
                  </a:lnTo>
                  <a:lnTo>
                    <a:pt x="2328629" y="110811"/>
                  </a:lnTo>
                  <a:lnTo>
                    <a:pt x="2375115" y="99092"/>
                  </a:lnTo>
                  <a:lnTo>
                    <a:pt x="2421881" y="88000"/>
                  </a:lnTo>
                  <a:lnTo>
                    <a:pt x="2468919" y="77539"/>
                  </a:lnTo>
                  <a:lnTo>
                    <a:pt x="2516226" y="67716"/>
                  </a:lnTo>
                  <a:lnTo>
                    <a:pt x="2563795" y="58534"/>
                  </a:lnTo>
                  <a:lnTo>
                    <a:pt x="2611620" y="50001"/>
                  </a:lnTo>
                  <a:lnTo>
                    <a:pt x="2659696" y="42120"/>
                  </a:lnTo>
                  <a:lnTo>
                    <a:pt x="2708017" y="34897"/>
                  </a:lnTo>
                  <a:lnTo>
                    <a:pt x="2756577" y="28337"/>
                  </a:lnTo>
                  <a:lnTo>
                    <a:pt x="2805371" y="22445"/>
                  </a:lnTo>
                  <a:lnTo>
                    <a:pt x="2854393" y="17227"/>
                  </a:lnTo>
                  <a:lnTo>
                    <a:pt x="2903637" y="12688"/>
                  </a:lnTo>
                  <a:lnTo>
                    <a:pt x="2953097" y="8833"/>
                  </a:lnTo>
                  <a:lnTo>
                    <a:pt x="3002768" y="5667"/>
                  </a:lnTo>
                  <a:lnTo>
                    <a:pt x="3052645" y="3195"/>
                  </a:lnTo>
                  <a:lnTo>
                    <a:pt x="3102720" y="1423"/>
                  </a:lnTo>
                  <a:lnTo>
                    <a:pt x="3152990" y="356"/>
                  </a:lnTo>
                  <a:lnTo>
                    <a:pt x="3203447" y="0"/>
                  </a:lnTo>
                  <a:lnTo>
                    <a:pt x="3253905" y="356"/>
                  </a:lnTo>
                  <a:lnTo>
                    <a:pt x="3304175" y="1423"/>
                  </a:lnTo>
                  <a:lnTo>
                    <a:pt x="3354250" y="3195"/>
                  </a:lnTo>
                  <a:lnTo>
                    <a:pt x="3404127" y="5667"/>
                  </a:lnTo>
                  <a:lnTo>
                    <a:pt x="3453798" y="8833"/>
                  </a:lnTo>
                  <a:lnTo>
                    <a:pt x="3503258" y="12688"/>
                  </a:lnTo>
                  <a:lnTo>
                    <a:pt x="3552502" y="17227"/>
                  </a:lnTo>
                  <a:lnTo>
                    <a:pt x="3601524" y="22445"/>
                  </a:lnTo>
                  <a:lnTo>
                    <a:pt x="3650318" y="28337"/>
                  </a:lnTo>
                  <a:lnTo>
                    <a:pt x="3698878" y="34897"/>
                  </a:lnTo>
                  <a:lnTo>
                    <a:pt x="3747199" y="42120"/>
                  </a:lnTo>
                  <a:lnTo>
                    <a:pt x="3795275" y="50001"/>
                  </a:lnTo>
                  <a:lnTo>
                    <a:pt x="3843100" y="58534"/>
                  </a:lnTo>
                  <a:lnTo>
                    <a:pt x="3890669" y="67716"/>
                  </a:lnTo>
                  <a:lnTo>
                    <a:pt x="3937976" y="77539"/>
                  </a:lnTo>
                  <a:lnTo>
                    <a:pt x="3985014" y="88000"/>
                  </a:lnTo>
                  <a:lnTo>
                    <a:pt x="4031780" y="99092"/>
                  </a:lnTo>
                  <a:lnTo>
                    <a:pt x="4078266" y="110811"/>
                  </a:lnTo>
                  <a:lnTo>
                    <a:pt x="4124468" y="123151"/>
                  </a:lnTo>
                  <a:lnTo>
                    <a:pt x="4170379" y="136107"/>
                  </a:lnTo>
                  <a:lnTo>
                    <a:pt x="4215993" y="149675"/>
                  </a:lnTo>
                  <a:lnTo>
                    <a:pt x="4261306" y="163848"/>
                  </a:lnTo>
                  <a:lnTo>
                    <a:pt x="4306311" y="178621"/>
                  </a:lnTo>
                  <a:lnTo>
                    <a:pt x="4351002" y="193990"/>
                  </a:lnTo>
                  <a:lnTo>
                    <a:pt x="4395375" y="209949"/>
                  </a:lnTo>
                  <a:lnTo>
                    <a:pt x="4439423" y="226492"/>
                  </a:lnTo>
                  <a:lnTo>
                    <a:pt x="4483140" y="243615"/>
                  </a:lnTo>
                  <a:lnTo>
                    <a:pt x="4526521" y="261313"/>
                  </a:lnTo>
                  <a:lnTo>
                    <a:pt x="4569560" y="279580"/>
                  </a:lnTo>
                  <a:lnTo>
                    <a:pt x="4612252" y="298410"/>
                  </a:lnTo>
                  <a:lnTo>
                    <a:pt x="4654591" y="317800"/>
                  </a:lnTo>
                  <a:lnTo>
                    <a:pt x="4696570" y="337742"/>
                  </a:lnTo>
                  <a:lnTo>
                    <a:pt x="4738185" y="358234"/>
                  </a:lnTo>
                  <a:lnTo>
                    <a:pt x="4779430" y="379268"/>
                  </a:lnTo>
                  <a:lnTo>
                    <a:pt x="4820299" y="400840"/>
                  </a:lnTo>
                  <a:lnTo>
                    <a:pt x="4860786" y="422944"/>
                  </a:lnTo>
                  <a:lnTo>
                    <a:pt x="4900885" y="445576"/>
                  </a:lnTo>
                  <a:lnTo>
                    <a:pt x="4940591" y="468730"/>
                  </a:lnTo>
                  <a:lnTo>
                    <a:pt x="4979899" y="492402"/>
                  </a:lnTo>
                  <a:lnTo>
                    <a:pt x="5018802" y="516584"/>
                  </a:lnTo>
                  <a:lnTo>
                    <a:pt x="5057295" y="541274"/>
                  </a:lnTo>
                  <a:lnTo>
                    <a:pt x="5095372" y="566464"/>
                  </a:lnTo>
                  <a:lnTo>
                    <a:pt x="5133027" y="592151"/>
                  </a:lnTo>
                  <a:lnTo>
                    <a:pt x="5170255" y="618328"/>
                  </a:lnTo>
                  <a:lnTo>
                    <a:pt x="5207050" y="644991"/>
                  </a:lnTo>
                  <a:lnTo>
                    <a:pt x="5243406" y="672135"/>
                  </a:lnTo>
                  <a:lnTo>
                    <a:pt x="5279318" y="699754"/>
                  </a:lnTo>
                  <a:lnTo>
                    <a:pt x="5314780" y="727842"/>
                  </a:lnTo>
                  <a:lnTo>
                    <a:pt x="5349786" y="756395"/>
                  </a:lnTo>
                  <a:lnTo>
                    <a:pt x="5384330" y="785408"/>
                  </a:lnTo>
                  <a:lnTo>
                    <a:pt x="5418408" y="814875"/>
                  </a:lnTo>
                  <a:lnTo>
                    <a:pt x="5452012" y="844792"/>
                  </a:lnTo>
                  <a:lnTo>
                    <a:pt x="5485138" y="875152"/>
                  </a:lnTo>
                  <a:lnTo>
                    <a:pt x="5517780" y="905950"/>
                  </a:lnTo>
                  <a:lnTo>
                    <a:pt x="5549931" y="937182"/>
                  </a:lnTo>
                  <a:lnTo>
                    <a:pt x="5581587" y="968843"/>
                  </a:lnTo>
                  <a:lnTo>
                    <a:pt x="5612742" y="1000926"/>
                  </a:lnTo>
                  <a:lnTo>
                    <a:pt x="5643390" y="1033427"/>
                  </a:lnTo>
                  <a:lnTo>
                    <a:pt x="5673524" y="1066340"/>
                  </a:lnTo>
                  <a:lnTo>
                    <a:pt x="5703141" y="1099661"/>
                  </a:lnTo>
                  <a:lnTo>
                    <a:pt x="5732233" y="1133384"/>
                  </a:lnTo>
                  <a:lnTo>
                    <a:pt x="5760795" y="1167504"/>
                  </a:lnTo>
                  <a:lnTo>
                    <a:pt x="5788822" y="1202015"/>
                  </a:lnTo>
                  <a:lnTo>
                    <a:pt x="5816308" y="1236913"/>
                  </a:lnTo>
                  <a:lnTo>
                    <a:pt x="5843246" y="1272192"/>
                  </a:lnTo>
                  <a:lnTo>
                    <a:pt x="5869632" y="1307846"/>
                  </a:lnTo>
                  <a:lnTo>
                    <a:pt x="5895460" y="1343872"/>
                  </a:lnTo>
                  <a:lnTo>
                    <a:pt x="5920723" y="1380263"/>
                  </a:lnTo>
                  <a:lnTo>
                    <a:pt x="5945417" y="1417015"/>
                  </a:lnTo>
                  <a:lnTo>
                    <a:pt x="5969536" y="1454121"/>
                  </a:lnTo>
                  <a:lnTo>
                    <a:pt x="5993073" y="1491578"/>
                  </a:lnTo>
                  <a:lnTo>
                    <a:pt x="6016024" y="1529379"/>
                  </a:lnTo>
                  <a:lnTo>
                    <a:pt x="6038382" y="1567519"/>
                  </a:lnTo>
                  <a:lnTo>
                    <a:pt x="6060141" y="1605994"/>
                  </a:lnTo>
                  <a:lnTo>
                    <a:pt x="6081297" y="1644798"/>
                  </a:lnTo>
                  <a:lnTo>
                    <a:pt x="6101843" y="1683925"/>
                  </a:lnTo>
                  <a:lnTo>
                    <a:pt x="6121774" y="1723371"/>
                  </a:lnTo>
                  <a:lnTo>
                    <a:pt x="6141084" y="1763130"/>
                  </a:lnTo>
                  <a:lnTo>
                    <a:pt x="6159767" y="1803198"/>
                  </a:lnTo>
                  <a:lnTo>
                    <a:pt x="6177818" y="1843568"/>
                  </a:lnTo>
                  <a:lnTo>
                    <a:pt x="6195231" y="1884236"/>
                  </a:lnTo>
                  <a:lnTo>
                    <a:pt x="6212000" y="1925196"/>
                  </a:lnTo>
                  <a:lnTo>
                    <a:pt x="6228119" y="1966444"/>
                  </a:lnTo>
                  <a:lnTo>
                    <a:pt x="6243584" y="2007973"/>
                  </a:lnTo>
                  <a:lnTo>
                    <a:pt x="6258387" y="2049779"/>
                  </a:lnTo>
                  <a:lnTo>
                    <a:pt x="6272524" y="2091857"/>
                  </a:lnTo>
                  <a:lnTo>
                    <a:pt x="6285988" y="2134201"/>
                  </a:lnTo>
                  <a:lnTo>
                    <a:pt x="6298775" y="2176807"/>
                  </a:lnTo>
                  <a:lnTo>
                    <a:pt x="6310878" y="2219668"/>
                  </a:lnTo>
                  <a:lnTo>
                    <a:pt x="6322291" y="2262780"/>
                  </a:lnTo>
                  <a:lnTo>
                    <a:pt x="6333010" y="2306137"/>
                  </a:lnTo>
                  <a:lnTo>
                    <a:pt x="6343027" y="2349734"/>
                  </a:lnTo>
                  <a:lnTo>
                    <a:pt x="6352339" y="2393567"/>
                  </a:lnTo>
                  <a:lnTo>
                    <a:pt x="6360938" y="2437629"/>
                  </a:lnTo>
                  <a:lnTo>
                    <a:pt x="6368819" y="2481916"/>
                  </a:lnTo>
                  <a:lnTo>
                    <a:pt x="6375977" y="2526422"/>
                  </a:lnTo>
                  <a:lnTo>
                    <a:pt x="6382405" y="2571142"/>
                  </a:lnTo>
                  <a:lnTo>
                    <a:pt x="6388098" y="2616071"/>
                  </a:lnTo>
                  <a:lnTo>
                    <a:pt x="6393051" y="2661204"/>
                  </a:lnTo>
                  <a:lnTo>
                    <a:pt x="6397258" y="2706535"/>
                  </a:lnTo>
                  <a:lnTo>
                    <a:pt x="6400712" y="2752060"/>
                  </a:lnTo>
                  <a:lnTo>
                    <a:pt x="6403409" y="2797772"/>
                  </a:lnTo>
                  <a:lnTo>
                    <a:pt x="6405342" y="2843668"/>
                  </a:lnTo>
                  <a:lnTo>
                    <a:pt x="6406506" y="2889740"/>
                  </a:lnTo>
                  <a:lnTo>
                    <a:pt x="6406896" y="2935986"/>
                  </a:lnTo>
                  <a:lnTo>
                    <a:pt x="6406506" y="2982231"/>
                  </a:lnTo>
                  <a:lnTo>
                    <a:pt x="6405342" y="3028303"/>
                  </a:lnTo>
                  <a:lnTo>
                    <a:pt x="6403409" y="3074199"/>
                  </a:lnTo>
                  <a:lnTo>
                    <a:pt x="6400712" y="3119911"/>
                  </a:lnTo>
                  <a:lnTo>
                    <a:pt x="6397258" y="3165436"/>
                  </a:lnTo>
                  <a:lnTo>
                    <a:pt x="6393051" y="3210767"/>
                  </a:lnTo>
                  <a:lnTo>
                    <a:pt x="6388098" y="3255900"/>
                  </a:lnTo>
                  <a:lnTo>
                    <a:pt x="6382405" y="3300829"/>
                  </a:lnTo>
                  <a:lnTo>
                    <a:pt x="6375977" y="3345549"/>
                  </a:lnTo>
                  <a:lnTo>
                    <a:pt x="6368819" y="3390055"/>
                  </a:lnTo>
                  <a:lnTo>
                    <a:pt x="6360938" y="3434342"/>
                  </a:lnTo>
                  <a:lnTo>
                    <a:pt x="6352339" y="3478404"/>
                  </a:lnTo>
                  <a:lnTo>
                    <a:pt x="6343027" y="3522237"/>
                  </a:lnTo>
                  <a:lnTo>
                    <a:pt x="6333010" y="3565834"/>
                  </a:lnTo>
                  <a:lnTo>
                    <a:pt x="6322291" y="3609191"/>
                  </a:lnTo>
                  <a:lnTo>
                    <a:pt x="6310878" y="3652303"/>
                  </a:lnTo>
                  <a:lnTo>
                    <a:pt x="6298775" y="3695164"/>
                  </a:lnTo>
                  <a:lnTo>
                    <a:pt x="6285988" y="3737769"/>
                  </a:lnTo>
                  <a:lnTo>
                    <a:pt x="6272524" y="3780114"/>
                  </a:lnTo>
                  <a:lnTo>
                    <a:pt x="6258387" y="3822191"/>
                  </a:lnTo>
                  <a:lnTo>
                    <a:pt x="6243584" y="3863998"/>
                  </a:lnTo>
                  <a:lnTo>
                    <a:pt x="6228119" y="3905527"/>
                  </a:lnTo>
                  <a:lnTo>
                    <a:pt x="6212000" y="3946775"/>
                  </a:lnTo>
                  <a:lnTo>
                    <a:pt x="6195231" y="3987735"/>
                  </a:lnTo>
                  <a:lnTo>
                    <a:pt x="6177818" y="4028403"/>
                  </a:lnTo>
                  <a:lnTo>
                    <a:pt x="6159767" y="4068773"/>
                  </a:lnTo>
                  <a:lnTo>
                    <a:pt x="6141084" y="4108841"/>
                  </a:lnTo>
                  <a:lnTo>
                    <a:pt x="6121774" y="4148600"/>
                  </a:lnTo>
                  <a:lnTo>
                    <a:pt x="6101843" y="4188046"/>
                  </a:lnTo>
                  <a:lnTo>
                    <a:pt x="6081297" y="4227173"/>
                  </a:lnTo>
                  <a:lnTo>
                    <a:pt x="6060141" y="4265977"/>
                  </a:lnTo>
                  <a:lnTo>
                    <a:pt x="6038382" y="4304451"/>
                  </a:lnTo>
                  <a:lnTo>
                    <a:pt x="6016024" y="4342592"/>
                  </a:lnTo>
                  <a:lnTo>
                    <a:pt x="5993073" y="4380393"/>
                  </a:lnTo>
                  <a:lnTo>
                    <a:pt x="5969536" y="4417849"/>
                  </a:lnTo>
                  <a:lnTo>
                    <a:pt x="5945417" y="4454956"/>
                  </a:lnTo>
                  <a:lnTo>
                    <a:pt x="5920723" y="4491707"/>
                  </a:lnTo>
                  <a:lnTo>
                    <a:pt x="5895460" y="4528099"/>
                  </a:lnTo>
                  <a:lnTo>
                    <a:pt x="5869632" y="4564124"/>
                  </a:lnTo>
                  <a:lnTo>
                    <a:pt x="5843246" y="4599779"/>
                  </a:lnTo>
                  <a:lnTo>
                    <a:pt x="5816308" y="4635058"/>
                  </a:lnTo>
                  <a:lnTo>
                    <a:pt x="5788822" y="4669956"/>
                  </a:lnTo>
                  <a:lnTo>
                    <a:pt x="5760795" y="4704467"/>
                  </a:lnTo>
                  <a:lnTo>
                    <a:pt x="5732233" y="4738587"/>
                  </a:lnTo>
                  <a:lnTo>
                    <a:pt x="5703141" y="4772309"/>
                  </a:lnTo>
                  <a:lnTo>
                    <a:pt x="5673524" y="4805630"/>
                  </a:lnTo>
                  <a:lnTo>
                    <a:pt x="5643390" y="4838544"/>
                  </a:lnTo>
                  <a:lnTo>
                    <a:pt x="5612742" y="4871045"/>
                  </a:lnTo>
                  <a:lnTo>
                    <a:pt x="5581587" y="4903128"/>
                  </a:lnTo>
                  <a:lnTo>
                    <a:pt x="5549931" y="4934788"/>
                  </a:lnTo>
                  <a:lnTo>
                    <a:pt x="5517780" y="4966020"/>
                  </a:lnTo>
                  <a:lnTo>
                    <a:pt x="5485138" y="4996819"/>
                  </a:lnTo>
                  <a:lnTo>
                    <a:pt x="5452012" y="5027179"/>
                  </a:lnTo>
                  <a:lnTo>
                    <a:pt x="5418408" y="5057095"/>
                  </a:lnTo>
                  <a:lnTo>
                    <a:pt x="5384330" y="5086562"/>
                  </a:lnTo>
                  <a:lnTo>
                    <a:pt x="5349786" y="5115575"/>
                  </a:lnTo>
                  <a:lnTo>
                    <a:pt x="5314780" y="5144128"/>
                  </a:lnTo>
                  <a:lnTo>
                    <a:pt x="5279318" y="5172217"/>
                  </a:lnTo>
                  <a:lnTo>
                    <a:pt x="5243406" y="5199835"/>
                  </a:lnTo>
                  <a:lnTo>
                    <a:pt x="5207050" y="5226979"/>
                  </a:lnTo>
                  <a:lnTo>
                    <a:pt x="5170255" y="5253642"/>
                  </a:lnTo>
                  <a:lnTo>
                    <a:pt x="5133027" y="5279819"/>
                  </a:lnTo>
                  <a:lnTo>
                    <a:pt x="5095372" y="5305506"/>
                  </a:lnTo>
                  <a:lnTo>
                    <a:pt x="5057295" y="5330697"/>
                  </a:lnTo>
                  <a:lnTo>
                    <a:pt x="5018802" y="5355386"/>
                  </a:lnTo>
                  <a:lnTo>
                    <a:pt x="4979899" y="5379569"/>
                  </a:lnTo>
                  <a:lnTo>
                    <a:pt x="4940591" y="5403240"/>
                  </a:lnTo>
                  <a:lnTo>
                    <a:pt x="4900885" y="5426394"/>
                  </a:lnTo>
                  <a:lnTo>
                    <a:pt x="4860786" y="5449026"/>
                  </a:lnTo>
                  <a:lnTo>
                    <a:pt x="4820299" y="5471130"/>
                  </a:lnTo>
                  <a:lnTo>
                    <a:pt x="4779430" y="5492702"/>
                  </a:lnTo>
                  <a:lnTo>
                    <a:pt x="4738185" y="5513736"/>
                  </a:lnTo>
                  <a:lnTo>
                    <a:pt x="4696570" y="5534228"/>
                  </a:lnTo>
                  <a:lnTo>
                    <a:pt x="4654591" y="5554170"/>
                  </a:lnTo>
                  <a:lnTo>
                    <a:pt x="4612252" y="5573560"/>
                  </a:lnTo>
                  <a:lnTo>
                    <a:pt x="4569560" y="5592390"/>
                  </a:lnTo>
                  <a:lnTo>
                    <a:pt x="4526521" y="5610657"/>
                  </a:lnTo>
                  <a:lnTo>
                    <a:pt x="4483140" y="5628355"/>
                  </a:lnTo>
                  <a:lnTo>
                    <a:pt x="4439423" y="5645478"/>
                  </a:lnTo>
                  <a:lnTo>
                    <a:pt x="4395375" y="5662021"/>
                  </a:lnTo>
                  <a:lnTo>
                    <a:pt x="4351002" y="5677980"/>
                  </a:lnTo>
                  <a:lnTo>
                    <a:pt x="4306311" y="5693349"/>
                  </a:lnTo>
                  <a:lnTo>
                    <a:pt x="4261306" y="5708122"/>
                  </a:lnTo>
                  <a:lnTo>
                    <a:pt x="4215993" y="5722295"/>
                  </a:lnTo>
                  <a:lnTo>
                    <a:pt x="4170379" y="5735863"/>
                  </a:lnTo>
                  <a:lnTo>
                    <a:pt x="4124468" y="5748819"/>
                  </a:lnTo>
                  <a:lnTo>
                    <a:pt x="4078266" y="5761159"/>
                  </a:lnTo>
                  <a:lnTo>
                    <a:pt x="4031780" y="5772878"/>
                  </a:lnTo>
                  <a:lnTo>
                    <a:pt x="3985014" y="5783970"/>
                  </a:lnTo>
                  <a:lnTo>
                    <a:pt x="3937976" y="5794431"/>
                  </a:lnTo>
                  <a:lnTo>
                    <a:pt x="3890669" y="5804254"/>
                  </a:lnTo>
                  <a:lnTo>
                    <a:pt x="3843100" y="5813435"/>
                  </a:lnTo>
                  <a:lnTo>
                    <a:pt x="3795275" y="5821969"/>
                  </a:lnTo>
                  <a:lnTo>
                    <a:pt x="3747199" y="5829850"/>
                  </a:lnTo>
                  <a:lnTo>
                    <a:pt x="3698878" y="5837073"/>
                  </a:lnTo>
                  <a:lnTo>
                    <a:pt x="3650318" y="5843633"/>
                  </a:lnTo>
                  <a:lnTo>
                    <a:pt x="3601524" y="5849525"/>
                  </a:lnTo>
                  <a:lnTo>
                    <a:pt x="3552502" y="5854743"/>
                  </a:lnTo>
                  <a:lnTo>
                    <a:pt x="3503258" y="5859282"/>
                  </a:lnTo>
                  <a:lnTo>
                    <a:pt x="3453798" y="5863137"/>
                  </a:lnTo>
                  <a:lnTo>
                    <a:pt x="3404127" y="5866303"/>
                  </a:lnTo>
                  <a:lnTo>
                    <a:pt x="3354250" y="5868775"/>
                  </a:lnTo>
                  <a:lnTo>
                    <a:pt x="3304175" y="5870546"/>
                  </a:lnTo>
                  <a:lnTo>
                    <a:pt x="3253905" y="5871613"/>
                  </a:lnTo>
                  <a:lnTo>
                    <a:pt x="3203447" y="5871970"/>
                  </a:lnTo>
                  <a:lnTo>
                    <a:pt x="3152990" y="5871613"/>
                  </a:lnTo>
                  <a:lnTo>
                    <a:pt x="3102720" y="5870546"/>
                  </a:lnTo>
                  <a:lnTo>
                    <a:pt x="3052645" y="5868775"/>
                  </a:lnTo>
                  <a:lnTo>
                    <a:pt x="3002768" y="5866303"/>
                  </a:lnTo>
                  <a:lnTo>
                    <a:pt x="2953097" y="5863137"/>
                  </a:lnTo>
                  <a:lnTo>
                    <a:pt x="2903637" y="5859282"/>
                  </a:lnTo>
                  <a:lnTo>
                    <a:pt x="2854393" y="5854743"/>
                  </a:lnTo>
                  <a:lnTo>
                    <a:pt x="2805371" y="5849525"/>
                  </a:lnTo>
                  <a:lnTo>
                    <a:pt x="2756577" y="5843633"/>
                  </a:lnTo>
                  <a:lnTo>
                    <a:pt x="2708017" y="5837073"/>
                  </a:lnTo>
                  <a:lnTo>
                    <a:pt x="2659696" y="5829850"/>
                  </a:lnTo>
                  <a:lnTo>
                    <a:pt x="2611620" y="5821969"/>
                  </a:lnTo>
                  <a:lnTo>
                    <a:pt x="2563795" y="5813435"/>
                  </a:lnTo>
                  <a:lnTo>
                    <a:pt x="2516226" y="5804254"/>
                  </a:lnTo>
                  <a:lnTo>
                    <a:pt x="2468919" y="5794431"/>
                  </a:lnTo>
                  <a:lnTo>
                    <a:pt x="2421881" y="5783970"/>
                  </a:lnTo>
                  <a:lnTo>
                    <a:pt x="2375115" y="5772878"/>
                  </a:lnTo>
                  <a:lnTo>
                    <a:pt x="2328629" y="5761159"/>
                  </a:lnTo>
                  <a:lnTo>
                    <a:pt x="2282427" y="5748819"/>
                  </a:lnTo>
                  <a:lnTo>
                    <a:pt x="2236516" y="5735863"/>
                  </a:lnTo>
                  <a:lnTo>
                    <a:pt x="2190902" y="5722295"/>
                  </a:lnTo>
                  <a:lnTo>
                    <a:pt x="2145589" y="5708122"/>
                  </a:lnTo>
                  <a:lnTo>
                    <a:pt x="2100584" y="5693349"/>
                  </a:lnTo>
                  <a:lnTo>
                    <a:pt x="2055893" y="5677980"/>
                  </a:lnTo>
                  <a:lnTo>
                    <a:pt x="2011520" y="5662021"/>
                  </a:lnTo>
                  <a:lnTo>
                    <a:pt x="1967472" y="5645478"/>
                  </a:lnTo>
                  <a:lnTo>
                    <a:pt x="1923755" y="5628355"/>
                  </a:lnTo>
                  <a:lnTo>
                    <a:pt x="1880374" y="5610657"/>
                  </a:lnTo>
                  <a:lnTo>
                    <a:pt x="1837335" y="5592390"/>
                  </a:lnTo>
                  <a:lnTo>
                    <a:pt x="1794643" y="5573560"/>
                  </a:lnTo>
                  <a:lnTo>
                    <a:pt x="1752304" y="5554170"/>
                  </a:lnTo>
                  <a:lnTo>
                    <a:pt x="1710325" y="5534228"/>
                  </a:lnTo>
                  <a:lnTo>
                    <a:pt x="1668710" y="5513736"/>
                  </a:lnTo>
                  <a:lnTo>
                    <a:pt x="1627465" y="5492702"/>
                  </a:lnTo>
                  <a:lnTo>
                    <a:pt x="1586596" y="5471130"/>
                  </a:lnTo>
                  <a:lnTo>
                    <a:pt x="1546109" y="5449026"/>
                  </a:lnTo>
                  <a:lnTo>
                    <a:pt x="1506010" y="5426394"/>
                  </a:lnTo>
                  <a:lnTo>
                    <a:pt x="1466304" y="5403240"/>
                  </a:lnTo>
                  <a:lnTo>
                    <a:pt x="1426996" y="5379569"/>
                  </a:lnTo>
                  <a:lnTo>
                    <a:pt x="1388093" y="5355386"/>
                  </a:lnTo>
                  <a:lnTo>
                    <a:pt x="1349600" y="5330697"/>
                  </a:lnTo>
                  <a:lnTo>
                    <a:pt x="1311523" y="5305506"/>
                  </a:lnTo>
                  <a:lnTo>
                    <a:pt x="1273868" y="5279819"/>
                  </a:lnTo>
                  <a:lnTo>
                    <a:pt x="1236640" y="5253642"/>
                  </a:lnTo>
                  <a:lnTo>
                    <a:pt x="1199845" y="5226979"/>
                  </a:lnTo>
                  <a:lnTo>
                    <a:pt x="1163489" y="5199835"/>
                  </a:lnTo>
                  <a:lnTo>
                    <a:pt x="1127577" y="5172217"/>
                  </a:lnTo>
                  <a:lnTo>
                    <a:pt x="1092115" y="5144128"/>
                  </a:lnTo>
                  <a:lnTo>
                    <a:pt x="1057109" y="5115575"/>
                  </a:lnTo>
                  <a:lnTo>
                    <a:pt x="1022565" y="5086562"/>
                  </a:lnTo>
                  <a:lnTo>
                    <a:pt x="988487" y="5057095"/>
                  </a:lnTo>
                  <a:lnTo>
                    <a:pt x="954883" y="5027179"/>
                  </a:lnTo>
                  <a:lnTo>
                    <a:pt x="921757" y="4996819"/>
                  </a:lnTo>
                  <a:lnTo>
                    <a:pt x="889115" y="4966020"/>
                  </a:lnTo>
                  <a:lnTo>
                    <a:pt x="856964" y="4934788"/>
                  </a:lnTo>
                  <a:lnTo>
                    <a:pt x="825308" y="4903128"/>
                  </a:lnTo>
                  <a:lnTo>
                    <a:pt x="794153" y="4871045"/>
                  </a:lnTo>
                  <a:lnTo>
                    <a:pt x="763505" y="4838544"/>
                  </a:lnTo>
                  <a:lnTo>
                    <a:pt x="733371" y="4805630"/>
                  </a:lnTo>
                  <a:lnTo>
                    <a:pt x="703754" y="4772309"/>
                  </a:lnTo>
                  <a:lnTo>
                    <a:pt x="674662" y="4738587"/>
                  </a:lnTo>
                  <a:lnTo>
                    <a:pt x="646100" y="4704467"/>
                  </a:lnTo>
                  <a:lnTo>
                    <a:pt x="618073" y="4669956"/>
                  </a:lnTo>
                  <a:lnTo>
                    <a:pt x="590587" y="4635058"/>
                  </a:lnTo>
                  <a:lnTo>
                    <a:pt x="563649" y="4599779"/>
                  </a:lnTo>
                  <a:lnTo>
                    <a:pt x="537263" y="4564124"/>
                  </a:lnTo>
                  <a:lnTo>
                    <a:pt x="511435" y="4528099"/>
                  </a:lnTo>
                  <a:lnTo>
                    <a:pt x="486172" y="4491707"/>
                  </a:lnTo>
                  <a:lnTo>
                    <a:pt x="461478" y="4454956"/>
                  </a:lnTo>
                  <a:lnTo>
                    <a:pt x="437359" y="4417849"/>
                  </a:lnTo>
                  <a:lnTo>
                    <a:pt x="413822" y="4380393"/>
                  </a:lnTo>
                  <a:lnTo>
                    <a:pt x="390871" y="4342592"/>
                  </a:lnTo>
                  <a:lnTo>
                    <a:pt x="368513" y="4304451"/>
                  </a:lnTo>
                  <a:lnTo>
                    <a:pt x="346754" y="4265977"/>
                  </a:lnTo>
                  <a:lnTo>
                    <a:pt x="325598" y="4227173"/>
                  </a:lnTo>
                  <a:lnTo>
                    <a:pt x="305052" y="4188046"/>
                  </a:lnTo>
                  <a:lnTo>
                    <a:pt x="285121" y="4148600"/>
                  </a:lnTo>
                  <a:lnTo>
                    <a:pt x="265811" y="4108841"/>
                  </a:lnTo>
                  <a:lnTo>
                    <a:pt x="247128" y="4068773"/>
                  </a:lnTo>
                  <a:lnTo>
                    <a:pt x="229077" y="4028403"/>
                  </a:lnTo>
                  <a:lnTo>
                    <a:pt x="211664" y="3987735"/>
                  </a:lnTo>
                  <a:lnTo>
                    <a:pt x="194895" y="3946775"/>
                  </a:lnTo>
                  <a:lnTo>
                    <a:pt x="178776" y="3905527"/>
                  </a:lnTo>
                  <a:lnTo>
                    <a:pt x="163311" y="3863998"/>
                  </a:lnTo>
                  <a:lnTo>
                    <a:pt x="148508" y="3822191"/>
                  </a:lnTo>
                  <a:lnTo>
                    <a:pt x="134371" y="3780114"/>
                  </a:lnTo>
                  <a:lnTo>
                    <a:pt x="120907" y="3737769"/>
                  </a:lnTo>
                  <a:lnTo>
                    <a:pt x="108120" y="3695164"/>
                  </a:lnTo>
                  <a:lnTo>
                    <a:pt x="96017" y="3652303"/>
                  </a:lnTo>
                  <a:lnTo>
                    <a:pt x="84604" y="3609191"/>
                  </a:lnTo>
                  <a:lnTo>
                    <a:pt x="73885" y="3565834"/>
                  </a:lnTo>
                  <a:lnTo>
                    <a:pt x="63868" y="3522237"/>
                  </a:lnTo>
                  <a:lnTo>
                    <a:pt x="54556" y="3478404"/>
                  </a:lnTo>
                  <a:lnTo>
                    <a:pt x="45957" y="3434342"/>
                  </a:lnTo>
                  <a:lnTo>
                    <a:pt x="38076" y="3390055"/>
                  </a:lnTo>
                  <a:lnTo>
                    <a:pt x="30918" y="3345549"/>
                  </a:lnTo>
                  <a:lnTo>
                    <a:pt x="24490" y="3300829"/>
                  </a:lnTo>
                  <a:lnTo>
                    <a:pt x="18797" y="3255900"/>
                  </a:lnTo>
                  <a:lnTo>
                    <a:pt x="13844" y="3210767"/>
                  </a:lnTo>
                  <a:lnTo>
                    <a:pt x="9637" y="3165436"/>
                  </a:lnTo>
                  <a:lnTo>
                    <a:pt x="6183" y="3119911"/>
                  </a:lnTo>
                  <a:lnTo>
                    <a:pt x="3486" y="3074199"/>
                  </a:lnTo>
                  <a:lnTo>
                    <a:pt x="1553" y="3028303"/>
                  </a:lnTo>
                  <a:lnTo>
                    <a:pt x="389" y="2982231"/>
                  </a:lnTo>
                  <a:lnTo>
                    <a:pt x="0" y="2935986"/>
                  </a:lnTo>
                  <a:close/>
                </a:path>
              </a:pathLst>
            </a:custGeom>
            <a:ln w="381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78739" y="0"/>
            <a:ext cx="12033885" cy="726440"/>
          </a:xfrm>
          <a:prstGeom prst="rect">
            <a:avLst/>
          </a:prstGeom>
        </p:spPr>
        <p:txBody>
          <a:bodyPr vert="horz" wrap="square" lIns="0" tIns="577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55"/>
              </a:spcBef>
            </a:pPr>
            <a:r>
              <a:rPr sz="2000" b="1" dirty="0">
                <a:solidFill>
                  <a:srgbClr val="F79546"/>
                </a:solidFill>
                <a:latin typeface="Calibri"/>
                <a:cs typeface="Calibri"/>
              </a:rPr>
              <a:t>Q</a:t>
            </a:r>
            <a:r>
              <a:rPr sz="2000" b="1" spc="105" dirty="0">
                <a:solidFill>
                  <a:srgbClr val="F79546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79546"/>
                </a:solidFill>
                <a:latin typeface="Calibri"/>
                <a:cs typeface="Calibri"/>
              </a:rPr>
              <a:t>Consider</a:t>
            </a:r>
            <a:r>
              <a:rPr sz="2000" spc="100" dirty="0">
                <a:solidFill>
                  <a:srgbClr val="F7954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79546"/>
                </a:solidFill>
                <a:latin typeface="Calibri"/>
                <a:cs typeface="Calibri"/>
              </a:rPr>
              <a:t>we</a:t>
            </a:r>
            <a:r>
              <a:rPr sz="2000" spc="90" dirty="0">
                <a:solidFill>
                  <a:srgbClr val="F79546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F79546"/>
                </a:solidFill>
                <a:latin typeface="Calibri"/>
                <a:cs typeface="Calibri"/>
              </a:rPr>
              <a:t>have</a:t>
            </a:r>
            <a:r>
              <a:rPr sz="2000" spc="100" dirty="0">
                <a:solidFill>
                  <a:srgbClr val="F7954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79546"/>
                </a:solidFill>
                <a:latin typeface="Calibri"/>
                <a:cs typeface="Calibri"/>
              </a:rPr>
              <a:t>a</a:t>
            </a:r>
            <a:r>
              <a:rPr sz="2000" spc="100" dirty="0">
                <a:solidFill>
                  <a:srgbClr val="F79546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79546"/>
                </a:solidFill>
                <a:latin typeface="Calibri"/>
                <a:cs typeface="Calibri"/>
              </a:rPr>
              <a:t>big</a:t>
            </a:r>
            <a:r>
              <a:rPr sz="2000" spc="110" dirty="0">
                <a:solidFill>
                  <a:srgbClr val="F79546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79546"/>
                </a:solidFill>
                <a:latin typeface="Calibri"/>
                <a:cs typeface="Calibri"/>
              </a:rPr>
              <a:t>single</a:t>
            </a:r>
            <a:r>
              <a:rPr sz="2000" spc="95" dirty="0">
                <a:solidFill>
                  <a:srgbClr val="F7954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79546"/>
                </a:solidFill>
                <a:latin typeface="Calibri"/>
                <a:cs typeface="Calibri"/>
              </a:rPr>
              <a:t>network</a:t>
            </a:r>
            <a:r>
              <a:rPr sz="2000" spc="105" dirty="0">
                <a:solidFill>
                  <a:srgbClr val="F7954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79546"/>
                </a:solidFill>
                <a:latin typeface="Calibri"/>
                <a:cs typeface="Calibri"/>
              </a:rPr>
              <a:t>having</a:t>
            </a:r>
            <a:r>
              <a:rPr sz="2000" spc="100" dirty="0">
                <a:solidFill>
                  <a:srgbClr val="F79546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79546"/>
                </a:solidFill>
                <a:latin typeface="Calibri"/>
                <a:cs typeface="Calibri"/>
              </a:rPr>
              <a:t>IP</a:t>
            </a:r>
            <a:r>
              <a:rPr sz="2000" spc="100" dirty="0">
                <a:solidFill>
                  <a:srgbClr val="F79546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79546"/>
                </a:solidFill>
                <a:latin typeface="Calibri"/>
                <a:cs typeface="Calibri"/>
              </a:rPr>
              <a:t>Address</a:t>
            </a:r>
            <a:r>
              <a:rPr sz="2000" spc="95" dirty="0">
                <a:solidFill>
                  <a:srgbClr val="F79546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79546"/>
                </a:solidFill>
                <a:latin typeface="Calibri"/>
                <a:cs typeface="Calibri"/>
              </a:rPr>
              <a:t>200.1.2.0/24.</a:t>
            </a:r>
            <a:r>
              <a:rPr sz="2000" spc="75" dirty="0">
                <a:solidFill>
                  <a:srgbClr val="F79546"/>
                </a:solidFill>
                <a:latin typeface="Calibri"/>
                <a:cs typeface="Calibri"/>
              </a:rPr>
              <a:t> </a:t>
            </a:r>
            <a:r>
              <a:rPr sz="2000" spc="-35" dirty="0">
                <a:solidFill>
                  <a:srgbClr val="F79546"/>
                </a:solidFill>
                <a:latin typeface="Calibri"/>
                <a:cs typeface="Calibri"/>
              </a:rPr>
              <a:t>We</a:t>
            </a:r>
            <a:r>
              <a:rPr sz="2000" spc="95" dirty="0">
                <a:solidFill>
                  <a:srgbClr val="F79546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79546"/>
                </a:solidFill>
                <a:latin typeface="Calibri"/>
                <a:cs typeface="Calibri"/>
              </a:rPr>
              <a:t>want</a:t>
            </a:r>
            <a:r>
              <a:rPr sz="2000" spc="100" dirty="0">
                <a:solidFill>
                  <a:srgbClr val="F79546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79546"/>
                </a:solidFill>
                <a:latin typeface="Calibri"/>
                <a:cs typeface="Calibri"/>
              </a:rPr>
              <a:t>to</a:t>
            </a:r>
            <a:r>
              <a:rPr sz="2000" spc="95" dirty="0">
                <a:solidFill>
                  <a:srgbClr val="F79546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79546"/>
                </a:solidFill>
                <a:latin typeface="Calibri"/>
                <a:cs typeface="Calibri"/>
              </a:rPr>
              <a:t>do</a:t>
            </a:r>
            <a:r>
              <a:rPr sz="2000" spc="100" dirty="0">
                <a:solidFill>
                  <a:srgbClr val="F79546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79546"/>
                </a:solidFill>
                <a:latin typeface="Calibri"/>
                <a:cs typeface="Calibri"/>
              </a:rPr>
              <a:t>subnetting</a:t>
            </a:r>
            <a:r>
              <a:rPr sz="2000" spc="95" dirty="0">
                <a:solidFill>
                  <a:srgbClr val="F79546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79546"/>
                </a:solidFill>
                <a:latin typeface="Calibri"/>
                <a:cs typeface="Calibri"/>
              </a:rPr>
              <a:t>and</a:t>
            </a:r>
            <a:r>
              <a:rPr sz="2000" spc="100" dirty="0">
                <a:solidFill>
                  <a:srgbClr val="F79546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79546"/>
                </a:solidFill>
                <a:latin typeface="Calibri"/>
                <a:cs typeface="Calibri"/>
              </a:rPr>
              <a:t>divide</a:t>
            </a:r>
            <a:r>
              <a:rPr sz="2000" spc="100" dirty="0">
                <a:solidFill>
                  <a:srgbClr val="F7954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79546"/>
                </a:solidFill>
                <a:latin typeface="Calibri"/>
                <a:cs typeface="Calibri"/>
              </a:rPr>
              <a:t>this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60"/>
              </a:spcBef>
            </a:pPr>
            <a:r>
              <a:rPr sz="2000" spc="-10" dirty="0">
                <a:solidFill>
                  <a:srgbClr val="F79546"/>
                </a:solidFill>
                <a:latin typeface="Calibri"/>
                <a:cs typeface="Calibri"/>
              </a:rPr>
              <a:t>network</a:t>
            </a:r>
            <a:r>
              <a:rPr sz="2000" spc="5" dirty="0">
                <a:solidFill>
                  <a:srgbClr val="F79546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79546"/>
                </a:solidFill>
                <a:latin typeface="Calibri"/>
                <a:cs typeface="Calibri"/>
              </a:rPr>
              <a:t>into</a:t>
            </a:r>
            <a:r>
              <a:rPr sz="2000" spc="10" dirty="0">
                <a:solidFill>
                  <a:srgbClr val="F7954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79546"/>
                </a:solidFill>
                <a:latin typeface="Calibri"/>
                <a:cs typeface="Calibri"/>
              </a:rPr>
              <a:t>3</a:t>
            </a:r>
            <a:r>
              <a:rPr sz="2000" spc="-5" dirty="0">
                <a:solidFill>
                  <a:srgbClr val="F79546"/>
                </a:solidFill>
                <a:latin typeface="Calibri"/>
                <a:cs typeface="Calibri"/>
              </a:rPr>
              <a:t> subnets,</a:t>
            </a:r>
            <a:r>
              <a:rPr sz="2000" dirty="0">
                <a:solidFill>
                  <a:srgbClr val="F79546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79546"/>
                </a:solidFill>
                <a:latin typeface="Calibri"/>
                <a:cs typeface="Calibri"/>
              </a:rPr>
              <a:t>such</a:t>
            </a:r>
            <a:r>
              <a:rPr sz="2000" spc="5" dirty="0">
                <a:solidFill>
                  <a:srgbClr val="F79546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79546"/>
                </a:solidFill>
                <a:latin typeface="Calibri"/>
                <a:cs typeface="Calibri"/>
              </a:rPr>
              <a:t>that</a:t>
            </a:r>
            <a:r>
              <a:rPr sz="2000" spc="15" dirty="0">
                <a:solidFill>
                  <a:srgbClr val="F79546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F79546"/>
                </a:solidFill>
                <a:latin typeface="Calibri"/>
                <a:cs typeface="Calibri"/>
              </a:rPr>
              <a:t>first</a:t>
            </a:r>
            <a:r>
              <a:rPr sz="2000" spc="30" dirty="0">
                <a:solidFill>
                  <a:srgbClr val="F7954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79546"/>
                </a:solidFill>
                <a:latin typeface="Calibri"/>
                <a:cs typeface="Calibri"/>
              </a:rPr>
              <a:t>contains</a:t>
            </a:r>
            <a:r>
              <a:rPr sz="2000" spc="10" dirty="0">
                <a:solidFill>
                  <a:srgbClr val="F7954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79546"/>
                </a:solidFill>
                <a:latin typeface="Calibri"/>
                <a:cs typeface="Calibri"/>
              </a:rPr>
              <a:t>126</a:t>
            </a:r>
            <a:r>
              <a:rPr sz="2000" spc="-25" dirty="0">
                <a:solidFill>
                  <a:srgbClr val="F79546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79546"/>
                </a:solidFill>
                <a:latin typeface="Calibri"/>
                <a:cs typeface="Calibri"/>
              </a:rPr>
              <a:t>hosts,</a:t>
            </a:r>
            <a:r>
              <a:rPr sz="2000" spc="10" dirty="0">
                <a:solidFill>
                  <a:srgbClr val="F7954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79546"/>
                </a:solidFill>
                <a:latin typeface="Calibri"/>
                <a:cs typeface="Calibri"/>
              </a:rPr>
              <a:t>and</a:t>
            </a:r>
            <a:r>
              <a:rPr sz="2000" spc="5" dirty="0">
                <a:solidFill>
                  <a:srgbClr val="F79546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79546"/>
                </a:solidFill>
                <a:latin typeface="Calibri"/>
                <a:cs typeface="Calibri"/>
              </a:rPr>
              <a:t>other</a:t>
            </a:r>
            <a:r>
              <a:rPr sz="2000" spc="-10" dirty="0">
                <a:solidFill>
                  <a:srgbClr val="F79546"/>
                </a:solidFill>
                <a:latin typeface="Calibri"/>
                <a:cs typeface="Calibri"/>
              </a:rPr>
              <a:t> two</a:t>
            </a:r>
            <a:r>
              <a:rPr sz="2000" spc="10" dirty="0">
                <a:solidFill>
                  <a:srgbClr val="F7954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79546"/>
                </a:solidFill>
                <a:latin typeface="Calibri"/>
                <a:cs typeface="Calibri"/>
              </a:rPr>
              <a:t>contains</a:t>
            </a:r>
            <a:r>
              <a:rPr sz="2000" spc="-5" dirty="0">
                <a:solidFill>
                  <a:srgbClr val="F7954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79546"/>
                </a:solidFill>
                <a:latin typeface="Calibri"/>
                <a:cs typeface="Calibri"/>
              </a:rPr>
              <a:t>62</a:t>
            </a:r>
            <a:r>
              <a:rPr sz="2000" spc="-15" dirty="0">
                <a:solidFill>
                  <a:srgbClr val="F79546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79546"/>
                </a:solidFill>
                <a:latin typeface="Calibri"/>
                <a:cs typeface="Calibri"/>
              </a:rPr>
              <a:t>hosts</a:t>
            </a:r>
            <a:r>
              <a:rPr sz="2000" spc="15" dirty="0">
                <a:solidFill>
                  <a:srgbClr val="F7954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79546"/>
                </a:solidFill>
                <a:latin typeface="Calibri"/>
                <a:cs typeface="Calibri"/>
              </a:rPr>
              <a:t>each?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412616" y="6228613"/>
            <a:ext cx="5351780" cy="584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85"/>
              </a:lnSpc>
            </a:pPr>
            <a:r>
              <a:rPr sz="4400" u="heavy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www.knowledgegate.in</a:t>
            </a:r>
            <a:endParaRPr sz="4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772155" y="896111"/>
            <a:ext cx="6445250" cy="5910580"/>
            <a:chOff x="2772155" y="896111"/>
            <a:chExt cx="6445250" cy="5910580"/>
          </a:xfrm>
        </p:grpSpPr>
        <p:sp>
          <p:nvSpPr>
            <p:cNvPr id="3" name="object 3"/>
            <p:cNvSpPr/>
            <p:nvPr/>
          </p:nvSpPr>
          <p:spPr>
            <a:xfrm>
              <a:off x="2791205" y="915161"/>
              <a:ext cx="6407150" cy="5872480"/>
            </a:xfrm>
            <a:custGeom>
              <a:avLst/>
              <a:gdLst/>
              <a:ahLst/>
              <a:cxnLst/>
              <a:rect l="l" t="t" r="r" b="b"/>
              <a:pathLst>
                <a:path w="6407150" h="5872480">
                  <a:moveTo>
                    <a:pt x="0" y="2935986"/>
                  </a:moveTo>
                  <a:lnTo>
                    <a:pt x="389" y="2889740"/>
                  </a:lnTo>
                  <a:lnTo>
                    <a:pt x="1553" y="2843668"/>
                  </a:lnTo>
                  <a:lnTo>
                    <a:pt x="3486" y="2797772"/>
                  </a:lnTo>
                  <a:lnTo>
                    <a:pt x="6183" y="2752060"/>
                  </a:lnTo>
                  <a:lnTo>
                    <a:pt x="9637" y="2706535"/>
                  </a:lnTo>
                  <a:lnTo>
                    <a:pt x="13844" y="2661204"/>
                  </a:lnTo>
                  <a:lnTo>
                    <a:pt x="18797" y="2616071"/>
                  </a:lnTo>
                  <a:lnTo>
                    <a:pt x="24490" y="2571142"/>
                  </a:lnTo>
                  <a:lnTo>
                    <a:pt x="30918" y="2526422"/>
                  </a:lnTo>
                  <a:lnTo>
                    <a:pt x="38076" y="2481916"/>
                  </a:lnTo>
                  <a:lnTo>
                    <a:pt x="45957" y="2437629"/>
                  </a:lnTo>
                  <a:lnTo>
                    <a:pt x="54556" y="2393567"/>
                  </a:lnTo>
                  <a:lnTo>
                    <a:pt x="63868" y="2349734"/>
                  </a:lnTo>
                  <a:lnTo>
                    <a:pt x="73885" y="2306137"/>
                  </a:lnTo>
                  <a:lnTo>
                    <a:pt x="84604" y="2262780"/>
                  </a:lnTo>
                  <a:lnTo>
                    <a:pt x="96017" y="2219668"/>
                  </a:lnTo>
                  <a:lnTo>
                    <a:pt x="108120" y="2176807"/>
                  </a:lnTo>
                  <a:lnTo>
                    <a:pt x="120907" y="2134201"/>
                  </a:lnTo>
                  <a:lnTo>
                    <a:pt x="134371" y="2091857"/>
                  </a:lnTo>
                  <a:lnTo>
                    <a:pt x="148508" y="2049779"/>
                  </a:lnTo>
                  <a:lnTo>
                    <a:pt x="163311" y="2007973"/>
                  </a:lnTo>
                  <a:lnTo>
                    <a:pt x="178776" y="1966444"/>
                  </a:lnTo>
                  <a:lnTo>
                    <a:pt x="194895" y="1925196"/>
                  </a:lnTo>
                  <a:lnTo>
                    <a:pt x="211664" y="1884236"/>
                  </a:lnTo>
                  <a:lnTo>
                    <a:pt x="229077" y="1843568"/>
                  </a:lnTo>
                  <a:lnTo>
                    <a:pt x="247128" y="1803198"/>
                  </a:lnTo>
                  <a:lnTo>
                    <a:pt x="265811" y="1763130"/>
                  </a:lnTo>
                  <a:lnTo>
                    <a:pt x="285121" y="1723371"/>
                  </a:lnTo>
                  <a:lnTo>
                    <a:pt x="305052" y="1683925"/>
                  </a:lnTo>
                  <a:lnTo>
                    <a:pt x="325598" y="1644798"/>
                  </a:lnTo>
                  <a:lnTo>
                    <a:pt x="346754" y="1605994"/>
                  </a:lnTo>
                  <a:lnTo>
                    <a:pt x="368513" y="1567519"/>
                  </a:lnTo>
                  <a:lnTo>
                    <a:pt x="390871" y="1529379"/>
                  </a:lnTo>
                  <a:lnTo>
                    <a:pt x="413822" y="1491578"/>
                  </a:lnTo>
                  <a:lnTo>
                    <a:pt x="437359" y="1454121"/>
                  </a:lnTo>
                  <a:lnTo>
                    <a:pt x="461478" y="1417015"/>
                  </a:lnTo>
                  <a:lnTo>
                    <a:pt x="486172" y="1380263"/>
                  </a:lnTo>
                  <a:lnTo>
                    <a:pt x="511435" y="1343872"/>
                  </a:lnTo>
                  <a:lnTo>
                    <a:pt x="537263" y="1307846"/>
                  </a:lnTo>
                  <a:lnTo>
                    <a:pt x="563649" y="1272192"/>
                  </a:lnTo>
                  <a:lnTo>
                    <a:pt x="590587" y="1236913"/>
                  </a:lnTo>
                  <a:lnTo>
                    <a:pt x="618073" y="1202015"/>
                  </a:lnTo>
                  <a:lnTo>
                    <a:pt x="646100" y="1167504"/>
                  </a:lnTo>
                  <a:lnTo>
                    <a:pt x="674662" y="1133384"/>
                  </a:lnTo>
                  <a:lnTo>
                    <a:pt x="703754" y="1099661"/>
                  </a:lnTo>
                  <a:lnTo>
                    <a:pt x="733371" y="1066340"/>
                  </a:lnTo>
                  <a:lnTo>
                    <a:pt x="763505" y="1033427"/>
                  </a:lnTo>
                  <a:lnTo>
                    <a:pt x="794153" y="1000926"/>
                  </a:lnTo>
                  <a:lnTo>
                    <a:pt x="825308" y="968843"/>
                  </a:lnTo>
                  <a:lnTo>
                    <a:pt x="856964" y="937182"/>
                  </a:lnTo>
                  <a:lnTo>
                    <a:pt x="889115" y="905950"/>
                  </a:lnTo>
                  <a:lnTo>
                    <a:pt x="921757" y="875152"/>
                  </a:lnTo>
                  <a:lnTo>
                    <a:pt x="954883" y="844792"/>
                  </a:lnTo>
                  <a:lnTo>
                    <a:pt x="988487" y="814875"/>
                  </a:lnTo>
                  <a:lnTo>
                    <a:pt x="1022565" y="785408"/>
                  </a:lnTo>
                  <a:lnTo>
                    <a:pt x="1057109" y="756395"/>
                  </a:lnTo>
                  <a:lnTo>
                    <a:pt x="1092115" y="727842"/>
                  </a:lnTo>
                  <a:lnTo>
                    <a:pt x="1127577" y="699754"/>
                  </a:lnTo>
                  <a:lnTo>
                    <a:pt x="1163489" y="672135"/>
                  </a:lnTo>
                  <a:lnTo>
                    <a:pt x="1199845" y="644991"/>
                  </a:lnTo>
                  <a:lnTo>
                    <a:pt x="1236640" y="618328"/>
                  </a:lnTo>
                  <a:lnTo>
                    <a:pt x="1273868" y="592151"/>
                  </a:lnTo>
                  <a:lnTo>
                    <a:pt x="1311523" y="566464"/>
                  </a:lnTo>
                  <a:lnTo>
                    <a:pt x="1349600" y="541274"/>
                  </a:lnTo>
                  <a:lnTo>
                    <a:pt x="1388093" y="516584"/>
                  </a:lnTo>
                  <a:lnTo>
                    <a:pt x="1426996" y="492402"/>
                  </a:lnTo>
                  <a:lnTo>
                    <a:pt x="1466304" y="468730"/>
                  </a:lnTo>
                  <a:lnTo>
                    <a:pt x="1506010" y="445576"/>
                  </a:lnTo>
                  <a:lnTo>
                    <a:pt x="1546109" y="422944"/>
                  </a:lnTo>
                  <a:lnTo>
                    <a:pt x="1586596" y="400840"/>
                  </a:lnTo>
                  <a:lnTo>
                    <a:pt x="1627465" y="379268"/>
                  </a:lnTo>
                  <a:lnTo>
                    <a:pt x="1668710" y="358234"/>
                  </a:lnTo>
                  <a:lnTo>
                    <a:pt x="1710325" y="337742"/>
                  </a:lnTo>
                  <a:lnTo>
                    <a:pt x="1752304" y="317800"/>
                  </a:lnTo>
                  <a:lnTo>
                    <a:pt x="1794643" y="298410"/>
                  </a:lnTo>
                  <a:lnTo>
                    <a:pt x="1837335" y="279580"/>
                  </a:lnTo>
                  <a:lnTo>
                    <a:pt x="1880374" y="261313"/>
                  </a:lnTo>
                  <a:lnTo>
                    <a:pt x="1923755" y="243615"/>
                  </a:lnTo>
                  <a:lnTo>
                    <a:pt x="1967472" y="226492"/>
                  </a:lnTo>
                  <a:lnTo>
                    <a:pt x="2011520" y="209949"/>
                  </a:lnTo>
                  <a:lnTo>
                    <a:pt x="2055893" y="193990"/>
                  </a:lnTo>
                  <a:lnTo>
                    <a:pt x="2100584" y="178621"/>
                  </a:lnTo>
                  <a:lnTo>
                    <a:pt x="2145589" y="163848"/>
                  </a:lnTo>
                  <a:lnTo>
                    <a:pt x="2190902" y="149675"/>
                  </a:lnTo>
                  <a:lnTo>
                    <a:pt x="2236516" y="136107"/>
                  </a:lnTo>
                  <a:lnTo>
                    <a:pt x="2282427" y="123151"/>
                  </a:lnTo>
                  <a:lnTo>
                    <a:pt x="2328629" y="110811"/>
                  </a:lnTo>
                  <a:lnTo>
                    <a:pt x="2375115" y="99092"/>
                  </a:lnTo>
                  <a:lnTo>
                    <a:pt x="2421881" y="88000"/>
                  </a:lnTo>
                  <a:lnTo>
                    <a:pt x="2468919" y="77539"/>
                  </a:lnTo>
                  <a:lnTo>
                    <a:pt x="2516226" y="67716"/>
                  </a:lnTo>
                  <a:lnTo>
                    <a:pt x="2563795" y="58534"/>
                  </a:lnTo>
                  <a:lnTo>
                    <a:pt x="2611620" y="50001"/>
                  </a:lnTo>
                  <a:lnTo>
                    <a:pt x="2659696" y="42120"/>
                  </a:lnTo>
                  <a:lnTo>
                    <a:pt x="2708017" y="34897"/>
                  </a:lnTo>
                  <a:lnTo>
                    <a:pt x="2756577" y="28337"/>
                  </a:lnTo>
                  <a:lnTo>
                    <a:pt x="2805371" y="22445"/>
                  </a:lnTo>
                  <a:lnTo>
                    <a:pt x="2854393" y="17227"/>
                  </a:lnTo>
                  <a:lnTo>
                    <a:pt x="2903637" y="12688"/>
                  </a:lnTo>
                  <a:lnTo>
                    <a:pt x="2953097" y="8833"/>
                  </a:lnTo>
                  <a:lnTo>
                    <a:pt x="3002768" y="5667"/>
                  </a:lnTo>
                  <a:lnTo>
                    <a:pt x="3052645" y="3195"/>
                  </a:lnTo>
                  <a:lnTo>
                    <a:pt x="3102720" y="1423"/>
                  </a:lnTo>
                  <a:lnTo>
                    <a:pt x="3152990" y="356"/>
                  </a:lnTo>
                  <a:lnTo>
                    <a:pt x="3203447" y="0"/>
                  </a:lnTo>
                  <a:lnTo>
                    <a:pt x="3253905" y="356"/>
                  </a:lnTo>
                  <a:lnTo>
                    <a:pt x="3304175" y="1423"/>
                  </a:lnTo>
                  <a:lnTo>
                    <a:pt x="3354250" y="3195"/>
                  </a:lnTo>
                  <a:lnTo>
                    <a:pt x="3404127" y="5667"/>
                  </a:lnTo>
                  <a:lnTo>
                    <a:pt x="3453798" y="8833"/>
                  </a:lnTo>
                  <a:lnTo>
                    <a:pt x="3503258" y="12688"/>
                  </a:lnTo>
                  <a:lnTo>
                    <a:pt x="3552502" y="17227"/>
                  </a:lnTo>
                  <a:lnTo>
                    <a:pt x="3601524" y="22445"/>
                  </a:lnTo>
                  <a:lnTo>
                    <a:pt x="3650318" y="28337"/>
                  </a:lnTo>
                  <a:lnTo>
                    <a:pt x="3698878" y="34897"/>
                  </a:lnTo>
                  <a:lnTo>
                    <a:pt x="3747199" y="42120"/>
                  </a:lnTo>
                  <a:lnTo>
                    <a:pt x="3795275" y="50001"/>
                  </a:lnTo>
                  <a:lnTo>
                    <a:pt x="3843100" y="58534"/>
                  </a:lnTo>
                  <a:lnTo>
                    <a:pt x="3890669" y="67716"/>
                  </a:lnTo>
                  <a:lnTo>
                    <a:pt x="3937976" y="77539"/>
                  </a:lnTo>
                  <a:lnTo>
                    <a:pt x="3985014" y="88000"/>
                  </a:lnTo>
                  <a:lnTo>
                    <a:pt x="4031780" y="99092"/>
                  </a:lnTo>
                  <a:lnTo>
                    <a:pt x="4078266" y="110811"/>
                  </a:lnTo>
                  <a:lnTo>
                    <a:pt x="4124468" y="123151"/>
                  </a:lnTo>
                  <a:lnTo>
                    <a:pt x="4170379" y="136107"/>
                  </a:lnTo>
                  <a:lnTo>
                    <a:pt x="4215993" y="149675"/>
                  </a:lnTo>
                  <a:lnTo>
                    <a:pt x="4261306" y="163848"/>
                  </a:lnTo>
                  <a:lnTo>
                    <a:pt x="4306311" y="178621"/>
                  </a:lnTo>
                  <a:lnTo>
                    <a:pt x="4351002" y="193990"/>
                  </a:lnTo>
                  <a:lnTo>
                    <a:pt x="4395375" y="209949"/>
                  </a:lnTo>
                  <a:lnTo>
                    <a:pt x="4439423" y="226492"/>
                  </a:lnTo>
                  <a:lnTo>
                    <a:pt x="4483140" y="243615"/>
                  </a:lnTo>
                  <a:lnTo>
                    <a:pt x="4526521" y="261313"/>
                  </a:lnTo>
                  <a:lnTo>
                    <a:pt x="4569560" y="279580"/>
                  </a:lnTo>
                  <a:lnTo>
                    <a:pt x="4612252" y="298410"/>
                  </a:lnTo>
                  <a:lnTo>
                    <a:pt x="4654591" y="317800"/>
                  </a:lnTo>
                  <a:lnTo>
                    <a:pt x="4696570" y="337742"/>
                  </a:lnTo>
                  <a:lnTo>
                    <a:pt x="4738185" y="358234"/>
                  </a:lnTo>
                  <a:lnTo>
                    <a:pt x="4779430" y="379268"/>
                  </a:lnTo>
                  <a:lnTo>
                    <a:pt x="4820299" y="400840"/>
                  </a:lnTo>
                  <a:lnTo>
                    <a:pt x="4860786" y="422944"/>
                  </a:lnTo>
                  <a:lnTo>
                    <a:pt x="4900885" y="445576"/>
                  </a:lnTo>
                  <a:lnTo>
                    <a:pt x="4940591" y="468730"/>
                  </a:lnTo>
                  <a:lnTo>
                    <a:pt x="4979899" y="492402"/>
                  </a:lnTo>
                  <a:lnTo>
                    <a:pt x="5018802" y="516584"/>
                  </a:lnTo>
                  <a:lnTo>
                    <a:pt x="5057295" y="541274"/>
                  </a:lnTo>
                  <a:lnTo>
                    <a:pt x="5095372" y="566464"/>
                  </a:lnTo>
                  <a:lnTo>
                    <a:pt x="5133027" y="592151"/>
                  </a:lnTo>
                  <a:lnTo>
                    <a:pt x="5170255" y="618328"/>
                  </a:lnTo>
                  <a:lnTo>
                    <a:pt x="5207050" y="644991"/>
                  </a:lnTo>
                  <a:lnTo>
                    <a:pt x="5243406" y="672135"/>
                  </a:lnTo>
                  <a:lnTo>
                    <a:pt x="5279318" y="699754"/>
                  </a:lnTo>
                  <a:lnTo>
                    <a:pt x="5314780" y="727842"/>
                  </a:lnTo>
                  <a:lnTo>
                    <a:pt x="5349786" y="756395"/>
                  </a:lnTo>
                  <a:lnTo>
                    <a:pt x="5384330" y="785408"/>
                  </a:lnTo>
                  <a:lnTo>
                    <a:pt x="5418408" y="814875"/>
                  </a:lnTo>
                  <a:lnTo>
                    <a:pt x="5452012" y="844792"/>
                  </a:lnTo>
                  <a:lnTo>
                    <a:pt x="5485138" y="875152"/>
                  </a:lnTo>
                  <a:lnTo>
                    <a:pt x="5517780" y="905950"/>
                  </a:lnTo>
                  <a:lnTo>
                    <a:pt x="5549931" y="937182"/>
                  </a:lnTo>
                  <a:lnTo>
                    <a:pt x="5581587" y="968843"/>
                  </a:lnTo>
                  <a:lnTo>
                    <a:pt x="5612742" y="1000926"/>
                  </a:lnTo>
                  <a:lnTo>
                    <a:pt x="5643390" y="1033427"/>
                  </a:lnTo>
                  <a:lnTo>
                    <a:pt x="5673524" y="1066340"/>
                  </a:lnTo>
                  <a:lnTo>
                    <a:pt x="5703141" y="1099661"/>
                  </a:lnTo>
                  <a:lnTo>
                    <a:pt x="5732233" y="1133384"/>
                  </a:lnTo>
                  <a:lnTo>
                    <a:pt x="5760795" y="1167504"/>
                  </a:lnTo>
                  <a:lnTo>
                    <a:pt x="5788822" y="1202015"/>
                  </a:lnTo>
                  <a:lnTo>
                    <a:pt x="5816308" y="1236913"/>
                  </a:lnTo>
                  <a:lnTo>
                    <a:pt x="5843246" y="1272192"/>
                  </a:lnTo>
                  <a:lnTo>
                    <a:pt x="5869632" y="1307846"/>
                  </a:lnTo>
                  <a:lnTo>
                    <a:pt x="5895460" y="1343872"/>
                  </a:lnTo>
                  <a:lnTo>
                    <a:pt x="5920723" y="1380263"/>
                  </a:lnTo>
                  <a:lnTo>
                    <a:pt x="5945417" y="1417015"/>
                  </a:lnTo>
                  <a:lnTo>
                    <a:pt x="5969536" y="1454121"/>
                  </a:lnTo>
                  <a:lnTo>
                    <a:pt x="5993073" y="1491578"/>
                  </a:lnTo>
                  <a:lnTo>
                    <a:pt x="6016024" y="1529379"/>
                  </a:lnTo>
                  <a:lnTo>
                    <a:pt x="6038382" y="1567519"/>
                  </a:lnTo>
                  <a:lnTo>
                    <a:pt x="6060141" y="1605994"/>
                  </a:lnTo>
                  <a:lnTo>
                    <a:pt x="6081297" y="1644798"/>
                  </a:lnTo>
                  <a:lnTo>
                    <a:pt x="6101843" y="1683925"/>
                  </a:lnTo>
                  <a:lnTo>
                    <a:pt x="6121774" y="1723371"/>
                  </a:lnTo>
                  <a:lnTo>
                    <a:pt x="6141084" y="1763130"/>
                  </a:lnTo>
                  <a:lnTo>
                    <a:pt x="6159767" y="1803198"/>
                  </a:lnTo>
                  <a:lnTo>
                    <a:pt x="6177818" y="1843568"/>
                  </a:lnTo>
                  <a:lnTo>
                    <a:pt x="6195231" y="1884236"/>
                  </a:lnTo>
                  <a:lnTo>
                    <a:pt x="6212000" y="1925196"/>
                  </a:lnTo>
                  <a:lnTo>
                    <a:pt x="6228119" y="1966444"/>
                  </a:lnTo>
                  <a:lnTo>
                    <a:pt x="6243584" y="2007973"/>
                  </a:lnTo>
                  <a:lnTo>
                    <a:pt x="6258387" y="2049779"/>
                  </a:lnTo>
                  <a:lnTo>
                    <a:pt x="6272524" y="2091857"/>
                  </a:lnTo>
                  <a:lnTo>
                    <a:pt x="6285988" y="2134201"/>
                  </a:lnTo>
                  <a:lnTo>
                    <a:pt x="6298775" y="2176807"/>
                  </a:lnTo>
                  <a:lnTo>
                    <a:pt x="6310878" y="2219668"/>
                  </a:lnTo>
                  <a:lnTo>
                    <a:pt x="6322291" y="2262780"/>
                  </a:lnTo>
                  <a:lnTo>
                    <a:pt x="6333010" y="2306137"/>
                  </a:lnTo>
                  <a:lnTo>
                    <a:pt x="6343027" y="2349734"/>
                  </a:lnTo>
                  <a:lnTo>
                    <a:pt x="6352339" y="2393567"/>
                  </a:lnTo>
                  <a:lnTo>
                    <a:pt x="6360938" y="2437629"/>
                  </a:lnTo>
                  <a:lnTo>
                    <a:pt x="6368819" y="2481916"/>
                  </a:lnTo>
                  <a:lnTo>
                    <a:pt x="6375977" y="2526422"/>
                  </a:lnTo>
                  <a:lnTo>
                    <a:pt x="6382405" y="2571142"/>
                  </a:lnTo>
                  <a:lnTo>
                    <a:pt x="6388098" y="2616071"/>
                  </a:lnTo>
                  <a:lnTo>
                    <a:pt x="6393051" y="2661204"/>
                  </a:lnTo>
                  <a:lnTo>
                    <a:pt x="6397258" y="2706535"/>
                  </a:lnTo>
                  <a:lnTo>
                    <a:pt x="6400712" y="2752060"/>
                  </a:lnTo>
                  <a:lnTo>
                    <a:pt x="6403409" y="2797772"/>
                  </a:lnTo>
                  <a:lnTo>
                    <a:pt x="6405342" y="2843668"/>
                  </a:lnTo>
                  <a:lnTo>
                    <a:pt x="6406506" y="2889740"/>
                  </a:lnTo>
                  <a:lnTo>
                    <a:pt x="6406896" y="2935986"/>
                  </a:lnTo>
                  <a:lnTo>
                    <a:pt x="6406506" y="2982231"/>
                  </a:lnTo>
                  <a:lnTo>
                    <a:pt x="6405342" y="3028303"/>
                  </a:lnTo>
                  <a:lnTo>
                    <a:pt x="6403409" y="3074199"/>
                  </a:lnTo>
                  <a:lnTo>
                    <a:pt x="6400712" y="3119911"/>
                  </a:lnTo>
                  <a:lnTo>
                    <a:pt x="6397258" y="3165436"/>
                  </a:lnTo>
                  <a:lnTo>
                    <a:pt x="6393051" y="3210767"/>
                  </a:lnTo>
                  <a:lnTo>
                    <a:pt x="6388098" y="3255900"/>
                  </a:lnTo>
                  <a:lnTo>
                    <a:pt x="6382405" y="3300829"/>
                  </a:lnTo>
                  <a:lnTo>
                    <a:pt x="6375977" y="3345549"/>
                  </a:lnTo>
                  <a:lnTo>
                    <a:pt x="6368819" y="3390055"/>
                  </a:lnTo>
                  <a:lnTo>
                    <a:pt x="6360938" y="3434342"/>
                  </a:lnTo>
                  <a:lnTo>
                    <a:pt x="6352339" y="3478404"/>
                  </a:lnTo>
                  <a:lnTo>
                    <a:pt x="6343027" y="3522237"/>
                  </a:lnTo>
                  <a:lnTo>
                    <a:pt x="6333010" y="3565834"/>
                  </a:lnTo>
                  <a:lnTo>
                    <a:pt x="6322291" y="3609191"/>
                  </a:lnTo>
                  <a:lnTo>
                    <a:pt x="6310878" y="3652303"/>
                  </a:lnTo>
                  <a:lnTo>
                    <a:pt x="6298775" y="3695164"/>
                  </a:lnTo>
                  <a:lnTo>
                    <a:pt x="6285988" y="3737769"/>
                  </a:lnTo>
                  <a:lnTo>
                    <a:pt x="6272524" y="3780114"/>
                  </a:lnTo>
                  <a:lnTo>
                    <a:pt x="6258387" y="3822191"/>
                  </a:lnTo>
                  <a:lnTo>
                    <a:pt x="6243584" y="3863998"/>
                  </a:lnTo>
                  <a:lnTo>
                    <a:pt x="6228119" y="3905527"/>
                  </a:lnTo>
                  <a:lnTo>
                    <a:pt x="6212000" y="3946775"/>
                  </a:lnTo>
                  <a:lnTo>
                    <a:pt x="6195231" y="3987735"/>
                  </a:lnTo>
                  <a:lnTo>
                    <a:pt x="6177818" y="4028403"/>
                  </a:lnTo>
                  <a:lnTo>
                    <a:pt x="6159767" y="4068773"/>
                  </a:lnTo>
                  <a:lnTo>
                    <a:pt x="6141084" y="4108841"/>
                  </a:lnTo>
                  <a:lnTo>
                    <a:pt x="6121774" y="4148600"/>
                  </a:lnTo>
                  <a:lnTo>
                    <a:pt x="6101843" y="4188046"/>
                  </a:lnTo>
                  <a:lnTo>
                    <a:pt x="6081297" y="4227173"/>
                  </a:lnTo>
                  <a:lnTo>
                    <a:pt x="6060141" y="4265977"/>
                  </a:lnTo>
                  <a:lnTo>
                    <a:pt x="6038382" y="4304451"/>
                  </a:lnTo>
                  <a:lnTo>
                    <a:pt x="6016024" y="4342592"/>
                  </a:lnTo>
                  <a:lnTo>
                    <a:pt x="5993073" y="4380393"/>
                  </a:lnTo>
                  <a:lnTo>
                    <a:pt x="5969536" y="4417849"/>
                  </a:lnTo>
                  <a:lnTo>
                    <a:pt x="5945417" y="4454956"/>
                  </a:lnTo>
                  <a:lnTo>
                    <a:pt x="5920723" y="4491707"/>
                  </a:lnTo>
                  <a:lnTo>
                    <a:pt x="5895460" y="4528099"/>
                  </a:lnTo>
                  <a:lnTo>
                    <a:pt x="5869632" y="4564124"/>
                  </a:lnTo>
                  <a:lnTo>
                    <a:pt x="5843246" y="4599779"/>
                  </a:lnTo>
                  <a:lnTo>
                    <a:pt x="5816308" y="4635058"/>
                  </a:lnTo>
                  <a:lnTo>
                    <a:pt x="5788822" y="4669956"/>
                  </a:lnTo>
                  <a:lnTo>
                    <a:pt x="5760795" y="4704467"/>
                  </a:lnTo>
                  <a:lnTo>
                    <a:pt x="5732233" y="4738587"/>
                  </a:lnTo>
                  <a:lnTo>
                    <a:pt x="5703141" y="4772309"/>
                  </a:lnTo>
                  <a:lnTo>
                    <a:pt x="5673524" y="4805630"/>
                  </a:lnTo>
                  <a:lnTo>
                    <a:pt x="5643390" y="4838544"/>
                  </a:lnTo>
                  <a:lnTo>
                    <a:pt x="5612742" y="4871045"/>
                  </a:lnTo>
                  <a:lnTo>
                    <a:pt x="5581587" y="4903128"/>
                  </a:lnTo>
                  <a:lnTo>
                    <a:pt x="5549931" y="4934788"/>
                  </a:lnTo>
                  <a:lnTo>
                    <a:pt x="5517780" y="4966020"/>
                  </a:lnTo>
                  <a:lnTo>
                    <a:pt x="5485138" y="4996819"/>
                  </a:lnTo>
                  <a:lnTo>
                    <a:pt x="5452012" y="5027179"/>
                  </a:lnTo>
                  <a:lnTo>
                    <a:pt x="5418408" y="5057095"/>
                  </a:lnTo>
                  <a:lnTo>
                    <a:pt x="5384330" y="5086562"/>
                  </a:lnTo>
                  <a:lnTo>
                    <a:pt x="5349786" y="5115575"/>
                  </a:lnTo>
                  <a:lnTo>
                    <a:pt x="5314780" y="5144128"/>
                  </a:lnTo>
                  <a:lnTo>
                    <a:pt x="5279318" y="5172217"/>
                  </a:lnTo>
                  <a:lnTo>
                    <a:pt x="5243406" y="5199835"/>
                  </a:lnTo>
                  <a:lnTo>
                    <a:pt x="5207050" y="5226979"/>
                  </a:lnTo>
                  <a:lnTo>
                    <a:pt x="5170255" y="5253642"/>
                  </a:lnTo>
                  <a:lnTo>
                    <a:pt x="5133027" y="5279819"/>
                  </a:lnTo>
                  <a:lnTo>
                    <a:pt x="5095372" y="5305506"/>
                  </a:lnTo>
                  <a:lnTo>
                    <a:pt x="5057295" y="5330697"/>
                  </a:lnTo>
                  <a:lnTo>
                    <a:pt x="5018802" y="5355386"/>
                  </a:lnTo>
                  <a:lnTo>
                    <a:pt x="4979899" y="5379569"/>
                  </a:lnTo>
                  <a:lnTo>
                    <a:pt x="4940591" y="5403240"/>
                  </a:lnTo>
                  <a:lnTo>
                    <a:pt x="4900885" y="5426394"/>
                  </a:lnTo>
                  <a:lnTo>
                    <a:pt x="4860786" y="5449026"/>
                  </a:lnTo>
                  <a:lnTo>
                    <a:pt x="4820299" y="5471130"/>
                  </a:lnTo>
                  <a:lnTo>
                    <a:pt x="4779430" y="5492702"/>
                  </a:lnTo>
                  <a:lnTo>
                    <a:pt x="4738185" y="5513736"/>
                  </a:lnTo>
                  <a:lnTo>
                    <a:pt x="4696570" y="5534228"/>
                  </a:lnTo>
                  <a:lnTo>
                    <a:pt x="4654591" y="5554170"/>
                  </a:lnTo>
                  <a:lnTo>
                    <a:pt x="4612252" y="5573560"/>
                  </a:lnTo>
                  <a:lnTo>
                    <a:pt x="4569560" y="5592390"/>
                  </a:lnTo>
                  <a:lnTo>
                    <a:pt x="4526521" y="5610657"/>
                  </a:lnTo>
                  <a:lnTo>
                    <a:pt x="4483140" y="5628355"/>
                  </a:lnTo>
                  <a:lnTo>
                    <a:pt x="4439423" y="5645478"/>
                  </a:lnTo>
                  <a:lnTo>
                    <a:pt x="4395375" y="5662021"/>
                  </a:lnTo>
                  <a:lnTo>
                    <a:pt x="4351002" y="5677980"/>
                  </a:lnTo>
                  <a:lnTo>
                    <a:pt x="4306311" y="5693349"/>
                  </a:lnTo>
                  <a:lnTo>
                    <a:pt x="4261306" y="5708122"/>
                  </a:lnTo>
                  <a:lnTo>
                    <a:pt x="4215993" y="5722295"/>
                  </a:lnTo>
                  <a:lnTo>
                    <a:pt x="4170379" y="5735863"/>
                  </a:lnTo>
                  <a:lnTo>
                    <a:pt x="4124468" y="5748819"/>
                  </a:lnTo>
                  <a:lnTo>
                    <a:pt x="4078266" y="5761159"/>
                  </a:lnTo>
                  <a:lnTo>
                    <a:pt x="4031780" y="5772878"/>
                  </a:lnTo>
                  <a:lnTo>
                    <a:pt x="3985014" y="5783970"/>
                  </a:lnTo>
                  <a:lnTo>
                    <a:pt x="3937976" y="5794431"/>
                  </a:lnTo>
                  <a:lnTo>
                    <a:pt x="3890669" y="5804254"/>
                  </a:lnTo>
                  <a:lnTo>
                    <a:pt x="3843100" y="5813435"/>
                  </a:lnTo>
                  <a:lnTo>
                    <a:pt x="3795275" y="5821969"/>
                  </a:lnTo>
                  <a:lnTo>
                    <a:pt x="3747199" y="5829850"/>
                  </a:lnTo>
                  <a:lnTo>
                    <a:pt x="3698878" y="5837073"/>
                  </a:lnTo>
                  <a:lnTo>
                    <a:pt x="3650318" y="5843633"/>
                  </a:lnTo>
                  <a:lnTo>
                    <a:pt x="3601524" y="5849525"/>
                  </a:lnTo>
                  <a:lnTo>
                    <a:pt x="3552502" y="5854743"/>
                  </a:lnTo>
                  <a:lnTo>
                    <a:pt x="3503258" y="5859282"/>
                  </a:lnTo>
                  <a:lnTo>
                    <a:pt x="3453798" y="5863137"/>
                  </a:lnTo>
                  <a:lnTo>
                    <a:pt x="3404127" y="5866303"/>
                  </a:lnTo>
                  <a:lnTo>
                    <a:pt x="3354250" y="5868775"/>
                  </a:lnTo>
                  <a:lnTo>
                    <a:pt x="3304175" y="5870546"/>
                  </a:lnTo>
                  <a:lnTo>
                    <a:pt x="3253905" y="5871613"/>
                  </a:lnTo>
                  <a:lnTo>
                    <a:pt x="3203447" y="5871970"/>
                  </a:lnTo>
                  <a:lnTo>
                    <a:pt x="3152990" y="5871613"/>
                  </a:lnTo>
                  <a:lnTo>
                    <a:pt x="3102720" y="5870546"/>
                  </a:lnTo>
                  <a:lnTo>
                    <a:pt x="3052645" y="5868775"/>
                  </a:lnTo>
                  <a:lnTo>
                    <a:pt x="3002768" y="5866303"/>
                  </a:lnTo>
                  <a:lnTo>
                    <a:pt x="2953097" y="5863137"/>
                  </a:lnTo>
                  <a:lnTo>
                    <a:pt x="2903637" y="5859282"/>
                  </a:lnTo>
                  <a:lnTo>
                    <a:pt x="2854393" y="5854743"/>
                  </a:lnTo>
                  <a:lnTo>
                    <a:pt x="2805371" y="5849525"/>
                  </a:lnTo>
                  <a:lnTo>
                    <a:pt x="2756577" y="5843633"/>
                  </a:lnTo>
                  <a:lnTo>
                    <a:pt x="2708017" y="5837073"/>
                  </a:lnTo>
                  <a:lnTo>
                    <a:pt x="2659696" y="5829850"/>
                  </a:lnTo>
                  <a:lnTo>
                    <a:pt x="2611620" y="5821969"/>
                  </a:lnTo>
                  <a:lnTo>
                    <a:pt x="2563795" y="5813435"/>
                  </a:lnTo>
                  <a:lnTo>
                    <a:pt x="2516226" y="5804254"/>
                  </a:lnTo>
                  <a:lnTo>
                    <a:pt x="2468919" y="5794431"/>
                  </a:lnTo>
                  <a:lnTo>
                    <a:pt x="2421881" y="5783970"/>
                  </a:lnTo>
                  <a:lnTo>
                    <a:pt x="2375115" y="5772878"/>
                  </a:lnTo>
                  <a:lnTo>
                    <a:pt x="2328629" y="5761159"/>
                  </a:lnTo>
                  <a:lnTo>
                    <a:pt x="2282427" y="5748819"/>
                  </a:lnTo>
                  <a:lnTo>
                    <a:pt x="2236516" y="5735863"/>
                  </a:lnTo>
                  <a:lnTo>
                    <a:pt x="2190902" y="5722295"/>
                  </a:lnTo>
                  <a:lnTo>
                    <a:pt x="2145589" y="5708122"/>
                  </a:lnTo>
                  <a:lnTo>
                    <a:pt x="2100584" y="5693349"/>
                  </a:lnTo>
                  <a:lnTo>
                    <a:pt x="2055893" y="5677980"/>
                  </a:lnTo>
                  <a:lnTo>
                    <a:pt x="2011520" y="5662021"/>
                  </a:lnTo>
                  <a:lnTo>
                    <a:pt x="1967472" y="5645478"/>
                  </a:lnTo>
                  <a:lnTo>
                    <a:pt x="1923755" y="5628355"/>
                  </a:lnTo>
                  <a:lnTo>
                    <a:pt x="1880374" y="5610657"/>
                  </a:lnTo>
                  <a:lnTo>
                    <a:pt x="1837335" y="5592390"/>
                  </a:lnTo>
                  <a:lnTo>
                    <a:pt x="1794643" y="5573560"/>
                  </a:lnTo>
                  <a:lnTo>
                    <a:pt x="1752304" y="5554170"/>
                  </a:lnTo>
                  <a:lnTo>
                    <a:pt x="1710325" y="5534228"/>
                  </a:lnTo>
                  <a:lnTo>
                    <a:pt x="1668710" y="5513736"/>
                  </a:lnTo>
                  <a:lnTo>
                    <a:pt x="1627465" y="5492702"/>
                  </a:lnTo>
                  <a:lnTo>
                    <a:pt x="1586596" y="5471130"/>
                  </a:lnTo>
                  <a:lnTo>
                    <a:pt x="1546109" y="5449026"/>
                  </a:lnTo>
                  <a:lnTo>
                    <a:pt x="1506010" y="5426394"/>
                  </a:lnTo>
                  <a:lnTo>
                    <a:pt x="1466304" y="5403240"/>
                  </a:lnTo>
                  <a:lnTo>
                    <a:pt x="1426996" y="5379569"/>
                  </a:lnTo>
                  <a:lnTo>
                    <a:pt x="1388093" y="5355386"/>
                  </a:lnTo>
                  <a:lnTo>
                    <a:pt x="1349600" y="5330697"/>
                  </a:lnTo>
                  <a:lnTo>
                    <a:pt x="1311523" y="5305506"/>
                  </a:lnTo>
                  <a:lnTo>
                    <a:pt x="1273868" y="5279819"/>
                  </a:lnTo>
                  <a:lnTo>
                    <a:pt x="1236640" y="5253642"/>
                  </a:lnTo>
                  <a:lnTo>
                    <a:pt x="1199845" y="5226979"/>
                  </a:lnTo>
                  <a:lnTo>
                    <a:pt x="1163489" y="5199835"/>
                  </a:lnTo>
                  <a:lnTo>
                    <a:pt x="1127577" y="5172217"/>
                  </a:lnTo>
                  <a:lnTo>
                    <a:pt x="1092115" y="5144128"/>
                  </a:lnTo>
                  <a:lnTo>
                    <a:pt x="1057109" y="5115575"/>
                  </a:lnTo>
                  <a:lnTo>
                    <a:pt x="1022565" y="5086562"/>
                  </a:lnTo>
                  <a:lnTo>
                    <a:pt x="988487" y="5057095"/>
                  </a:lnTo>
                  <a:lnTo>
                    <a:pt x="954883" y="5027179"/>
                  </a:lnTo>
                  <a:lnTo>
                    <a:pt x="921757" y="4996819"/>
                  </a:lnTo>
                  <a:lnTo>
                    <a:pt x="889115" y="4966020"/>
                  </a:lnTo>
                  <a:lnTo>
                    <a:pt x="856964" y="4934788"/>
                  </a:lnTo>
                  <a:lnTo>
                    <a:pt x="825308" y="4903128"/>
                  </a:lnTo>
                  <a:lnTo>
                    <a:pt x="794153" y="4871045"/>
                  </a:lnTo>
                  <a:lnTo>
                    <a:pt x="763505" y="4838544"/>
                  </a:lnTo>
                  <a:lnTo>
                    <a:pt x="733371" y="4805630"/>
                  </a:lnTo>
                  <a:lnTo>
                    <a:pt x="703754" y="4772309"/>
                  </a:lnTo>
                  <a:lnTo>
                    <a:pt x="674662" y="4738587"/>
                  </a:lnTo>
                  <a:lnTo>
                    <a:pt x="646100" y="4704467"/>
                  </a:lnTo>
                  <a:lnTo>
                    <a:pt x="618073" y="4669956"/>
                  </a:lnTo>
                  <a:lnTo>
                    <a:pt x="590587" y="4635058"/>
                  </a:lnTo>
                  <a:lnTo>
                    <a:pt x="563649" y="4599779"/>
                  </a:lnTo>
                  <a:lnTo>
                    <a:pt x="537263" y="4564124"/>
                  </a:lnTo>
                  <a:lnTo>
                    <a:pt x="511435" y="4528099"/>
                  </a:lnTo>
                  <a:lnTo>
                    <a:pt x="486172" y="4491707"/>
                  </a:lnTo>
                  <a:lnTo>
                    <a:pt x="461478" y="4454956"/>
                  </a:lnTo>
                  <a:lnTo>
                    <a:pt x="437359" y="4417849"/>
                  </a:lnTo>
                  <a:lnTo>
                    <a:pt x="413822" y="4380393"/>
                  </a:lnTo>
                  <a:lnTo>
                    <a:pt x="390871" y="4342592"/>
                  </a:lnTo>
                  <a:lnTo>
                    <a:pt x="368513" y="4304451"/>
                  </a:lnTo>
                  <a:lnTo>
                    <a:pt x="346754" y="4265977"/>
                  </a:lnTo>
                  <a:lnTo>
                    <a:pt x="325598" y="4227173"/>
                  </a:lnTo>
                  <a:lnTo>
                    <a:pt x="305052" y="4188046"/>
                  </a:lnTo>
                  <a:lnTo>
                    <a:pt x="285121" y="4148600"/>
                  </a:lnTo>
                  <a:lnTo>
                    <a:pt x="265811" y="4108841"/>
                  </a:lnTo>
                  <a:lnTo>
                    <a:pt x="247128" y="4068773"/>
                  </a:lnTo>
                  <a:lnTo>
                    <a:pt x="229077" y="4028403"/>
                  </a:lnTo>
                  <a:lnTo>
                    <a:pt x="211664" y="3987735"/>
                  </a:lnTo>
                  <a:lnTo>
                    <a:pt x="194895" y="3946775"/>
                  </a:lnTo>
                  <a:lnTo>
                    <a:pt x="178776" y="3905527"/>
                  </a:lnTo>
                  <a:lnTo>
                    <a:pt x="163311" y="3863998"/>
                  </a:lnTo>
                  <a:lnTo>
                    <a:pt x="148508" y="3822191"/>
                  </a:lnTo>
                  <a:lnTo>
                    <a:pt x="134371" y="3780114"/>
                  </a:lnTo>
                  <a:lnTo>
                    <a:pt x="120907" y="3737769"/>
                  </a:lnTo>
                  <a:lnTo>
                    <a:pt x="108120" y="3695164"/>
                  </a:lnTo>
                  <a:lnTo>
                    <a:pt x="96017" y="3652303"/>
                  </a:lnTo>
                  <a:lnTo>
                    <a:pt x="84604" y="3609191"/>
                  </a:lnTo>
                  <a:lnTo>
                    <a:pt x="73885" y="3565834"/>
                  </a:lnTo>
                  <a:lnTo>
                    <a:pt x="63868" y="3522237"/>
                  </a:lnTo>
                  <a:lnTo>
                    <a:pt x="54556" y="3478404"/>
                  </a:lnTo>
                  <a:lnTo>
                    <a:pt x="45957" y="3434342"/>
                  </a:lnTo>
                  <a:lnTo>
                    <a:pt x="38076" y="3390055"/>
                  </a:lnTo>
                  <a:lnTo>
                    <a:pt x="30918" y="3345549"/>
                  </a:lnTo>
                  <a:lnTo>
                    <a:pt x="24490" y="3300829"/>
                  </a:lnTo>
                  <a:lnTo>
                    <a:pt x="18797" y="3255900"/>
                  </a:lnTo>
                  <a:lnTo>
                    <a:pt x="13844" y="3210767"/>
                  </a:lnTo>
                  <a:lnTo>
                    <a:pt x="9637" y="3165436"/>
                  </a:lnTo>
                  <a:lnTo>
                    <a:pt x="6183" y="3119911"/>
                  </a:lnTo>
                  <a:lnTo>
                    <a:pt x="3486" y="3074199"/>
                  </a:lnTo>
                  <a:lnTo>
                    <a:pt x="1553" y="3028303"/>
                  </a:lnTo>
                  <a:lnTo>
                    <a:pt x="389" y="2982231"/>
                  </a:lnTo>
                  <a:lnTo>
                    <a:pt x="0" y="2935986"/>
                  </a:lnTo>
                  <a:close/>
                </a:path>
              </a:pathLst>
            </a:custGeom>
            <a:ln w="381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5994654" y="915161"/>
              <a:ext cx="3204210" cy="5872480"/>
            </a:xfrm>
            <a:custGeom>
              <a:avLst/>
              <a:gdLst/>
              <a:ahLst/>
              <a:cxnLst/>
              <a:rect l="l" t="t" r="r" b="b"/>
              <a:pathLst>
                <a:path w="3204209" h="5872480">
                  <a:moveTo>
                    <a:pt x="0" y="0"/>
                  </a:moveTo>
                  <a:lnTo>
                    <a:pt x="0" y="5871880"/>
                  </a:lnTo>
                </a:path>
                <a:path w="3204209" h="5872480">
                  <a:moveTo>
                    <a:pt x="3203702" y="2752344"/>
                  </a:moveTo>
                  <a:lnTo>
                    <a:pt x="0" y="2752344"/>
                  </a:lnTo>
                </a:path>
              </a:pathLst>
            </a:custGeom>
            <a:ln w="3810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78739" y="0"/>
            <a:ext cx="12033885" cy="726440"/>
          </a:xfrm>
          <a:prstGeom prst="rect">
            <a:avLst/>
          </a:prstGeom>
        </p:spPr>
        <p:txBody>
          <a:bodyPr vert="horz" wrap="square" lIns="0" tIns="577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55"/>
              </a:spcBef>
            </a:pPr>
            <a:r>
              <a:rPr sz="2000" b="1" dirty="0">
                <a:solidFill>
                  <a:srgbClr val="F79546"/>
                </a:solidFill>
                <a:latin typeface="Calibri"/>
                <a:cs typeface="Calibri"/>
              </a:rPr>
              <a:t>Q</a:t>
            </a:r>
            <a:r>
              <a:rPr sz="2000" b="1" spc="105" dirty="0">
                <a:solidFill>
                  <a:srgbClr val="F79546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79546"/>
                </a:solidFill>
              </a:rPr>
              <a:t>Consider</a:t>
            </a:r>
            <a:r>
              <a:rPr sz="2000" spc="100" dirty="0">
                <a:solidFill>
                  <a:srgbClr val="F79546"/>
                </a:solidFill>
              </a:rPr>
              <a:t> </a:t>
            </a:r>
            <a:r>
              <a:rPr sz="2000" spc="-10" dirty="0">
                <a:solidFill>
                  <a:srgbClr val="F79546"/>
                </a:solidFill>
              </a:rPr>
              <a:t>we</a:t>
            </a:r>
            <a:r>
              <a:rPr sz="2000" spc="90" dirty="0">
                <a:solidFill>
                  <a:srgbClr val="F79546"/>
                </a:solidFill>
              </a:rPr>
              <a:t> </a:t>
            </a:r>
            <a:r>
              <a:rPr sz="2000" spc="-20" dirty="0">
                <a:solidFill>
                  <a:srgbClr val="F79546"/>
                </a:solidFill>
              </a:rPr>
              <a:t>have</a:t>
            </a:r>
            <a:r>
              <a:rPr sz="2000" spc="100" dirty="0">
                <a:solidFill>
                  <a:srgbClr val="F79546"/>
                </a:solidFill>
              </a:rPr>
              <a:t> </a:t>
            </a:r>
            <a:r>
              <a:rPr sz="2000" dirty="0">
                <a:solidFill>
                  <a:srgbClr val="F79546"/>
                </a:solidFill>
              </a:rPr>
              <a:t>a</a:t>
            </a:r>
            <a:r>
              <a:rPr sz="2000" spc="100" dirty="0">
                <a:solidFill>
                  <a:srgbClr val="F79546"/>
                </a:solidFill>
              </a:rPr>
              <a:t> </a:t>
            </a:r>
            <a:r>
              <a:rPr sz="2000" spc="-5" dirty="0">
                <a:solidFill>
                  <a:srgbClr val="F79546"/>
                </a:solidFill>
              </a:rPr>
              <a:t>big</a:t>
            </a:r>
            <a:r>
              <a:rPr sz="2000" spc="110" dirty="0">
                <a:solidFill>
                  <a:srgbClr val="F79546"/>
                </a:solidFill>
              </a:rPr>
              <a:t> </a:t>
            </a:r>
            <a:r>
              <a:rPr sz="2000" spc="-5" dirty="0">
                <a:solidFill>
                  <a:srgbClr val="F79546"/>
                </a:solidFill>
              </a:rPr>
              <a:t>single</a:t>
            </a:r>
            <a:r>
              <a:rPr sz="2000" spc="95" dirty="0">
                <a:solidFill>
                  <a:srgbClr val="F79546"/>
                </a:solidFill>
              </a:rPr>
              <a:t> </a:t>
            </a:r>
            <a:r>
              <a:rPr sz="2000" spc="-10" dirty="0">
                <a:solidFill>
                  <a:srgbClr val="F79546"/>
                </a:solidFill>
              </a:rPr>
              <a:t>network</a:t>
            </a:r>
            <a:r>
              <a:rPr sz="2000" spc="105" dirty="0">
                <a:solidFill>
                  <a:srgbClr val="F79546"/>
                </a:solidFill>
              </a:rPr>
              <a:t> </a:t>
            </a:r>
            <a:r>
              <a:rPr sz="2000" spc="-10" dirty="0">
                <a:solidFill>
                  <a:srgbClr val="F79546"/>
                </a:solidFill>
              </a:rPr>
              <a:t>having</a:t>
            </a:r>
            <a:r>
              <a:rPr sz="2000" spc="100" dirty="0">
                <a:solidFill>
                  <a:srgbClr val="F79546"/>
                </a:solidFill>
              </a:rPr>
              <a:t> </a:t>
            </a:r>
            <a:r>
              <a:rPr sz="2000" spc="-5" dirty="0">
                <a:solidFill>
                  <a:srgbClr val="F79546"/>
                </a:solidFill>
              </a:rPr>
              <a:t>IP</a:t>
            </a:r>
            <a:r>
              <a:rPr sz="2000" spc="100" dirty="0">
                <a:solidFill>
                  <a:srgbClr val="F79546"/>
                </a:solidFill>
              </a:rPr>
              <a:t> </a:t>
            </a:r>
            <a:r>
              <a:rPr sz="2000" spc="-5" dirty="0">
                <a:solidFill>
                  <a:srgbClr val="F79546"/>
                </a:solidFill>
              </a:rPr>
              <a:t>Address</a:t>
            </a:r>
            <a:r>
              <a:rPr sz="2000" spc="95" dirty="0">
                <a:solidFill>
                  <a:srgbClr val="F79546"/>
                </a:solidFill>
              </a:rPr>
              <a:t> </a:t>
            </a:r>
            <a:r>
              <a:rPr sz="2000" spc="-5" dirty="0">
                <a:solidFill>
                  <a:srgbClr val="F79546"/>
                </a:solidFill>
              </a:rPr>
              <a:t>200.1.2.0/24.</a:t>
            </a:r>
            <a:r>
              <a:rPr sz="2000" spc="75" dirty="0">
                <a:solidFill>
                  <a:srgbClr val="F79546"/>
                </a:solidFill>
              </a:rPr>
              <a:t> </a:t>
            </a:r>
            <a:r>
              <a:rPr sz="2000" spc="-35" dirty="0">
                <a:solidFill>
                  <a:srgbClr val="F79546"/>
                </a:solidFill>
              </a:rPr>
              <a:t>We</a:t>
            </a:r>
            <a:r>
              <a:rPr sz="2000" spc="95" dirty="0">
                <a:solidFill>
                  <a:srgbClr val="F79546"/>
                </a:solidFill>
              </a:rPr>
              <a:t> </a:t>
            </a:r>
            <a:r>
              <a:rPr sz="2000" spc="-15" dirty="0">
                <a:solidFill>
                  <a:srgbClr val="F79546"/>
                </a:solidFill>
              </a:rPr>
              <a:t>want</a:t>
            </a:r>
            <a:r>
              <a:rPr sz="2000" spc="100" dirty="0">
                <a:solidFill>
                  <a:srgbClr val="F79546"/>
                </a:solidFill>
              </a:rPr>
              <a:t> </a:t>
            </a:r>
            <a:r>
              <a:rPr sz="2000" spc="-15" dirty="0">
                <a:solidFill>
                  <a:srgbClr val="F79546"/>
                </a:solidFill>
              </a:rPr>
              <a:t>to</a:t>
            </a:r>
            <a:r>
              <a:rPr sz="2000" spc="95" dirty="0">
                <a:solidFill>
                  <a:srgbClr val="F79546"/>
                </a:solidFill>
              </a:rPr>
              <a:t> </a:t>
            </a:r>
            <a:r>
              <a:rPr sz="2000" spc="-5" dirty="0">
                <a:solidFill>
                  <a:srgbClr val="F79546"/>
                </a:solidFill>
              </a:rPr>
              <a:t>do</a:t>
            </a:r>
            <a:r>
              <a:rPr sz="2000" spc="100" dirty="0">
                <a:solidFill>
                  <a:srgbClr val="F79546"/>
                </a:solidFill>
              </a:rPr>
              <a:t> </a:t>
            </a:r>
            <a:r>
              <a:rPr sz="2000" spc="-5" dirty="0">
                <a:solidFill>
                  <a:srgbClr val="F79546"/>
                </a:solidFill>
              </a:rPr>
              <a:t>subnetting</a:t>
            </a:r>
            <a:r>
              <a:rPr sz="2000" spc="95" dirty="0">
                <a:solidFill>
                  <a:srgbClr val="F79546"/>
                </a:solidFill>
              </a:rPr>
              <a:t> </a:t>
            </a:r>
            <a:r>
              <a:rPr sz="2000" spc="-5" dirty="0">
                <a:solidFill>
                  <a:srgbClr val="F79546"/>
                </a:solidFill>
              </a:rPr>
              <a:t>and</a:t>
            </a:r>
            <a:r>
              <a:rPr sz="2000" spc="100" dirty="0">
                <a:solidFill>
                  <a:srgbClr val="F79546"/>
                </a:solidFill>
              </a:rPr>
              <a:t> </a:t>
            </a:r>
            <a:r>
              <a:rPr sz="2000" spc="-5" dirty="0">
                <a:solidFill>
                  <a:srgbClr val="F79546"/>
                </a:solidFill>
              </a:rPr>
              <a:t>divide</a:t>
            </a:r>
            <a:r>
              <a:rPr sz="2000" spc="100" dirty="0">
                <a:solidFill>
                  <a:srgbClr val="F79546"/>
                </a:solidFill>
              </a:rPr>
              <a:t> </a:t>
            </a:r>
            <a:r>
              <a:rPr sz="2000" dirty="0">
                <a:solidFill>
                  <a:srgbClr val="F79546"/>
                </a:solidFill>
              </a:rPr>
              <a:t>this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60"/>
              </a:spcBef>
            </a:pPr>
            <a:r>
              <a:rPr sz="2000" spc="-10" dirty="0">
                <a:solidFill>
                  <a:srgbClr val="F79546"/>
                </a:solidFill>
              </a:rPr>
              <a:t>network</a:t>
            </a:r>
            <a:r>
              <a:rPr sz="2000" spc="5" dirty="0">
                <a:solidFill>
                  <a:srgbClr val="F79546"/>
                </a:solidFill>
              </a:rPr>
              <a:t> </a:t>
            </a:r>
            <a:r>
              <a:rPr sz="2000" spc="-15" dirty="0">
                <a:solidFill>
                  <a:srgbClr val="F79546"/>
                </a:solidFill>
              </a:rPr>
              <a:t>into</a:t>
            </a:r>
            <a:r>
              <a:rPr sz="2000" spc="10" dirty="0">
                <a:solidFill>
                  <a:srgbClr val="F79546"/>
                </a:solidFill>
              </a:rPr>
              <a:t> </a:t>
            </a:r>
            <a:r>
              <a:rPr sz="2000" dirty="0">
                <a:solidFill>
                  <a:srgbClr val="F79546"/>
                </a:solidFill>
              </a:rPr>
              <a:t>3</a:t>
            </a:r>
            <a:r>
              <a:rPr sz="2000" spc="-5" dirty="0">
                <a:solidFill>
                  <a:srgbClr val="F79546"/>
                </a:solidFill>
              </a:rPr>
              <a:t> subnets,</a:t>
            </a:r>
            <a:r>
              <a:rPr sz="2000" dirty="0">
                <a:solidFill>
                  <a:srgbClr val="F79546"/>
                </a:solidFill>
              </a:rPr>
              <a:t> </a:t>
            </a:r>
            <a:r>
              <a:rPr sz="2000" spc="-5" dirty="0">
                <a:solidFill>
                  <a:srgbClr val="F79546"/>
                </a:solidFill>
              </a:rPr>
              <a:t>such</a:t>
            </a:r>
            <a:r>
              <a:rPr sz="2000" spc="5" dirty="0">
                <a:solidFill>
                  <a:srgbClr val="F79546"/>
                </a:solidFill>
              </a:rPr>
              <a:t> </a:t>
            </a:r>
            <a:r>
              <a:rPr sz="2000" spc="-5" dirty="0">
                <a:solidFill>
                  <a:srgbClr val="F79546"/>
                </a:solidFill>
              </a:rPr>
              <a:t>that</a:t>
            </a:r>
            <a:r>
              <a:rPr sz="2000" spc="15" dirty="0">
                <a:solidFill>
                  <a:srgbClr val="F79546"/>
                </a:solidFill>
              </a:rPr>
              <a:t> </a:t>
            </a:r>
            <a:r>
              <a:rPr sz="2000" spc="-20" dirty="0">
                <a:solidFill>
                  <a:srgbClr val="F79546"/>
                </a:solidFill>
              </a:rPr>
              <a:t>first</a:t>
            </a:r>
            <a:r>
              <a:rPr sz="2000" spc="30" dirty="0">
                <a:solidFill>
                  <a:srgbClr val="F79546"/>
                </a:solidFill>
              </a:rPr>
              <a:t> </a:t>
            </a:r>
            <a:r>
              <a:rPr sz="2000" spc="-10" dirty="0">
                <a:solidFill>
                  <a:srgbClr val="F79546"/>
                </a:solidFill>
              </a:rPr>
              <a:t>contains</a:t>
            </a:r>
            <a:r>
              <a:rPr sz="2000" spc="10" dirty="0">
                <a:solidFill>
                  <a:srgbClr val="F79546"/>
                </a:solidFill>
              </a:rPr>
              <a:t> </a:t>
            </a:r>
            <a:r>
              <a:rPr sz="2000" dirty="0">
                <a:solidFill>
                  <a:srgbClr val="F79546"/>
                </a:solidFill>
              </a:rPr>
              <a:t>126</a:t>
            </a:r>
            <a:r>
              <a:rPr sz="2000" spc="-25" dirty="0">
                <a:solidFill>
                  <a:srgbClr val="F79546"/>
                </a:solidFill>
              </a:rPr>
              <a:t> </a:t>
            </a:r>
            <a:r>
              <a:rPr sz="2000" spc="-5" dirty="0">
                <a:solidFill>
                  <a:srgbClr val="F79546"/>
                </a:solidFill>
              </a:rPr>
              <a:t>hosts,</a:t>
            </a:r>
            <a:r>
              <a:rPr sz="2000" spc="10" dirty="0">
                <a:solidFill>
                  <a:srgbClr val="F79546"/>
                </a:solidFill>
              </a:rPr>
              <a:t> </a:t>
            </a:r>
            <a:r>
              <a:rPr sz="2000" dirty="0">
                <a:solidFill>
                  <a:srgbClr val="F79546"/>
                </a:solidFill>
              </a:rPr>
              <a:t>and</a:t>
            </a:r>
            <a:r>
              <a:rPr sz="2000" spc="5" dirty="0">
                <a:solidFill>
                  <a:srgbClr val="F79546"/>
                </a:solidFill>
              </a:rPr>
              <a:t> </a:t>
            </a:r>
            <a:r>
              <a:rPr sz="2000" spc="-5" dirty="0">
                <a:solidFill>
                  <a:srgbClr val="F79546"/>
                </a:solidFill>
              </a:rPr>
              <a:t>other</a:t>
            </a:r>
            <a:r>
              <a:rPr sz="2000" spc="-10" dirty="0">
                <a:solidFill>
                  <a:srgbClr val="F79546"/>
                </a:solidFill>
              </a:rPr>
              <a:t> two</a:t>
            </a:r>
            <a:r>
              <a:rPr sz="2000" spc="10" dirty="0">
                <a:solidFill>
                  <a:srgbClr val="F79546"/>
                </a:solidFill>
              </a:rPr>
              <a:t> </a:t>
            </a:r>
            <a:r>
              <a:rPr sz="2000" spc="-10" dirty="0">
                <a:solidFill>
                  <a:srgbClr val="F79546"/>
                </a:solidFill>
              </a:rPr>
              <a:t>contains</a:t>
            </a:r>
            <a:r>
              <a:rPr sz="2000" spc="-5" dirty="0">
                <a:solidFill>
                  <a:srgbClr val="F79546"/>
                </a:solidFill>
              </a:rPr>
              <a:t> </a:t>
            </a:r>
            <a:r>
              <a:rPr sz="2000" dirty="0">
                <a:solidFill>
                  <a:srgbClr val="F79546"/>
                </a:solidFill>
              </a:rPr>
              <a:t>62</a:t>
            </a:r>
            <a:r>
              <a:rPr sz="2000" spc="-15" dirty="0">
                <a:solidFill>
                  <a:srgbClr val="F79546"/>
                </a:solidFill>
              </a:rPr>
              <a:t> </a:t>
            </a:r>
            <a:r>
              <a:rPr sz="2000" spc="-5" dirty="0">
                <a:solidFill>
                  <a:srgbClr val="F79546"/>
                </a:solidFill>
              </a:rPr>
              <a:t>hosts</a:t>
            </a:r>
            <a:r>
              <a:rPr sz="2000" spc="15" dirty="0">
                <a:solidFill>
                  <a:srgbClr val="F79546"/>
                </a:solidFill>
              </a:rPr>
              <a:t> </a:t>
            </a:r>
            <a:r>
              <a:rPr sz="2000" dirty="0">
                <a:solidFill>
                  <a:srgbClr val="F79546"/>
                </a:solidFill>
              </a:rPr>
              <a:t>each?</a:t>
            </a:r>
            <a:endParaRPr sz="2000"/>
          </a:p>
        </p:txBody>
      </p:sp>
      <p:sp>
        <p:nvSpPr>
          <p:cNvPr id="8" name="object 8"/>
          <p:cNvSpPr txBox="1"/>
          <p:nvPr/>
        </p:nvSpPr>
        <p:spPr>
          <a:xfrm>
            <a:off x="3412616" y="6228613"/>
            <a:ext cx="5351780" cy="584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85"/>
              </a:lnSpc>
            </a:pPr>
            <a:r>
              <a:rPr sz="4400" u="heavy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www.knowledgegate.in</a:t>
            </a:r>
            <a:endParaRPr sz="4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-33832" y="1992629"/>
            <a:ext cx="5431155" cy="23310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24205" algn="ctr">
              <a:lnSpc>
                <a:spcPct val="100000"/>
              </a:lnSpc>
              <a:spcBef>
                <a:spcPts val="95"/>
              </a:spcBef>
            </a:pPr>
            <a:r>
              <a:rPr sz="1600" b="1" u="heavy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1st</a:t>
            </a:r>
            <a:r>
              <a:rPr sz="1600" b="1" u="heavy" spc="-3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1600" b="1" u="heavy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Subnet</a:t>
            </a:r>
            <a:endParaRPr sz="1600">
              <a:latin typeface="Calibri"/>
              <a:cs typeface="Calibri"/>
            </a:endParaRPr>
          </a:p>
          <a:p>
            <a:pPr marL="381000" indent="-343535">
              <a:lnSpc>
                <a:spcPct val="100000"/>
              </a:lnSpc>
              <a:spcBef>
                <a:spcPts val="35"/>
              </a:spcBef>
              <a:buFont typeface="Symbol"/>
              <a:buChar char=""/>
              <a:tabLst>
                <a:tab pos="380365" algn="l"/>
                <a:tab pos="381000" algn="l"/>
              </a:tabLst>
            </a:pP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IP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Address</a:t>
            </a:r>
            <a:r>
              <a:rPr sz="16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16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subnet</a:t>
            </a:r>
            <a:r>
              <a:rPr sz="16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/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 Subnet</a:t>
            </a:r>
            <a:r>
              <a:rPr sz="16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id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200.1.2.0</a:t>
            </a:r>
            <a:endParaRPr sz="1600">
              <a:latin typeface="Calibri"/>
              <a:cs typeface="Calibri"/>
            </a:endParaRPr>
          </a:p>
          <a:p>
            <a:pPr marL="381000" indent="-343535">
              <a:lnSpc>
                <a:spcPct val="100000"/>
              </a:lnSpc>
              <a:spcBef>
                <a:spcPts val="935"/>
              </a:spcBef>
              <a:buFont typeface="Symbol"/>
              <a:buChar char=""/>
              <a:tabLst>
                <a:tab pos="380365" algn="l"/>
                <a:tab pos="381000" algn="l"/>
              </a:tabLst>
            </a:pP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Direct</a:t>
            </a:r>
            <a:r>
              <a:rPr sz="160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Broadcast</a:t>
            </a:r>
            <a:r>
              <a:rPr sz="16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Address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16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200.1.2.</a:t>
            </a: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1111111</a:t>
            </a:r>
            <a:r>
              <a:rPr sz="1600" spc="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16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200.1.2.127</a:t>
            </a:r>
            <a:endParaRPr sz="1600">
              <a:latin typeface="Calibri"/>
              <a:cs typeface="Calibri"/>
            </a:endParaRPr>
          </a:p>
          <a:p>
            <a:pPr marL="381000" indent="-343535">
              <a:lnSpc>
                <a:spcPct val="100000"/>
              </a:lnSpc>
              <a:spcBef>
                <a:spcPts val="940"/>
              </a:spcBef>
              <a:buFont typeface="Symbol"/>
              <a:buChar char=""/>
              <a:tabLst>
                <a:tab pos="380365" algn="l"/>
                <a:tab pos="381000" algn="l"/>
              </a:tabLst>
            </a:pPr>
            <a:r>
              <a:rPr sz="1600" spc="-40" dirty="0">
                <a:solidFill>
                  <a:srgbClr val="FFFFFF"/>
                </a:solidFill>
                <a:latin typeface="Calibri"/>
                <a:cs typeface="Calibri"/>
              </a:rPr>
              <a:t>Total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number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16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IP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Addresses</a:t>
            </a:r>
            <a:r>
              <a:rPr sz="16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r>
              <a:rPr sz="1575" baseline="26455" dirty="0">
                <a:solidFill>
                  <a:srgbClr val="FFFFFF"/>
                </a:solidFill>
                <a:latin typeface="Calibri"/>
                <a:cs typeface="Calibri"/>
              </a:rPr>
              <a:t>7</a:t>
            </a:r>
            <a:r>
              <a:rPr sz="1575" spc="179" baseline="264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128</a:t>
            </a:r>
            <a:endParaRPr sz="1600">
              <a:latin typeface="Calibri"/>
              <a:cs typeface="Calibri"/>
            </a:endParaRPr>
          </a:p>
          <a:p>
            <a:pPr marL="381000" indent="-343535">
              <a:lnSpc>
                <a:spcPct val="100000"/>
              </a:lnSpc>
              <a:spcBef>
                <a:spcPts val="935"/>
              </a:spcBef>
              <a:buFont typeface="Symbol"/>
              <a:buChar char=""/>
              <a:tabLst>
                <a:tab pos="380365" algn="l"/>
                <a:tab pos="381000" algn="l"/>
              </a:tabLst>
            </a:pP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Range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16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IP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 Addresses</a:t>
            </a:r>
            <a:r>
              <a:rPr sz="160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16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[200.1.2.0,</a:t>
            </a:r>
            <a:r>
              <a:rPr sz="16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200.1.2.127]</a:t>
            </a:r>
            <a:endParaRPr sz="1600">
              <a:latin typeface="Calibri"/>
              <a:cs typeface="Calibri"/>
            </a:endParaRPr>
          </a:p>
          <a:p>
            <a:pPr marL="381000" indent="-343535">
              <a:lnSpc>
                <a:spcPct val="100000"/>
              </a:lnSpc>
              <a:spcBef>
                <a:spcPts val="935"/>
              </a:spcBef>
              <a:buFont typeface="Symbol"/>
              <a:buChar char=""/>
              <a:tabLst>
                <a:tab pos="380365" algn="l"/>
                <a:tab pos="381000" algn="l"/>
              </a:tabLst>
            </a:pPr>
            <a:r>
              <a:rPr sz="1600" spc="-40" dirty="0">
                <a:solidFill>
                  <a:srgbClr val="FFFFFF"/>
                </a:solidFill>
                <a:latin typeface="Calibri"/>
                <a:cs typeface="Calibri"/>
              </a:rPr>
              <a:t>Total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number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16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hosts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that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can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be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configured</a:t>
            </a:r>
            <a:r>
              <a:rPr sz="16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128</a:t>
            </a:r>
            <a:r>
              <a:rPr sz="16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6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16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126</a:t>
            </a:r>
            <a:endParaRPr sz="1600">
              <a:latin typeface="Calibri"/>
              <a:cs typeface="Calibri"/>
            </a:endParaRPr>
          </a:p>
          <a:p>
            <a:pPr marL="381000" indent="-343535">
              <a:lnSpc>
                <a:spcPct val="100000"/>
              </a:lnSpc>
              <a:spcBef>
                <a:spcPts val="940"/>
              </a:spcBef>
              <a:buFont typeface="Symbol"/>
              <a:buChar char=""/>
              <a:tabLst>
                <a:tab pos="380365" algn="l"/>
                <a:tab pos="381000" algn="l"/>
              </a:tabLst>
            </a:pP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Range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16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Allocated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IP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 Addresses</a:t>
            </a:r>
            <a:r>
              <a:rPr sz="160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[200.1.2.1,</a:t>
            </a:r>
            <a:r>
              <a:rPr sz="16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200.1.2.126]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032753" y="1005331"/>
            <a:ext cx="5587365" cy="52330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34620">
              <a:lnSpc>
                <a:spcPct val="100000"/>
              </a:lnSpc>
              <a:spcBef>
                <a:spcPts val="95"/>
              </a:spcBef>
            </a:pPr>
            <a:r>
              <a:rPr sz="1600" b="1" u="heavy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2nd</a:t>
            </a:r>
            <a:r>
              <a:rPr sz="1600" b="1" u="heavy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1600" b="1" u="heavy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Subnet</a:t>
            </a:r>
            <a:endParaRPr sz="1600">
              <a:latin typeface="Calibri"/>
              <a:cs typeface="Calibri"/>
            </a:endParaRPr>
          </a:p>
          <a:p>
            <a:pPr marL="477520" indent="-343535">
              <a:lnSpc>
                <a:spcPct val="100000"/>
              </a:lnSpc>
              <a:spcBef>
                <a:spcPts val="35"/>
              </a:spcBef>
              <a:buFont typeface="Symbol"/>
              <a:buChar char=""/>
              <a:tabLst>
                <a:tab pos="477520" algn="l"/>
                <a:tab pos="478155" algn="l"/>
              </a:tabLst>
            </a:pP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IP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Address</a:t>
            </a:r>
            <a:r>
              <a:rPr sz="16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16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subnet</a:t>
            </a:r>
            <a:r>
              <a:rPr sz="16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/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 Subnet</a:t>
            </a:r>
            <a:r>
              <a:rPr sz="16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id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200.1.2.128</a:t>
            </a:r>
            <a:endParaRPr sz="1600">
              <a:latin typeface="Calibri"/>
              <a:cs typeface="Calibri"/>
            </a:endParaRPr>
          </a:p>
          <a:p>
            <a:pPr marL="477520" indent="-343535">
              <a:lnSpc>
                <a:spcPct val="100000"/>
              </a:lnSpc>
              <a:spcBef>
                <a:spcPts val="935"/>
              </a:spcBef>
              <a:buFont typeface="Symbol"/>
              <a:buChar char=""/>
              <a:tabLst>
                <a:tab pos="477520" algn="l"/>
                <a:tab pos="478155" algn="l"/>
              </a:tabLst>
            </a:pP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Direct</a:t>
            </a:r>
            <a:r>
              <a:rPr sz="160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Broadcast</a:t>
            </a:r>
            <a:r>
              <a:rPr sz="16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Address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16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200.1.2.</a:t>
            </a: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10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1111111</a:t>
            </a:r>
            <a:r>
              <a:rPr sz="1600" spc="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16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200.1.2.191</a:t>
            </a:r>
            <a:endParaRPr sz="1600">
              <a:latin typeface="Calibri"/>
              <a:cs typeface="Calibri"/>
            </a:endParaRPr>
          </a:p>
          <a:p>
            <a:pPr marL="477520" indent="-343535">
              <a:lnSpc>
                <a:spcPct val="100000"/>
              </a:lnSpc>
              <a:spcBef>
                <a:spcPts val="940"/>
              </a:spcBef>
              <a:buFont typeface="Symbol"/>
              <a:buChar char=""/>
              <a:tabLst>
                <a:tab pos="477520" algn="l"/>
                <a:tab pos="478155" algn="l"/>
              </a:tabLst>
            </a:pPr>
            <a:r>
              <a:rPr sz="1600" spc="-40" dirty="0">
                <a:solidFill>
                  <a:srgbClr val="FFFFFF"/>
                </a:solidFill>
                <a:latin typeface="Calibri"/>
                <a:cs typeface="Calibri"/>
              </a:rPr>
              <a:t>Total</a:t>
            </a:r>
            <a:r>
              <a:rPr sz="16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number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16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IP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Addresses</a:t>
            </a:r>
            <a:r>
              <a:rPr sz="16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r>
              <a:rPr sz="1575" baseline="26455" dirty="0">
                <a:solidFill>
                  <a:srgbClr val="FFFFFF"/>
                </a:solidFill>
                <a:latin typeface="Calibri"/>
                <a:cs typeface="Calibri"/>
              </a:rPr>
              <a:t>6</a:t>
            </a:r>
            <a:r>
              <a:rPr sz="1575" spc="179" baseline="264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64</a:t>
            </a:r>
            <a:endParaRPr sz="1600">
              <a:latin typeface="Calibri"/>
              <a:cs typeface="Calibri"/>
            </a:endParaRPr>
          </a:p>
          <a:p>
            <a:pPr marL="477520" indent="-343535">
              <a:lnSpc>
                <a:spcPct val="100000"/>
              </a:lnSpc>
              <a:spcBef>
                <a:spcPts val="935"/>
              </a:spcBef>
              <a:buFont typeface="Symbol"/>
              <a:buChar char=""/>
              <a:tabLst>
                <a:tab pos="477520" algn="l"/>
                <a:tab pos="478155" algn="l"/>
              </a:tabLst>
            </a:pP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Range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16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IP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Addresses</a:t>
            </a:r>
            <a:r>
              <a:rPr sz="16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[200.1.2.128,</a:t>
            </a:r>
            <a:r>
              <a:rPr sz="1600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200.1.2.191]</a:t>
            </a:r>
            <a:endParaRPr sz="1600">
              <a:latin typeface="Calibri"/>
              <a:cs typeface="Calibri"/>
            </a:endParaRPr>
          </a:p>
          <a:p>
            <a:pPr marL="477520" indent="-343535">
              <a:lnSpc>
                <a:spcPct val="100000"/>
              </a:lnSpc>
              <a:spcBef>
                <a:spcPts val="935"/>
              </a:spcBef>
              <a:buFont typeface="Symbol"/>
              <a:buChar char=""/>
              <a:tabLst>
                <a:tab pos="477520" algn="l"/>
                <a:tab pos="478155" algn="l"/>
              </a:tabLst>
            </a:pPr>
            <a:r>
              <a:rPr sz="1600" spc="-40" dirty="0">
                <a:solidFill>
                  <a:srgbClr val="FFFFFF"/>
                </a:solidFill>
                <a:latin typeface="Calibri"/>
                <a:cs typeface="Calibri"/>
              </a:rPr>
              <a:t>Total</a:t>
            </a:r>
            <a:r>
              <a:rPr sz="16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number</a:t>
            </a:r>
            <a:r>
              <a:rPr sz="16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16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hosts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that can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be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configured</a:t>
            </a:r>
            <a:r>
              <a:rPr sz="16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64</a:t>
            </a:r>
            <a:r>
              <a:rPr sz="16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2 =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62</a:t>
            </a:r>
            <a:endParaRPr sz="1600">
              <a:latin typeface="Calibri"/>
              <a:cs typeface="Calibri"/>
            </a:endParaRPr>
          </a:p>
          <a:p>
            <a:pPr marL="477520" indent="-343535">
              <a:lnSpc>
                <a:spcPct val="100000"/>
              </a:lnSpc>
              <a:spcBef>
                <a:spcPts val="940"/>
              </a:spcBef>
              <a:buFont typeface="Symbol"/>
              <a:buChar char=""/>
              <a:tabLst>
                <a:tab pos="477520" algn="l"/>
                <a:tab pos="478155" algn="l"/>
              </a:tabLst>
            </a:pP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Range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16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Allocated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IP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 Addresses</a:t>
            </a:r>
            <a:r>
              <a:rPr sz="16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16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[200.1.2.129,</a:t>
            </a:r>
            <a:r>
              <a:rPr sz="1600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200.1.2.190]</a:t>
            </a:r>
            <a:endParaRPr sz="16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800">
              <a:latin typeface="Calibri"/>
              <a:cs typeface="Calibri"/>
            </a:endParaRPr>
          </a:p>
          <a:p>
            <a:pPr marL="50800">
              <a:lnSpc>
                <a:spcPct val="100000"/>
              </a:lnSpc>
            </a:pPr>
            <a:r>
              <a:rPr sz="1600" b="1" u="heavy" spc="-1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3rd</a:t>
            </a:r>
            <a:r>
              <a:rPr sz="1600" b="1" u="heavy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Subnet</a:t>
            </a:r>
            <a:endParaRPr sz="1600">
              <a:latin typeface="Calibri"/>
              <a:cs typeface="Calibri"/>
            </a:endParaRPr>
          </a:p>
          <a:p>
            <a:pPr marL="393700" indent="-342900">
              <a:lnSpc>
                <a:spcPct val="100000"/>
              </a:lnSpc>
              <a:spcBef>
                <a:spcPts val="35"/>
              </a:spcBef>
              <a:buFont typeface="Symbol"/>
              <a:buChar char=""/>
              <a:tabLst>
                <a:tab pos="393065" algn="l"/>
                <a:tab pos="393700" algn="l"/>
              </a:tabLst>
            </a:pP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IP</a:t>
            </a:r>
            <a:r>
              <a:rPr sz="16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Address</a:t>
            </a:r>
            <a:r>
              <a:rPr sz="16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16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subnet</a:t>
            </a:r>
            <a:r>
              <a:rPr sz="16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/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 Subnet</a:t>
            </a:r>
            <a:r>
              <a:rPr sz="16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id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200.1.2.192</a:t>
            </a:r>
            <a:endParaRPr sz="1600">
              <a:latin typeface="Calibri"/>
              <a:cs typeface="Calibri"/>
            </a:endParaRPr>
          </a:p>
          <a:p>
            <a:pPr marL="393700" indent="-342900">
              <a:lnSpc>
                <a:spcPct val="100000"/>
              </a:lnSpc>
              <a:spcBef>
                <a:spcPts val="935"/>
              </a:spcBef>
              <a:buFont typeface="Symbol"/>
              <a:buChar char=""/>
              <a:tabLst>
                <a:tab pos="393065" algn="l"/>
                <a:tab pos="393700" algn="l"/>
              </a:tabLst>
            </a:pP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Direct</a:t>
            </a:r>
            <a:r>
              <a:rPr sz="16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Broadcast</a:t>
            </a:r>
            <a:r>
              <a:rPr sz="16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Address</a:t>
            </a:r>
            <a:r>
              <a:rPr sz="16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16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200.1.2.</a:t>
            </a: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11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1111111</a:t>
            </a:r>
            <a:r>
              <a:rPr sz="1600" spc="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16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200.1.2.255</a:t>
            </a:r>
            <a:endParaRPr sz="1600">
              <a:latin typeface="Calibri"/>
              <a:cs typeface="Calibri"/>
            </a:endParaRPr>
          </a:p>
          <a:p>
            <a:pPr marL="393700" indent="-342900">
              <a:lnSpc>
                <a:spcPct val="100000"/>
              </a:lnSpc>
              <a:spcBef>
                <a:spcPts val="935"/>
              </a:spcBef>
              <a:buFont typeface="Symbol"/>
              <a:buChar char=""/>
              <a:tabLst>
                <a:tab pos="393065" algn="l"/>
                <a:tab pos="393700" algn="l"/>
              </a:tabLst>
            </a:pPr>
            <a:r>
              <a:rPr sz="1600" spc="-40" dirty="0">
                <a:solidFill>
                  <a:srgbClr val="FFFFFF"/>
                </a:solidFill>
                <a:latin typeface="Calibri"/>
                <a:cs typeface="Calibri"/>
              </a:rPr>
              <a:t>Total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number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16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IP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Addresses</a:t>
            </a:r>
            <a:r>
              <a:rPr sz="16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16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r>
              <a:rPr sz="1575" spc="-7" baseline="26455" dirty="0">
                <a:solidFill>
                  <a:srgbClr val="FFFFFF"/>
                </a:solidFill>
                <a:latin typeface="Calibri"/>
                <a:cs typeface="Calibri"/>
              </a:rPr>
              <a:t>6</a:t>
            </a:r>
            <a:r>
              <a:rPr sz="1575" spc="179" baseline="264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64</a:t>
            </a:r>
            <a:endParaRPr sz="1600">
              <a:latin typeface="Calibri"/>
              <a:cs typeface="Calibri"/>
            </a:endParaRPr>
          </a:p>
          <a:p>
            <a:pPr marL="393700" indent="-342900">
              <a:lnSpc>
                <a:spcPct val="100000"/>
              </a:lnSpc>
              <a:spcBef>
                <a:spcPts val="940"/>
              </a:spcBef>
              <a:buFont typeface="Symbol"/>
              <a:buChar char=""/>
              <a:tabLst>
                <a:tab pos="393065" algn="l"/>
                <a:tab pos="393700" algn="l"/>
              </a:tabLst>
            </a:pP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Range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16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IP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Addresses</a:t>
            </a:r>
            <a:r>
              <a:rPr sz="16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[200.1.2.192,</a:t>
            </a:r>
            <a:r>
              <a:rPr sz="160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200.1.2.255]</a:t>
            </a:r>
            <a:endParaRPr sz="1600">
              <a:latin typeface="Calibri"/>
              <a:cs typeface="Calibri"/>
            </a:endParaRPr>
          </a:p>
          <a:p>
            <a:pPr marL="393700" indent="-342900">
              <a:lnSpc>
                <a:spcPct val="100000"/>
              </a:lnSpc>
              <a:spcBef>
                <a:spcPts val="935"/>
              </a:spcBef>
              <a:buFont typeface="Symbol"/>
              <a:buChar char=""/>
              <a:tabLst>
                <a:tab pos="393065" algn="l"/>
                <a:tab pos="393700" algn="l"/>
              </a:tabLst>
            </a:pPr>
            <a:r>
              <a:rPr sz="1600" spc="-40" dirty="0">
                <a:solidFill>
                  <a:srgbClr val="FFFFFF"/>
                </a:solidFill>
                <a:latin typeface="Calibri"/>
                <a:cs typeface="Calibri"/>
              </a:rPr>
              <a:t>Total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number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16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hosts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that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 can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be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configured</a:t>
            </a:r>
            <a:r>
              <a:rPr sz="16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64</a:t>
            </a:r>
            <a:r>
              <a:rPr sz="16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62</a:t>
            </a:r>
            <a:endParaRPr sz="1600">
              <a:latin typeface="Calibri"/>
              <a:cs typeface="Calibri"/>
            </a:endParaRPr>
          </a:p>
          <a:p>
            <a:pPr marL="393700" indent="-342900">
              <a:lnSpc>
                <a:spcPct val="100000"/>
              </a:lnSpc>
              <a:spcBef>
                <a:spcPts val="935"/>
              </a:spcBef>
              <a:buFont typeface="Symbol"/>
              <a:buChar char=""/>
              <a:tabLst>
                <a:tab pos="393065" algn="l"/>
                <a:tab pos="393700" algn="l"/>
              </a:tabLst>
            </a:pP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Range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16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Allocated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IP</a:t>
            </a:r>
            <a:r>
              <a:rPr sz="16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Addresses</a:t>
            </a:r>
            <a:r>
              <a:rPr sz="16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[200.1.2.193,</a:t>
            </a:r>
            <a:r>
              <a:rPr sz="160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200.1.2.254]</a:t>
            </a:r>
            <a:endParaRPr sz="1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772155" y="896111"/>
            <a:ext cx="6445250" cy="5910580"/>
            <a:chOff x="2772155" y="896111"/>
            <a:chExt cx="6445250" cy="5910580"/>
          </a:xfrm>
        </p:grpSpPr>
        <p:sp>
          <p:nvSpPr>
            <p:cNvPr id="3" name="object 3"/>
            <p:cNvSpPr/>
            <p:nvPr/>
          </p:nvSpPr>
          <p:spPr>
            <a:xfrm>
              <a:off x="2791205" y="915161"/>
              <a:ext cx="6407150" cy="5872480"/>
            </a:xfrm>
            <a:custGeom>
              <a:avLst/>
              <a:gdLst/>
              <a:ahLst/>
              <a:cxnLst/>
              <a:rect l="l" t="t" r="r" b="b"/>
              <a:pathLst>
                <a:path w="6407150" h="5872480">
                  <a:moveTo>
                    <a:pt x="0" y="2935986"/>
                  </a:moveTo>
                  <a:lnTo>
                    <a:pt x="389" y="2889740"/>
                  </a:lnTo>
                  <a:lnTo>
                    <a:pt x="1553" y="2843668"/>
                  </a:lnTo>
                  <a:lnTo>
                    <a:pt x="3486" y="2797772"/>
                  </a:lnTo>
                  <a:lnTo>
                    <a:pt x="6183" y="2752060"/>
                  </a:lnTo>
                  <a:lnTo>
                    <a:pt x="9637" y="2706535"/>
                  </a:lnTo>
                  <a:lnTo>
                    <a:pt x="13844" y="2661204"/>
                  </a:lnTo>
                  <a:lnTo>
                    <a:pt x="18797" y="2616071"/>
                  </a:lnTo>
                  <a:lnTo>
                    <a:pt x="24490" y="2571142"/>
                  </a:lnTo>
                  <a:lnTo>
                    <a:pt x="30918" y="2526422"/>
                  </a:lnTo>
                  <a:lnTo>
                    <a:pt x="38076" y="2481916"/>
                  </a:lnTo>
                  <a:lnTo>
                    <a:pt x="45957" y="2437629"/>
                  </a:lnTo>
                  <a:lnTo>
                    <a:pt x="54556" y="2393567"/>
                  </a:lnTo>
                  <a:lnTo>
                    <a:pt x="63868" y="2349734"/>
                  </a:lnTo>
                  <a:lnTo>
                    <a:pt x="73885" y="2306137"/>
                  </a:lnTo>
                  <a:lnTo>
                    <a:pt x="84604" y="2262780"/>
                  </a:lnTo>
                  <a:lnTo>
                    <a:pt x="96017" y="2219668"/>
                  </a:lnTo>
                  <a:lnTo>
                    <a:pt x="108120" y="2176807"/>
                  </a:lnTo>
                  <a:lnTo>
                    <a:pt x="120907" y="2134201"/>
                  </a:lnTo>
                  <a:lnTo>
                    <a:pt x="134371" y="2091857"/>
                  </a:lnTo>
                  <a:lnTo>
                    <a:pt x="148508" y="2049779"/>
                  </a:lnTo>
                  <a:lnTo>
                    <a:pt x="163311" y="2007973"/>
                  </a:lnTo>
                  <a:lnTo>
                    <a:pt x="178776" y="1966444"/>
                  </a:lnTo>
                  <a:lnTo>
                    <a:pt x="194895" y="1925196"/>
                  </a:lnTo>
                  <a:lnTo>
                    <a:pt x="211664" y="1884236"/>
                  </a:lnTo>
                  <a:lnTo>
                    <a:pt x="229077" y="1843568"/>
                  </a:lnTo>
                  <a:lnTo>
                    <a:pt x="247128" y="1803198"/>
                  </a:lnTo>
                  <a:lnTo>
                    <a:pt x="265811" y="1763130"/>
                  </a:lnTo>
                  <a:lnTo>
                    <a:pt x="285121" y="1723371"/>
                  </a:lnTo>
                  <a:lnTo>
                    <a:pt x="305052" y="1683925"/>
                  </a:lnTo>
                  <a:lnTo>
                    <a:pt x="325598" y="1644798"/>
                  </a:lnTo>
                  <a:lnTo>
                    <a:pt x="346754" y="1605994"/>
                  </a:lnTo>
                  <a:lnTo>
                    <a:pt x="368513" y="1567519"/>
                  </a:lnTo>
                  <a:lnTo>
                    <a:pt x="390871" y="1529379"/>
                  </a:lnTo>
                  <a:lnTo>
                    <a:pt x="413822" y="1491578"/>
                  </a:lnTo>
                  <a:lnTo>
                    <a:pt x="437359" y="1454121"/>
                  </a:lnTo>
                  <a:lnTo>
                    <a:pt x="461478" y="1417015"/>
                  </a:lnTo>
                  <a:lnTo>
                    <a:pt x="486172" y="1380263"/>
                  </a:lnTo>
                  <a:lnTo>
                    <a:pt x="511435" y="1343872"/>
                  </a:lnTo>
                  <a:lnTo>
                    <a:pt x="537263" y="1307846"/>
                  </a:lnTo>
                  <a:lnTo>
                    <a:pt x="563649" y="1272192"/>
                  </a:lnTo>
                  <a:lnTo>
                    <a:pt x="590587" y="1236913"/>
                  </a:lnTo>
                  <a:lnTo>
                    <a:pt x="618073" y="1202015"/>
                  </a:lnTo>
                  <a:lnTo>
                    <a:pt x="646100" y="1167504"/>
                  </a:lnTo>
                  <a:lnTo>
                    <a:pt x="674662" y="1133384"/>
                  </a:lnTo>
                  <a:lnTo>
                    <a:pt x="703754" y="1099661"/>
                  </a:lnTo>
                  <a:lnTo>
                    <a:pt x="733371" y="1066340"/>
                  </a:lnTo>
                  <a:lnTo>
                    <a:pt x="763505" y="1033427"/>
                  </a:lnTo>
                  <a:lnTo>
                    <a:pt x="794153" y="1000926"/>
                  </a:lnTo>
                  <a:lnTo>
                    <a:pt x="825308" y="968843"/>
                  </a:lnTo>
                  <a:lnTo>
                    <a:pt x="856964" y="937182"/>
                  </a:lnTo>
                  <a:lnTo>
                    <a:pt x="889115" y="905950"/>
                  </a:lnTo>
                  <a:lnTo>
                    <a:pt x="921757" y="875152"/>
                  </a:lnTo>
                  <a:lnTo>
                    <a:pt x="954883" y="844792"/>
                  </a:lnTo>
                  <a:lnTo>
                    <a:pt x="988487" y="814875"/>
                  </a:lnTo>
                  <a:lnTo>
                    <a:pt x="1022565" y="785408"/>
                  </a:lnTo>
                  <a:lnTo>
                    <a:pt x="1057109" y="756395"/>
                  </a:lnTo>
                  <a:lnTo>
                    <a:pt x="1092115" y="727842"/>
                  </a:lnTo>
                  <a:lnTo>
                    <a:pt x="1127577" y="699754"/>
                  </a:lnTo>
                  <a:lnTo>
                    <a:pt x="1163489" y="672135"/>
                  </a:lnTo>
                  <a:lnTo>
                    <a:pt x="1199845" y="644991"/>
                  </a:lnTo>
                  <a:lnTo>
                    <a:pt x="1236640" y="618328"/>
                  </a:lnTo>
                  <a:lnTo>
                    <a:pt x="1273868" y="592151"/>
                  </a:lnTo>
                  <a:lnTo>
                    <a:pt x="1311523" y="566464"/>
                  </a:lnTo>
                  <a:lnTo>
                    <a:pt x="1349600" y="541274"/>
                  </a:lnTo>
                  <a:lnTo>
                    <a:pt x="1388093" y="516584"/>
                  </a:lnTo>
                  <a:lnTo>
                    <a:pt x="1426996" y="492402"/>
                  </a:lnTo>
                  <a:lnTo>
                    <a:pt x="1466304" y="468730"/>
                  </a:lnTo>
                  <a:lnTo>
                    <a:pt x="1506010" y="445576"/>
                  </a:lnTo>
                  <a:lnTo>
                    <a:pt x="1546109" y="422944"/>
                  </a:lnTo>
                  <a:lnTo>
                    <a:pt x="1586596" y="400840"/>
                  </a:lnTo>
                  <a:lnTo>
                    <a:pt x="1627465" y="379268"/>
                  </a:lnTo>
                  <a:lnTo>
                    <a:pt x="1668710" y="358234"/>
                  </a:lnTo>
                  <a:lnTo>
                    <a:pt x="1710325" y="337742"/>
                  </a:lnTo>
                  <a:lnTo>
                    <a:pt x="1752304" y="317800"/>
                  </a:lnTo>
                  <a:lnTo>
                    <a:pt x="1794643" y="298410"/>
                  </a:lnTo>
                  <a:lnTo>
                    <a:pt x="1837335" y="279580"/>
                  </a:lnTo>
                  <a:lnTo>
                    <a:pt x="1880374" y="261313"/>
                  </a:lnTo>
                  <a:lnTo>
                    <a:pt x="1923755" y="243615"/>
                  </a:lnTo>
                  <a:lnTo>
                    <a:pt x="1967472" y="226492"/>
                  </a:lnTo>
                  <a:lnTo>
                    <a:pt x="2011520" y="209949"/>
                  </a:lnTo>
                  <a:lnTo>
                    <a:pt x="2055893" y="193990"/>
                  </a:lnTo>
                  <a:lnTo>
                    <a:pt x="2100584" y="178621"/>
                  </a:lnTo>
                  <a:lnTo>
                    <a:pt x="2145589" y="163848"/>
                  </a:lnTo>
                  <a:lnTo>
                    <a:pt x="2190902" y="149675"/>
                  </a:lnTo>
                  <a:lnTo>
                    <a:pt x="2236516" y="136107"/>
                  </a:lnTo>
                  <a:lnTo>
                    <a:pt x="2282427" y="123151"/>
                  </a:lnTo>
                  <a:lnTo>
                    <a:pt x="2328629" y="110811"/>
                  </a:lnTo>
                  <a:lnTo>
                    <a:pt x="2375115" y="99092"/>
                  </a:lnTo>
                  <a:lnTo>
                    <a:pt x="2421881" y="88000"/>
                  </a:lnTo>
                  <a:lnTo>
                    <a:pt x="2468919" y="77539"/>
                  </a:lnTo>
                  <a:lnTo>
                    <a:pt x="2516226" y="67716"/>
                  </a:lnTo>
                  <a:lnTo>
                    <a:pt x="2563795" y="58534"/>
                  </a:lnTo>
                  <a:lnTo>
                    <a:pt x="2611620" y="50001"/>
                  </a:lnTo>
                  <a:lnTo>
                    <a:pt x="2659696" y="42120"/>
                  </a:lnTo>
                  <a:lnTo>
                    <a:pt x="2708017" y="34897"/>
                  </a:lnTo>
                  <a:lnTo>
                    <a:pt x="2756577" y="28337"/>
                  </a:lnTo>
                  <a:lnTo>
                    <a:pt x="2805371" y="22445"/>
                  </a:lnTo>
                  <a:lnTo>
                    <a:pt x="2854393" y="17227"/>
                  </a:lnTo>
                  <a:lnTo>
                    <a:pt x="2903637" y="12688"/>
                  </a:lnTo>
                  <a:lnTo>
                    <a:pt x="2953097" y="8833"/>
                  </a:lnTo>
                  <a:lnTo>
                    <a:pt x="3002768" y="5667"/>
                  </a:lnTo>
                  <a:lnTo>
                    <a:pt x="3052645" y="3195"/>
                  </a:lnTo>
                  <a:lnTo>
                    <a:pt x="3102720" y="1423"/>
                  </a:lnTo>
                  <a:lnTo>
                    <a:pt x="3152990" y="356"/>
                  </a:lnTo>
                  <a:lnTo>
                    <a:pt x="3203447" y="0"/>
                  </a:lnTo>
                  <a:lnTo>
                    <a:pt x="3253905" y="356"/>
                  </a:lnTo>
                  <a:lnTo>
                    <a:pt x="3304175" y="1423"/>
                  </a:lnTo>
                  <a:lnTo>
                    <a:pt x="3354250" y="3195"/>
                  </a:lnTo>
                  <a:lnTo>
                    <a:pt x="3404127" y="5667"/>
                  </a:lnTo>
                  <a:lnTo>
                    <a:pt x="3453798" y="8833"/>
                  </a:lnTo>
                  <a:lnTo>
                    <a:pt x="3503258" y="12688"/>
                  </a:lnTo>
                  <a:lnTo>
                    <a:pt x="3552502" y="17227"/>
                  </a:lnTo>
                  <a:lnTo>
                    <a:pt x="3601524" y="22445"/>
                  </a:lnTo>
                  <a:lnTo>
                    <a:pt x="3650318" y="28337"/>
                  </a:lnTo>
                  <a:lnTo>
                    <a:pt x="3698878" y="34897"/>
                  </a:lnTo>
                  <a:lnTo>
                    <a:pt x="3747199" y="42120"/>
                  </a:lnTo>
                  <a:lnTo>
                    <a:pt x="3795275" y="50001"/>
                  </a:lnTo>
                  <a:lnTo>
                    <a:pt x="3843100" y="58534"/>
                  </a:lnTo>
                  <a:lnTo>
                    <a:pt x="3890669" y="67716"/>
                  </a:lnTo>
                  <a:lnTo>
                    <a:pt x="3937976" y="77539"/>
                  </a:lnTo>
                  <a:lnTo>
                    <a:pt x="3985014" y="88000"/>
                  </a:lnTo>
                  <a:lnTo>
                    <a:pt x="4031780" y="99092"/>
                  </a:lnTo>
                  <a:lnTo>
                    <a:pt x="4078266" y="110811"/>
                  </a:lnTo>
                  <a:lnTo>
                    <a:pt x="4124468" y="123151"/>
                  </a:lnTo>
                  <a:lnTo>
                    <a:pt x="4170379" y="136107"/>
                  </a:lnTo>
                  <a:lnTo>
                    <a:pt x="4215993" y="149675"/>
                  </a:lnTo>
                  <a:lnTo>
                    <a:pt x="4261306" y="163848"/>
                  </a:lnTo>
                  <a:lnTo>
                    <a:pt x="4306311" y="178621"/>
                  </a:lnTo>
                  <a:lnTo>
                    <a:pt x="4351002" y="193990"/>
                  </a:lnTo>
                  <a:lnTo>
                    <a:pt x="4395375" y="209949"/>
                  </a:lnTo>
                  <a:lnTo>
                    <a:pt x="4439423" y="226492"/>
                  </a:lnTo>
                  <a:lnTo>
                    <a:pt x="4483140" y="243615"/>
                  </a:lnTo>
                  <a:lnTo>
                    <a:pt x="4526521" y="261313"/>
                  </a:lnTo>
                  <a:lnTo>
                    <a:pt x="4569560" y="279580"/>
                  </a:lnTo>
                  <a:lnTo>
                    <a:pt x="4612252" y="298410"/>
                  </a:lnTo>
                  <a:lnTo>
                    <a:pt x="4654591" y="317800"/>
                  </a:lnTo>
                  <a:lnTo>
                    <a:pt x="4696570" y="337742"/>
                  </a:lnTo>
                  <a:lnTo>
                    <a:pt x="4738185" y="358234"/>
                  </a:lnTo>
                  <a:lnTo>
                    <a:pt x="4779430" y="379268"/>
                  </a:lnTo>
                  <a:lnTo>
                    <a:pt x="4820299" y="400840"/>
                  </a:lnTo>
                  <a:lnTo>
                    <a:pt x="4860786" y="422944"/>
                  </a:lnTo>
                  <a:lnTo>
                    <a:pt x="4900885" y="445576"/>
                  </a:lnTo>
                  <a:lnTo>
                    <a:pt x="4940591" y="468730"/>
                  </a:lnTo>
                  <a:lnTo>
                    <a:pt x="4979899" y="492402"/>
                  </a:lnTo>
                  <a:lnTo>
                    <a:pt x="5018802" y="516584"/>
                  </a:lnTo>
                  <a:lnTo>
                    <a:pt x="5057295" y="541274"/>
                  </a:lnTo>
                  <a:lnTo>
                    <a:pt x="5095372" y="566464"/>
                  </a:lnTo>
                  <a:lnTo>
                    <a:pt x="5133027" y="592151"/>
                  </a:lnTo>
                  <a:lnTo>
                    <a:pt x="5170255" y="618328"/>
                  </a:lnTo>
                  <a:lnTo>
                    <a:pt x="5207050" y="644991"/>
                  </a:lnTo>
                  <a:lnTo>
                    <a:pt x="5243406" y="672135"/>
                  </a:lnTo>
                  <a:lnTo>
                    <a:pt x="5279318" y="699754"/>
                  </a:lnTo>
                  <a:lnTo>
                    <a:pt x="5314780" y="727842"/>
                  </a:lnTo>
                  <a:lnTo>
                    <a:pt x="5349786" y="756395"/>
                  </a:lnTo>
                  <a:lnTo>
                    <a:pt x="5384330" y="785408"/>
                  </a:lnTo>
                  <a:lnTo>
                    <a:pt x="5418408" y="814875"/>
                  </a:lnTo>
                  <a:lnTo>
                    <a:pt x="5452012" y="844792"/>
                  </a:lnTo>
                  <a:lnTo>
                    <a:pt x="5485138" y="875152"/>
                  </a:lnTo>
                  <a:lnTo>
                    <a:pt x="5517780" y="905950"/>
                  </a:lnTo>
                  <a:lnTo>
                    <a:pt x="5549931" y="937182"/>
                  </a:lnTo>
                  <a:lnTo>
                    <a:pt x="5581587" y="968843"/>
                  </a:lnTo>
                  <a:lnTo>
                    <a:pt x="5612742" y="1000926"/>
                  </a:lnTo>
                  <a:lnTo>
                    <a:pt x="5643390" y="1033427"/>
                  </a:lnTo>
                  <a:lnTo>
                    <a:pt x="5673524" y="1066340"/>
                  </a:lnTo>
                  <a:lnTo>
                    <a:pt x="5703141" y="1099661"/>
                  </a:lnTo>
                  <a:lnTo>
                    <a:pt x="5732233" y="1133384"/>
                  </a:lnTo>
                  <a:lnTo>
                    <a:pt x="5760795" y="1167504"/>
                  </a:lnTo>
                  <a:lnTo>
                    <a:pt x="5788822" y="1202015"/>
                  </a:lnTo>
                  <a:lnTo>
                    <a:pt x="5816308" y="1236913"/>
                  </a:lnTo>
                  <a:lnTo>
                    <a:pt x="5843246" y="1272192"/>
                  </a:lnTo>
                  <a:lnTo>
                    <a:pt x="5869632" y="1307846"/>
                  </a:lnTo>
                  <a:lnTo>
                    <a:pt x="5895460" y="1343872"/>
                  </a:lnTo>
                  <a:lnTo>
                    <a:pt x="5920723" y="1380263"/>
                  </a:lnTo>
                  <a:lnTo>
                    <a:pt x="5945417" y="1417015"/>
                  </a:lnTo>
                  <a:lnTo>
                    <a:pt x="5969536" y="1454121"/>
                  </a:lnTo>
                  <a:lnTo>
                    <a:pt x="5993073" y="1491578"/>
                  </a:lnTo>
                  <a:lnTo>
                    <a:pt x="6016024" y="1529379"/>
                  </a:lnTo>
                  <a:lnTo>
                    <a:pt x="6038382" y="1567519"/>
                  </a:lnTo>
                  <a:lnTo>
                    <a:pt x="6060141" y="1605994"/>
                  </a:lnTo>
                  <a:lnTo>
                    <a:pt x="6081297" y="1644798"/>
                  </a:lnTo>
                  <a:lnTo>
                    <a:pt x="6101843" y="1683925"/>
                  </a:lnTo>
                  <a:lnTo>
                    <a:pt x="6121774" y="1723371"/>
                  </a:lnTo>
                  <a:lnTo>
                    <a:pt x="6141084" y="1763130"/>
                  </a:lnTo>
                  <a:lnTo>
                    <a:pt x="6159767" y="1803198"/>
                  </a:lnTo>
                  <a:lnTo>
                    <a:pt x="6177818" y="1843568"/>
                  </a:lnTo>
                  <a:lnTo>
                    <a:pt x="6195231" y="1884236"/>
                  </a:lnTo>
                  <a:lnTo>
                    <a:pt x="6212000" y="1925196"/>
                  </a:lnTo>
                  <a:lnTo>
                    <a:pt x="6228119" y="1966444"/>
                  </a:lnTo>
                  <a:lnTo>
                    <a:pt x="6243584" y="2007973"/>
                  </a:lnTo>
                  <a:lnTo>
                    <a:pt x="6258387" y="2049779"/>
                  </a:lnTo>
                  <a:lnTo>
                    <a:pt x="6272524" y="2091857"/>
                  </a:lnTo>
                  <a:lnTo>
                    <a:pt x="6285988" y="2134201"/>
                  </a:lnTo>
                  <a:lnTo>
                    <a:pt x="6298775" y="2176807"/>
                  </a:lnTo>
                  <a:lnTo>
                    <a:pt x="6310878" y="2219668"/>
                  </a:lnTo>
                  <a:lnTo>
                    <a:pt x="6322291" y="2262780"/>
                  </a:lnTo>
                  <a:lnTo>
                    <a:pt x="6333010" y="2306137"/>
                  </a:lnTo>
                  <a:lnTo>
                    <a:pt x="6343027" y="2349734"/>
                  </a:lnTo>
                  <a:lnTo>
                    <a:pt x="6352339" y="2393567"/>
                  </a:lnTo>
                  <a:lnTo>
                    <a:pt x="6360938" y="2437629"/>
                  </a:lnTo>
                  <a:lnTo>
                    <a:pt x="6368819" y="2481916"/>
                  </a:lnTo>
                  <a:lnTo>
                    <a:pt x="6375977" y="2526422"/>
                  </a:lnTo>
                  <a:lnTo>
                    <a:pt x="6382405" y="2571142"/>
                  </a:lnTo>
                  <a:lnTo>
                    <a:pt x="6388098" y="2616071"/>
                  </a:lnTo>
                  <a:lnTo>
                    <a:pt x="6393051" y="2661204"/>
                  </a:lnTo>
                  <a:lnTo>
                    <a:pt x="6397258" y="2706535"/>
                  </a:lnTo>
                  <a:lnTo>
                    <a:pt x="6400712" y="2752060"/>
                  </a:lnTo>
                  <a:lnTo>
                    <a:pt x="6403409" y="2797772"/>
                  </a:lnTo>
                  <a:lnTo>
                    <a:pt x="6405342" y="2843668"/>
                  </a:lnTo>
                  <a:lnTo>
                    <a:pt x="6406506" y="2889740"/>
                  </a:lnTo>
                  <a:lnTo>
                    <a:pt x="6406896" y="2935986"/>
                  </a:lnTo>
                  <a:lnTo>
                    <a:pt x="6406506" y="2982231"/>
                  </a:lnTo>
                  <a:lnTo>
                    <a:pt x="6405342" y="3028303"/>
                  </a:lnTo>
                  <a:lnTo>
                    <a:pt x="6403409" y="3074199"/>
                  </a:lnTo>
                  <a:lnTo>
                    <a:pt x="6400712" y="3119911"/>
                  </a:lnTo>
                  <a:lnTo>
                    <a:pt x="6397258" y="3165436"/>
                  </a:lnTo>
                  <a:lnTo>
                    <a:pt x="6393051" y="3210767"/>
                  </a:lnTo>
                  <a:lnTo>
                    <a:pt x="6388098" y="3255900"/>
                  </a:lnTo>
                  <a:lnTo>
                    <a:pt x="6382405" y="3300829"/>
                  </a:lnTo>
                  <a:lnTo>
                    <a:pt x="6375977" y="3345549"/>
                  </a:lnTo>
                  <a:lnTo>
                    <a:pt x="6368819" y="3390055"/>
                  </a:lnTo>
                  <a:lnTo>
                    <a:pt x="6360938" y="3434342"/>
                  </a:lnTo>
                  <a:lnTo>
                    <a:pt x="6352339" y="3478404"/>
                  </a:lnTo>
                  <a:lnTo>
                    <a:pt x="6343027" y="3522237"/>
                  </a:lnTo>
                  <a:lnTo>
                    <a:pt x="6333010" y="3565834"/>
                  </a:lnTo>
                  <a:lnTo>
                    <a:pt x="6322291" y="3609191"/>
                  </a:lnTo>
                  <a:lnTo>
                    <a:pt x="6310878" y="3652303"/>
                  </a:lnTo>
                  <a:lnTo>
                    <a:pt x="6298775" y="3695164"/>
                  </a:lnTo>
                  <a:lnTo>
                    <a:pt x="6285988" y="3737769"/>
                  </a:lnTo>
                  <a:lnTo>
                    <a:pt x="6272524" y="3780114"/>
                  </a:lnTo>
                  <a:lnTo>
                    <a:pt x="6258387" y="3822191"/>
                  </a:lnTo>
                  <a:lnTo>
                    <a:pt x="6243584" y="3863998"/>
                  </a:lnTo>
                  <a:lnTo>
                    <a:pt x="6228119" y="3905527"/>
                  </a:lnTo>
                  <a:lnTo>
                    <a:pt x="6212000" y="3946775"/>
                  </a:lnTo>
                  <a:lnTo>
                    <a:pt x="6195231" y="3987735"/>
                  </a:lnTo>
                  <a:lnTo>
                    <a:pt x="6177818" y="4028403"/>
                  </a:lnTo>
                  <a:lnTo>
                    <a:pt x="6159767" y="4068773"/>
                  </a:lnTo>
                  <a:lnTo>
                    <a:pt x="6141084" y="4108841"/>
                  </a:lnTo>
                  <a:lnTo>
                    <a:pt x="6121774" y="4148600"/>
                  </a:lnTo>
                  <a:lnTo>
                    <a:pt x="6101843" y="4188046"/>
                  </a:lnTo>
                  <a:lnTo>
                    <a:pt x="6081297" y="4227173"/>
                  </a:lnTo>
                  <a:lnTo>
                    <a:pt x="6060141" y="4265977"/>
                  </a:lnTo>
                  <a:lnTo>
                    <a:pt x="6038382" y="4304451"/>
                  </a:lnTo>
                  <a:lnTo>
                    <a:pt x="6016024" y="4342592"/>
                  </a:lnTo>
                  <a:lnTo>
                    <a:pt x="5993073" y="4380393"/>
                  </a:lnTo>
                  <a:lnTo>
                    <a:pt x="5969536" y="4417849"/>
                  </a:lnTo>
                  <a:lnTo>
                    <a:pt x="5945417" y="4454956"/>
                  </a:lnTo>
                  <a:lnTo>
                    <a:pt x="5920723" y="4491707"/>
                  </a:lnTo>
                  <a:lnTo>
                    <a:pt x="5895460" y="4528099"/>
                  </a:lnTo>
                  <a:lnTo>
                    <a:pt x="5869632" y="4564124"/>
                  </a:lnTo>
                  <a:lnTo>
                    <a:pt x="5843246" y="4599779"/>
                  </a:lnTo>
                  <a:lnTo>
                    <a:pt x="5816308" y="4635058"/>
                  </a:lnTo>
                  <a:lnTo>
                    <a:pt x="5788822" y="4669956"/>
                  </a:lnTo>
                  <a:lnTo>
                    <a:pt x="5760795" y="4704467"/>
                  </a:lnTo>
                  <a:lnTo>
                    <a:pt x="5732233" y="4738587"/>
                  </a:lnTo>
                  <a:lnTo>
                    <a:pt x="5703141" y="4772309"/>
                  </a:lnTo>
                  <a:lnTo>
                    <a:pt x="5673524" y="4805630"/>
                  </a:lnTo>
                  <a:lnTo>
                    <a:pt x="5643390" y="4838544"/>
                  </a:lnTo>
                  <a:lnTo>
                    <a:pt x="5612742" y="4871045"/>
                  </a:lnTo>
                  <a:lnTo>
                    <a:pt x="5581587" y="4903128"/>
                  </a:lnTo>
                  <a:lnTo>
                    <a:pt x="5549931" y="4934788"/>
                  </a:lnTo>
                  <a:lnTo>
                    <a:pt x="5517780" y="4966020"/>
                  </a:lnTo>
                  <a:lnTo>
                    <a:pt x="5485138" y="4996819"/>
                  </a:lnTo>
                  <a:lnTo>
                    <a:pt x="5452012" y="5027179"/>
                  </a:lnTo>
                  <a:lnTo>
                    <a:pt x="5418408" y="5057095"/>
                  </a:lnTo>
                  <a:lnTo>
                    <a:pt x="5384330" y="5086562"/>
                  </a:lnTo>
                  <a:lnTo>
                    <a:pt x="5349786" y="5115575"/>
                  </a:lnTo>
                  <a:lnTo>
                    <a:pt x="5314780" y="5144128"/>
                  </a:lnTo>
                  <a:lnTo>
                    <a:pt x="5279318" y="5172217"/>
                  </a:lnTo>
                  <a:lnTo>
                    <a:pt x="5243406" y="5199835"/>
                  </a:lnTo>
                  <a:lnTo>
                    <a:pt x="5207050" y="5226979"/>
                  </a:lnTo>
                  <a:lnTo>
                    <a:pt x="5170255" y="5253642"/>
                  </a:lnTo>
                  <a:lnTo>
                    <a:pt x="5133027" y="5279819"/>
                  </a:lnTo>
                  <a:lnTo>
                    <a:pt x="5095372" y="5305506"/>
                  </a:lnTo>
                  <a:lnTo>
                    <a:pt x="5057295" y="5330697"/>
                  </a:lnTo>
                  <a:lnTo>
                    <a:pt x="5018802" y="5355386"/>
                  </a:lnTo>
                  <a:lnTo>
                    <a:pt x="4979899" y="5379569"/>
                  </a:lnTo>
                  <a:lnTo>
                    <a:pt x="4940591" y="5403240"/>
                  </a:lnTo>
                  <a:lnTo>
                    <a:pt x="4900885" y="5426394"/>
                  </a:lnTo>
                  <a:lnTo>
                    <a:pt x="4860786" y="5449026"/>
                  </a:lnTo>
                  <a:lnTo>
                    <a:pt x="4820299" y="5471130"/>
                  </a:lnTo>
                  <a:lnTo>
                    <a:pt x="4779430" y="5492702"/>
                  </a:lnTo>
                  <a:lnTo>
                    <a:pt x="4738185" y="5513736"/>
                  </a:lnTo>
                  <a:lnTo>
                    <a:pt x="4696570" y="5534228"/>
                  </a:lnTo>
                  <a:lnTo>
                    <a:pt x="4654591" y="5554170"/>
                  </a:lnTo>
                  <a:lnTo>
                    <a:pt x="4612252" y="5573560"/>
                  </a:lnTo>
                  <a:lnTo>
                    <a:pt x="4569560" y="5592390"/>
                  </a:lnTo>
                  <a:lnTo>
                    <a:pt x="4526521" y="5610657"/>
                  </a:lnTo>
                  <a:lnTo>
                    <a:pt x="4483140" y="5628355"/>
                  </a:lnTo>
                  <a:lnTo>
                    <a:pt x="4439423" y="5645478"/>
                  </a:lnTo>
                  <a:lnTo>
                    <a:pt x="4395375" y="5662021"/>
                  </a:lnTo>
                  <a:lnTo>
                    <a:pt x="4351002" y="5677980"/>
                  </a:lnTo>
                  <a:lnTo>
                    <a:pt x="4306311" y="5693349"/>
                  </a:lnTo>
                  <a:lnTo>
                    <a:pt x="4261306" y="5708122"/>
                  </a:lnTo>
                  <a:lnTo>
                    <a:pt x="4215993" y="5722295"/>
                  </a:lnTo>
                  <a:lnTo>
                    <a:pt x="4170379" y="5735863"/>
                  </a:lnTo>
                  <a:lnTo>
                    <a:pt x="4124468" y="5748819"/>
                  </a:lnTo>
                  <a:lnTo>
                    <a:pt x="4078266" y="5761159"/>
                  </a:lnTo>
                  <a:lnTo>
                    <a:pt x="4031780" y="5772878"/>
                  </a:lnTo>
                  <a:lnTo>
                    <a:pt x="3985014" y="5783970"/>
                  </a:lnTo>
                  <a:lnTo>
                    <a:pt x="3937976" y="5794431"/>
                  </a:lnTo>
                  <a:lnTo>
                    <a:pt x="3890669" y="5804254"/>
                  </a:lnTo>
                  <a:lnTo>
                    <a:pt x="3843100" y="5813435"/>
                  </a:lnTo>
                  <a:lnTo>
                    <a:pt x="3795275" y="5821969"/>
                  </a:lnTo>
                  <a:lnTo>
                    <a:pt x="3747199" y="5829850"/>
                  </a:lnTo>
                  <a:lnTo>
                    <a:pt x="3698878" y="5837073"/>
                  </a:lnTo>
                  <a:lnTo>
                    <a:pt x="3650318" y="5843633"/>
                  </a:lnTo>
                  <a:lnTo>
                    <a:pt x="3601524" y="5849525"/>
                  </a:lnTo>
                  <a:lnTo>
                    <a:pt x="3552502" y="5854743"/>
                  </a:lnTo>
                  <a:lnTo>
                    <a:pt x="3503258" y="5859282"/>
                  </a:lnTo>
                  <a:lnTo>
                    <a:pt x="3453798" y="5863137"/>
                  </a:lnTo>
                  <a:lnTo>
                    <a:pt x="3404127" y="5866303"/>
                  </a:lnTo>
                  <a:lnTo>
                    <a:pt x="3354250" y="5868775"/>
                  </a:lnTo>
                  <a:lnTo>
                    <a:pt x="3304175" y="5870546"/>
                  </a:lnTo>
                  <a:lnTo>
                    <a:pt x="3253905" y="5871613"/>
                  </a:lnTo>
                  <a:lnTo>
                    <a:pt x="3203447" y="5871970"/>
                  </a:lnTo>
                  <a:lnTo>
                    <a:pt x="3152990" y="5871613"/>
                  </a:lnTo>
                  <a:lnTo>
                    <a:pt x="3102720" y="5870546"/>
                  </a:lnTo>
                  <a:lnTo>
                    <a:pt x="3052645" y="5868775"/>
                  </a:lnTo>
                  <a:lnTo>
                    <a:pt x="3002768" y="5866303"/>
                  </a:lnTo>
                  <a:lnTo>
                    <a:pt x="2953097" y="5863137"/>
                  </a:lnTo>
                  <a:lnTo>
                    <a:pt x="2903637" y="5859282"/>
                  </a:lnTo>
                  <a:lnTo>
                    <a:pt x="2854393" y="5854743"/>
                  </a:lnTo>
                  <a:lnTo>
                    <a:pt x="2805371" y="5849525"/>
                  </a:lnTo>
                  <a:lnTo>
                    <a:pt x="2756577" y="5843633"/>
                  </a:lnTo>
                  <a:lnTo>
                    <a:pt x="2708017" y="5837073"/>
                  </a:lnTo>
                  <a:lnTo>
                    <a:pt x="2659696" y="5829850"/>
                  </a:lnTo>
                  <a:lnTo>
                    <a:pt x="2611620" y="5821969"/>
                  </a:lnTo>
                  <a:lnTo>
                    <a:pt x="2563795" y="5813435"/>
                  </a:lnTo>
                  <a:lnTo>
                    <a:pt x="2516226" y="5804254"/>
                  </a:lnTo>
                  <a:lnTo>
                    <a:pt x="2468919" y="5794431"/>
                  </a:lnTo>
                  <a:lnTo>
                    <a:pt x="2421881" y="5783970"/>
                  </a:lnTo>
                  <a:lnTo>
                    <a:pt x="2375115" y="5772878"/>
                  </a:lnTo>
                  <a:lnTo>
                    <a:pt x="2328629" y="5761159"/>
                  </a:lnTo>
                  <a:lnTo>
                    <a:pt x="2282427" y="5748819"/>
                  </a:lnTo>
                  <a:lnTo>
                    <a:pt x="2236516" y="5735863"/>
                  </a:lnTo>
                  <a:lnTo>
                    <a:pt x="2190902" y="5722295"/>
                  </a:lnTo>
                  <a:lnTo>
                    <a:pt x="2145589" y="5708122"/>
                  </a:lnTo>
                  <a:lnTo>
                    <a:pt x="2100584" y="5693349"/>
                  </a:lnTo>
                  <a:lnTo>
                    <a:pt x="2055893" y="5677980"/>
                  </a:lnTo>
                  <a:lnTo>
                    <a:pt x="2011520" y="5662021"/>
                  </a:lnTo>
                  <a:lnTo>
                    <a:pt x="1967472" y="5645478"/>
                  </a:lnTo>
                  <a:lnTo>
                    <a:pt x="1923755" y="5628355"/>
                  </a:lnTo>
                  <a:lnTo>
                    <a:pt x="1880374" y="5610657"/>
                  </a:lnTo>
                  <a:lnTo>
                    <a:pt x="1837335" y="5592390"/>
                  </a:lnTo>
                  <a:lnTo>
                    <a:pt x="1794643" y="5573560"/>
                  </a:lnTo>
                  <a:lnTo>
                    <a:pt x="1752304" y="5554170"/>
                  </a:lnTo>
                  <a:lnTo>
                    <a:pt x="1710325" y="5534228"/>
                  </a:lnTo>
                  <a:lnTo>
                    <a:pt x="1668710" y="5513736"/>
                  </a:lnTo>
                  <a:lnTo>
                    <a:pt x="1627465" y="5492702"/>
                  </a:lnTo>
                  <a:lnTo>
                    <a:pt x="1586596" y="5471130"/>
                  </a:lnTo>
                  <a:lnTo>
                    <a:pt x="1546109" y="5449026"/>
                  </a:lnTo>
                  <a:lnTo>
                    <a:pt x="1506010" y="5426394"/>
                  </a:lnTo>
                  <a:lnTo>
                    <a:pt x="1466304" y="5403240"/>
                  </a:lnTo>
                  <a:lnTo>
                    <a:pt x="1426996" y="5379569"/>
                  </a:lnTo>
                  <a:lnTo>
                    <a:pt x="1388093" y="5355386"/>
                  </a:lnTo>
                  <a:lnTo>
                    <a:pt x="1349600" y="5330697"/>
                  </a:lnTo>
                  <a:lnTo>
                    <a:pt x="1311523" y="5305506"/>
                  </a:lnTo>
                  <a:lnTo>
                    <a:pt x="1273868" y="5279819"/>
                  </a:lnTo>
                  <a:lnTo>
                    <a:pt x="1236640" y="5253642"/>
                  </a:lnTo>
                  <a:lnTo>
                    <a:pt x="1199845" y="5226979"/>
                  </a:lnTo>
                  <a:lnTo>
                    <a:pt x="1163489" y="5199835"/>
                  </a:lnTo>
                  <a:lnTo>
                    <a:pt x="1127577" y="5172217"/>
                  </a:lnTo>
                  <a:lnTo>
                    <a:pt x="1092115" y="5144128"/>
                  </a:lnTo>
                  <a:lnTo>
                    <a:pt x="1057109" y="5115575"/>
                  </a:lnTo>
                  <a:lnTo>
                    <a:pt x="1022565" y="5086562"/>
                  </a:lnTo>
                  <a:lnTo>
                    <a:pt x="988487" y="5057095"/>
                  </a:lnTo>
                  <a:lnTo>
                    <a:pt x="954883" y="5027179"/>
                  </a:lnTo>
                  <a:lnTo>
                    <a:pt x="921757" y="4996819"/>
                  </a:lnTo>
                  <a:lnTo>
                    <a:pt x="889115" y="4966020"/>
                  </a:lnTo>
                  <a:lnTo>
                    <a:pt x="856964" y="4934788"/>
                  </a:lnTo>
                  <a:lnTo>
                    <a:pt x="825308" y="4903128"/>
                  </a:lnTo>
                  <a:lnTo>
                    <a:pt x="794153" y="4871045"/>
                  </a:lnTo>
                  <a:lnTo>
                    <a:pt x="763505" y="4838544"/>
                  </a:lnTo>
                  <a:lnTo>
                    <a:pt x="733371" y="4805630"/>
                  </a:lnTo>
                  <a:lnTo>
                    <a:pt x="703754" y="4772309"/>
                  </a:lnTo>
                  <a:lnTo>
                    <a:pt x="674662" y="4738587"/>
                  </a:lnTo>
                  <a:lnTo>
                    <a:pt x="646100" y="4704467"/>
                  </a:lnTo>
                  <a:lnTo>
                    <a:pt x="618073" y="4669956"/>
                  </a:lnTo>
                  <a:lnTo>
                    <a:pt x="590587" y="4635058"/>
                  </a:lnTo>
                  <a:lnTo>
                    <a:pt x="563649" y="4599779"/>
                  </a:lnTo>
                  <a:lnTo>
                    <a:pt x="537263" y="4564124"/>
                  </a:lnTo>
                  <a:lnTo>
                    <a:pt x="511435" y="4528099"/>
                  </a:lnTo>
                  <a:lnTo>
                    <a:pt x="486172" y="4491707"/>
                  </a:lnTo>
                  <a:lnTo>
                    <a:pt x="461478" y="4454956"/>
                  </a:lnTo>
                  <a:lnTo>
                    <a:pt x="437359" y="4417849"/>
                  </a:lnTo>
                  <a:lnTo>
                    <a:pt x="413822" y="4380393"/>
                  </a:lnTo>
                  <a:lnTo>
                    <a:pt x="390871" y="4342592"/>
                  </a:lnTo>
                  <a:lnTo>
                    <a:pt x="368513" y="4304451"/>
                  </a:lnTo>
                  <a:lnTo>
                    <a:pt x="346754" y="4265977"/>
                  </a:lnTo>
                  <a:lnTo>
                    <a:pt x="325598" y="4227173"/>
                  </a:lnTo>
                  <a:lnTo>
                    <a:pt x="305052" y="4188046"/>
                  </a:lnTo>
                  <a:lnTo>
                    <a:pt x="285121" y="4148600"/>
                  </a:lnTo>
                  <a:lnTo>
                    <a:pt x="265811" y="4108841"/>
                  </a:lnTo>
                  <a:lnTo>
                    <a:pt x="247128" y="4068773"/>
                  </a:lnTo>
                  <a:lnTo>
                    <a:pt x="229077" y="4028403"/>
                  </a:lnTo>
                  <a:lnTo>
                    <a:pt x="211664" y="3987735"/>
                  </a:lnTo>
                  <a:lnTo>
                    <a:pt x="194895" y="3946775"/>
                  </a:lnTo>
                  <a:lnTo>
                    <a:pt x="178776" y="3905527"/>
                  </a:lnTo>
                  <a:lnTo>
                    <a:pt x="163311" y="3863998"/>
                  </a:lnTo>
                  <a:lnTo>
                    <a:pt x="148508" y="3822191"/>
                  </a:lnTo>
                  <a:lnTo>
                    <a:pt x="134371" y="3780114"/>
                  </a:lnTo>
                  <a:lnTo>
                    <a:pt x="120907" y="3737769"/>
                  </a:lnTo>
                  <a:lnTo>
                    <a:pt x="108120" y="3695164"/>
                  </a:lnTo>
                  <a:lnTo>
                    <a:pt x="96017" y="3652303"/>
                  </a:lnTo>
                  <a:lnTo>
                    <a:pt x="84604" y="3609191"/>
                  </a:lnTo>
                  <a:lnTo>
                    <a:pt x="73885" y="3565834"/>
                  </a:lnTo>
                  <a:lnTo>
                    <a:pt x="63868" y="3522237"/>
                  </a:lnTo>
                  <a:lnTo>
                    <a:pt x="54556" y="3478404"/>
                  </a:lnTo>
                  <a:lnTo>
                    <a:pt x="45957" y="3434342"/>
                  </a:lnTo>
                  <a:lnTo>
                    <a:pt x="38076" y="3390055"/>
                  </a:lnTo>
                  <a:lnTo>
                    <a:pt x="30918" y="3345549"/>
                  </a:lnTo>
                  <a:lnTo>
                    <a:pt x="24490" y="3300829"/>
                  </a:lnTo>
                  <a:lnTo>
                    <a:pt x="18797" y="3255900"/>
                  </a:lnTo>
                  <a:lnTo>
                    <a:pt x="13844" y="3210767"/>
                  </a:lnTo>
                  <a:lnTo>
                    <a:pt x="9637" y="3165436"/>
                  </a:lnTo>
                  <a:lnTo>
                    <a:pt x="6183" y="3119911"/>
                  </a:lnTo>
                  <a:lnTo>
                    <a:pt x="3486" y="3074199"/>
                  </a:lnTo>
                  <a:lnTo>
                    <a:pt x="1553" y="3028303"/>
                  </a:lnTo>
                  <a:lnTo>
                    <a:pt x="389" y="2982231"/>
                  </a:lnTo>
                  <a:lnTo>
                    <a:pt x="0" y="2935986"/>
                  </a:lnTo>
                  <a:close/>
                </a:path>
              </a:pathLst>
            </a:custGeom>
            <a:ln w="381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2791205" y="915161"/>
              <a:ext cx="3204210" cy="5872480"/>
            </a:xfrm>
            <a:custGeom>
              <a:avLst/>
              <a:gdLst/>
              <a:ahLst/>
              <a:cxnLst/>
              <a:rect l="l" t="t" r="r" b="b"/>
              <a:pathLst>
                <a:path w="3204210" h="5872480">
                  <a:moveTo>
                    <a:pt x="3203447" y="0"/>
                  </a:moveTo>
                  <a:lnTo>
                    <a:pt x="3203447" y="5871880"/>
                  </a:lnTo>
                </a:path>
                <a:path w="3204210" h="5872480">
                  <a:moveTo>
                    <a:pt x="0" y="2724912"/>
                  </a:moveTo>
                  <a:lnTo>
                    <a:pt x="3203702" y="2724912"/>
                  </a:lnTo>
                </a:path>
              </a:pathLst>
            </a:custGeom>
            <a:ln w="3810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78739" y="0"/>
            <a:ext cx="12033885" cy="726440"/>
          </a:xfrm>
          <a:prstGeom prst="rect">
            <a:avLst/>
          </a:prstGeom>
        </p:spPr>
        <p:txBody>
          <a:bodyPr vert="horz" wrap="square" lIns="0" tIns="577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55"/>
              </a:spcBef>
            </a:pPr>
            <a:r>
              <a:rPr sz="2000" b="1" dirty="0">
                <a:solidFill>
                  <a:srgbClr val="F79546"/>
                </a:solidFill>
                <a:latin typeface="Calibri"/>
                <a:cs typeface="Calibri"/>
              </a:rPr>
              <a:t>Q</a:t>
            </a:r>
            <a:r>
              <a:rPr sz="2000" b="1" spc="105" dirty="0">
                <a:solidFill>
                  <a:srgbClr val="F79546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79546"/>
                </a:solidFill>
              </a:rPr>
              <a:t>Consider</a:t>
            </a:r>
            <a:r>
              <a:rPr sz="2000" spc="100" dirty="0">
                <a:solidFill>
                  <a:srgbClr val="F79546"/>
                </a:solidFill>
              </a:rPr>
              <a:t> </a:t>
            </a:r>
            <a:r>
              <a:rPr sz="2000" spc="-10" dirty="0">
                <a:solidFill>
                  <a:srgbClr val="F79546"/>
                </a:solidFill>
              </a:rPr>
              <a:t>we</a:t>
            </a:r>
            <a:r>
              <a:rPr sz="2000" spc="90" dirty="0">
                <a:solidFill>
                  <a:srgbClr val="F79546"/>
                </a:solidFill>
              </a:rPr>
              <a:t> </a:t>
            </a:r>
            <a:r>
              <a:rPr sz="2000" spc="-20" dirty="0">
                <a:solidFill>
                  <a:srgbClr val="F79546"/>
                </a:solidFill>
              </a:rPr>
              <a:t>have</a:t>
            </a:r>
            <a:r>
              <a:rPr sz="2000" spc="100" dirty="0">
                <a:solidFill>
                  <a:srgbClr val="F79546"/>
                </a:solidFill>
              </a:rPr>
              <a:t> </a:t>
            </a:r>
            <a:r>
              <a:rPr sz="2000" dirty="0">
                <a:solidFill>
                  <a:srgbClr val="F79546"/>
                </a:solidFill>
              </a:rPr>
              <a:t>a</a:t>
            </a:r>
            <a:r>
              <a:rPr sz="2000" spc="100" dirty="0">
                <a:solidFill>
                  <a:srgbClr val="F79546"/>
                </a:solidFill>
              </a:rPr>
              <a:t> </a:t>
            </a:r>
            <a:r>
              <a:rPr sz="2000" spc="-5" dirty="0">
                <a:solidFill>
                  <a:srgbClr val="F79546"/>
                </a:solidFill>
              </a:rPr>
              <a:t>big</a:t>
            </a:r>
            <a:r>
              <a:rPr sz="2000" spc="110" dirty="0">
                <a:solidFill>
                  <a:srgbClr val="F79546"/>
                </a:solidFill>
              </a:rPr>
              <a:t> </a:t>
            </a:r>
            <a:r>
              <a:rPr sz="2000" spc="-5" dirty="0">
                <a:solidFill>
                  <a:srgbClr val="F79546"/>
                </a:solidFill>
              </a:rPr>
              <a:t>single</a:t>
            </a:r>
            <a:r>
              <a:rPr sz="2000" spc="95" dirty="0">
                <a:solidFill>
                  <a:srgbClr val="F79546"/>
                </a:solidFill>
              </a:rPr>
              <a:t> </a:t>
            </a:r>
            <a:r>
              <a:rPr sz="2000" spc="-10" dirty="0">
                <a:solidFill>
                  <a:srgbClr val="F79546"/>
                </a:solidFill>
              </a:rPr>
              <a:t>network</a:t>
            </a:r>
            <a:r>
              <a:rPr sz="2000" spc="105" dirty="0">
                <a:solidFill>
                  <a:srgbClr val="F79546"/>
                </a:solidFill>
              </a:rPr>
              <a:t> </a:t>
            </a:r>
            <a:r>
              <a:rPr sz="2000" spc="-10" dirty="0">
                <a:solidFill>
                  <a:srgbClr val="F79546"/>
                </a:solidFill>
              </a:rPr>
              <a:t>having</a:t>
            </a:r>
            <a:r>
              <a:rPr sz="2000" spc="100" dirty="0">
                <a:solidFill>
                  <a:srgbClr val="F79546"/>
                </a:solidFill>
              </a:rPr>
              <a:t> </a:t>
            </a:r>
            <a:r>
              <a:rPr sz="2000" spc="-5" dirty="0">
                <a:solidFill>
                  <a:srgbClr val="F79546"/>
                </a:solidFill>
              </a:rPr>
              <a:t>IP</a:t>
            </a:r>
            <a:r>
              <a:rPr sz="2000" spc="100" dirty="0">
                <a:solidFill>
                  <a:srgbClr val="F79546"/>
                </a:solidFill>
              </a:rPr>
              <a:t> </a:t>
            </a:r>
            <a:r>
              <a:rPr sz="2000" spc="-5" dirty="0">
                <a:solidFill>
                  <a:srgbClr val="F79546"/>
                </a:solidFill>
              </a:rPr>
              <a:t>Address</a:t>
            </a:r>
            <a:r>
              <a:rPr sz="2000" spc="95" dirty="0">
                <a:solidFill>
                  <a:srgbClr val="F79546"/>
                </a:solidFill>
              </a:rPr>
              <a:t> </a:t>
            </a:r>
            <a:r>
              <a:rPr sz="2000" spc="-5" dirty="0">
                <a:solidFill>
                  <a:srgbClr val="F79546"/>
                </a:solidFill>
              </a:rPr>
              <a:t>200.1.2.0/24.</a:t>
            </a:r>
            <a:r>
              <a:rPr sz="2000" spc="75" dirty="0">
                <a:solidFill>
                  <a:srgbClr val="F79546"/>
                </a:solidFill>
              </a:rPr>
              <a:t> </a:t>
            </a:r>
            <a:r>
              <a:rPr sz="2000" spc="-35" dirty="0">
                <a:solidFill>
                  <a:srgbClr val="F79546"/>
                </a:solidFill>
              </a:rPr>
              <a:t>We</a:t>
            </a:r>
            <a:r>
              <a:rPr sz="2000" spc="95" dirty="0">
                <a:solidFill>
                  <a:srgbClr val="F79546"/>
                </a:solidFill>
              </a:rPr>
              <a:t> </a:t>
            </a:r>
            <a:r>
              <a:rPr sz="2000" spc="-15" dirty="0">
                <a:solidFill>
                  <a:srgbClr val="F79546"/>
                </a:solidFill>
              </a:rPr>
              <a:t>want</a:t>
            </a:r>
            <a:r>
              <a:rPr sz="2000" spc="100" dirty="0">
                <a:solidFill>
                  <a:srgbClr val="F79546"/>
                </a:solidFill>
              </a:rPr>
              <a:t> </a:t>
            </a:r>
            <a:r>
              <a:rPr sz="2000" spc="-15" dirty="0">
                <a:solidFill>
                  <a:srgbClr val="F79546"/>
                </a:solidFill>
              </a:rPr>
              <a:t>to</a:t>
            </a:r>
            <a:r>
              <a:rPr sz="2000" spc="95" dirty="0">
                <a:solidFill>
                  <a:srgbClr val="F79546"/>
                </a:solidFill>
              </a:rPr>
              <a:t> </a:t>
            </a:r>
            <a:r>
              <a:rPr sz="2000" spc="-5" dirty="0">
                <a:solidFill>
                  <a:srgbClr val="F79546"/>
                </a:solidFill>
              </a:rPr>
              <a:t>do</a:t>
            </a:r>
            <a:r>
              <a:rPr sz="2000" spc="100" dirty="0">
                <a:solidFill>
                  <a:srgbClr val="F79546"/>
                </a:solidFill>
              </a:rPr>
              <a:t> </a:t>
            </a:r>
            <a:r>
              <a:rPr sz="2000" spc="-5" dirty="0">
                <a:solidFill>
                  <a:srgbClr val="F79546"/>
                </a:solidFill>
              </a:rPr>
              <a:t>subnetting</a:t>
            </a:r>
            <a:r>
              <a:rPr sz="2000" spc="95" dirty="0">
                <a:solidFill>
                  <a:srgbClr val="F79546"/>
                </a:solidFill>
              </a:rPr>
              <a:t> </a:t>
            </a:r>
            <a:r>
              <a:rPr sz="2000" spc="-5" dirty="0">
                <a:solidFill>
                  <a:srgbClr val="F79546"/>
                </a:solidFill>
              </a:rPr>
              <a:t>and</a:t>
            </a:r>
            <a:r>
              <a:rPr sz="2000" spc="100" dirty="0">
                <a:solidFill>
                  <a:srgbClr val="F79546"/>
                </a:solidFill>
              </a:rPr>
              <a:t> </a:t>
            </a:r>
            <a:r>
              <a:rPr sz="2000" spc="-5" dirty="0">
                <a:solidFill>
                  <a:srgbClr val="F79546"/>
                </a:solidFill>
              </a:rPr>
              <a:t>divide</a:t>
            </a:r>
            <a:r>
              <a:rPr sz="2000" spc="100" dirty="0">
                <a:solidFill>
                  <a:srgbClr val="F79546"/>
                </a:solidFill>
              </a:rPr>
              <a:t> </a:t>
            </a:r>
            <a:r>
              <a:rPr sz="2000" dirty="0">
                <a:solidFill>
                  <a:srgbClr val="F79546"/>
                </a:solidFill>
              </a:rPr>
              <a:t>this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60"/>
              </a:spcBef>
            </a:pPr>
            <a:r>
              <a:rPr sz="2000" spc="-10" dirty="0">
                <a:solidFill>
                  <a:srgbClr val="F79546"/>
                </a:solidFill>
              </a:rPr>
              <a:t>network</a:t>
            </a:r>
            <a:r>
              <a:rPr sz="2000" spc="5" dirty="0">
                <a:solidFill>
                  <a:srgbClr val="F79546"/>
                </a:solidFill>
              </a:rPr>
              <a:t> </a:t>
            </a:r>
            <a:r>
              <a:rPr sz="2000" spc="-15" dirty="0">
                <a:solidFill>
                  <a:srgbClr val="F79546"/>
                </a:solidFill>
              </a:rPr>
              <a:t>into</a:t>
            </a:r>
            <a:r>
              <a:rPr sz="2000" spc="10" dirty="0">
                <a:solidFill>
                  <a:srgbClr val="F79546"/>
                </a:solidFill>
              </a:rPr>
              <a:t> </a:t>
            </a:r>
            <a:r>
              <a:rPr sz="2000" dirty="0">
                <a:solidFill>
                  <a:srgbClr val="F79546"/>
                </a:solidFill>
              </a:rPr>
              <a:t>3</a:t>
            </a:r>
            <a:r>
              <a:rPr sz="2000" spc="-5" dirty="0">
                <a:solidFill>
                  <a:srgbClr val="F79546"/>
                </a:solidFill>
              </a:rPr>
              <a:t> subnets,</a:t>
            </a:r>
            <a:r>
              <a:rPr sz="2000" dirty="0">
                <a:solidFill>
                  <a:srgbClr val="F79546"/>
                </a:solidFill>
              </a:rPr>
              <a:t> </a:t>
            </a:r>
            <a:r>
              <a:rPr sz="2000" spc="-5" dirty="0">
                <a:solidFill>
                  <a:srgbClr val="F79546"/>
                </a:solidFill>
              </a:rPr>
              <a:t>such</a:t>
            </a:r>
            <a:r>
              <a:rPr sz="2000" spc="5" dirty="0">
                <a:solidFill>
                  <a:srgbClr val="F79546"/>
                </a:solidFill>
              </a:rPr>
              <a:t> </a:t>
            </a:r>
            <a:r>
              <a:rPr sz="2000" spc="-5" dirty="0">
                <a:solidFill>
                  <a:srgbClr val="F79546"/>
                </a:solidFill>
              </a:rPr>
              <a:t>that</a:t>
            </a:r>
            <a:r>
              <a:rPr sz="2000" spc="15" dirty="0">
                <a:solidFill>
                  <a:srgbClr val="F79546"/>
                </a:solidFill>
              </a:rPr>
              <a:t> </a:t>
            </a:r>
            <a:r>
              <a:rPr sz="2000" spc="-20" dirty="0">
                <a:solidFill>
                  <a:srgbClr val="F79546"/>
                </a:solidFill>
              </a:rPr>
              <a:t>first</a:t>
            </a:r>
            <a:r>
              <a:rPr sz="2000" spc="30" dirty="0">
                <a:solidFill>
                  <a:srgbClr val="F79546"/>
                </a:solidFill>
              </a:rPr>
              <a:t> </a:t>
            </a:r>
            <a:r>
              <a:rPr sz="2000" spc="-10" dirty="0">
                <a:solidFill>
                  <a:srgbClr val="F79546"/>
                </a:solidFill>
              </a:rPr>
              <a:t>contains</a:t>
            </a:r>
            <a:r>
              <a:rPr sz="2000" spc="10" dirty="0">
                <a:solidFill>
                  <a:srgbClr val="F79546"/>
                </a:solidFill>
              </a:rPr>
              <a:t> </a:t>
            </a:r>
            <a:r>
              <a:rPr sz="2000" dirty="0">
                <a:solidFill>
                  <a:srgbClr val="F79546"/>
                </a:solidFill>
              </a:rPr>
              <a:t>126</a:t>
            </a:r>
            <a:r>
              <a:rPr sz="2000" spc="-25" dirty="0">
                <a:solidFill>
                  <a:srgbClr val="F79546"/>
                </a:solidFill>
              </a:rPr>
              <a:t> </a:t>
            </a:r>
            <a:r>
              <a:rPr sz="2000" spc="-5" dirty="0">
                <a:solidFill>
                  <a:srgbClr val="F79546"/>
                </a:solidFill>
              </a:rPr>
              <a:t>hosts,</a:t>
            </a:r>
            <a:r>
              <a:rPr sz="2000" spc="10" dirty="0">
                <a:solidFill>
                  <a:srgbClr val="F79546"/>
                </a:solidFill>
              </a:rPr>
              <a:t> </a:t>
            </a:r>
            <a:r>
              <a:rPr sz="2000" dirty="0">
                <a:solidFill>
                  <a:srgbClr val="F79546"/>
                </a:solidFill>
              </a:rPr>
              <a:t>and</a:t>
            </a:r>
            <a:r>
              <a:rPr sz="2000" spc="5" dirty="0">
                <a:solidFill>
                  <a:srgbClr val="F79546"/>
                </a:solidFill>
              </a:rPr>
              <a:t> </a:t>
            </a:r>
            <a:r>
              <a:rPr sz="2000" spc="-5" dirty="0">
                <a:solidFill>
                  <a:srgbClr val="F79546"/>
                </a:solidFill>
              </a:rPr>
              <a:t>other</a:t>
            </a:r>
            <a:r>
              <a:rPr sz="2000" spc="-10" dirty="0">
                <a:solidFill>
                  <a:srgbClr val="F79546"/>
                </a:solidFill>
              </a:rPr>
              <a:t> two</a:t>
            </a:r>
            <a:r>
              <a:rPr sz="2000" spc="10" dirty="0">
                <a:solidFill>
                  <a:srgbClr val="F79546"/>
                </a:solidFill>
              </a:rPr>
              <a:t> </a:t>
            </a:r>
            <a:r>
              <a:rPr sz="2000" spc="-10" dirty="0">
                <a:solidFill>
                  <a:srgbClr val="F79546"/>
                </a:solidFill>
              </a:rPr>
              <a:t>contains</a:t>
            </a:r>
            <a:r>
              <a:rPr sz="2000" spc="-5" dirty="0">
                <a:solidFill>
                  <a:srgbClr val="F79546"/>
                </a:solidFill>
              </a:rPr>
              <a:t> </a:t>
            </a:r>
            <a:r>
              <a:rPr sz="2000" dirty="0">
                <a:solidFill>
                  <a:srgbClr val="F79546"/>
                </a:solidFill>
              </a:rPr>
              <a:t>62</a:t>
            </a:r>
            <a:r>
              <a:rPr sz="2000" spc="-15" dirty="0">
                <a:solidFill>
                  <a:srgbClr val="F79546"/>
                </a:solidFill>
              </a:rPr>
              <a:t> </a:t>
            </a:r>
            <a:r>
              <a:rPr sz="2000" spc="-5" dirty="0">
                <a:solidFill>
                  <a:srgbClr val="F79546"/>
                </a:solidFill>
              </a:rPr>
              <a:t>hosts</a:t>
            </a:r>
            <a:r>
              <a:rPr sz="2000" spc="15" dirty="0">
                <a:solidFill>
                  <a:srgbClr val="F79546"/>
                </a:solidFill>
              </a:rPr>
              <a:t> </a:t>
            </a:r>
            <a:r>
              <a:rPr sz="2000" dirty="0">
                <a:solidFill>
                  <a:srgbClr val="F79546"/>
                </a:solidFill>
              </a:rPr>
              <a:t>each?</a:t>
            </a:r>
            <a:endParaRPr sz="2000"/>
          </a:p>
        </p:txBody>
      </p:sp>
      <p:sp>
        <p:nvSpPr>
          <p:cNvPr id="9" name="object 9"/>
          <p:cNvSpPr txBox="1"/>
          <p:nvPr/>
        </p:nvSpPr>
        <p:spPr>
          <a:xfrm>
            <a:off x="3412616" y="6228613"/>
            <a:ext cx="5351780" cy="584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85"/>
              </a:lnSpc>
            </a:pPr>
            <a:r>
              <a:rPr sz="4400" u="heavy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www.knowledgegate.in</a:t>
            </a:r>
            <a:endParaRPr sz="4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66420" y="935481"/>
            <a:ext cx="5248275" cy="23310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808355" algn="ctr">
              <a:lnSpc>
                <a:spcPct val="100000"/>
              </a:lnSpc>
              <a:spcBef>
                <a:spcPts val="95"/>
              </a:spcBef>
            </a:pPr>
            <a:r>
              <a:rPr sz="1600" b="1" u="heavy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1st</a:t>
            </a:r>
            <a:r>
              <a:rPr sz="1600" b="1" u="heavy" spc="-3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1600" b="1" u="heavy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Subnet</a:t>
            </a:r>
            <a:endParaRPr sz="1600">
              <a:latin typeface="Calibri"/>
              <a:cs typeface="Calibri"/>
            </a:endParaRPr>
          </a:p>
          <a:p>
            <a:pPr marL="381000" indent="-342900">
              <a:lnSpc>
                <a:spcPct val="100000"/>
              </a:lnSpc>
              <a:spcBef>
                <a:spcPts val="35"/>
              </a:spcBef>
              <a:buFont typeface="Symbol"/>
              <a:buChar char=""/>
              <a:tabLst>
                <a:tab pos="380365" algn="l"/>
                <a:tab pos="381000" algn="l"/>
              </a:tabLst>
            </a:pP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IP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Address</a:t>
            </a:r>
            <a:r>
              <a:rPr sz="16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16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subnet</a:t>
            </a:r>
            <a:r>
              <a:rPr sz="16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/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 Subnet</a:t>
            </a:r>
            <a:r>
              <a:rPr sz="16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id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200.1.2.0</a:t>
            </a:r>
            <a:endParaRPr sz="1600">
              <a:latin typeface="Calibri"/>
              <a:cs typeface="Calibri"/>
            </a:endParaRPr>
          </a:p>
          <a:p>
            <a:pPr marL="381000" indent="-342900">
              <a:lnSpc>
                <a:spcPct val="100000"/>
              </a:lnSpc>
              <a:spcBef>
                <a:spcPts val="935"/>
              </a:spcBef>
              <a:buFont typeface="Symbol"/>
              <a:buChar char=""/>
              <a:tabLst>
                <a:tab pos="380365" algn="l"/>
                <a:tab pos="381000" algn="l"/>
              </a:tabLst>
            </a:pP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Direct</a:t>
            </a:r>
            <a:r>
              <a:rPr sz="16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Broadcast</a:t>
            </a:r>
            <a:r>
              <a:rPr sz="16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Address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16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200.1.2.</a:t>
            </a: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00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111111</a:t>
            </a:r>
            <a:r>
              <a:rPr sz="1600" spc="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16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200.1.2.63</a:t>
            </a:r>
            <a:endParaRPr sz="1600">
              <a:latin typeface="Calibri"/>
              <a:cs typeface="Calibri"/>
            </a:endParaRPr>
          </a:p>
          <a:p>
            <a:pPr marL="381000" indent="-342900">
              <a:lnSpc>
                <a:spcPct val="100000"/>
              </a:lnSpc>
              <a:spcBef>
                <a:spcPts val="940"/>
              </a:spcBef>
              <a:buFont typeface="Symbol"/>
              <a:buChar char=""/>
              <a:tabLst>
                <a:tab pos="380365" algn="l"/>
                <a:tab pos="381000" algn="l"/>
              </a:tabLst>
            </a:pPr>
            <a:r>
              <a:rPr sz="1600" spc="-40" dirty="0">
                <a:solidFill>
                  <a:srgbClr val="FFFFFF"/>
                </a:solidFill>
                <a:latin typeface="Calibri"/>
                <a:cs typeface="Calibri"/>
              </a:rPr>
              <a:t>Total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number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16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IP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Addresses</a:t>
            </a:r>
            <a:r>
              <a:rPr sz="16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r>
              <a:rPr sz="1575" baseline="26455" dirty="0">
                <a:solidFill>
                  <a:srgbClr val="FFFFFF"/>
                </a:solidFill>
                <a:latin typeface="Calibri"/>
                <a:cs typeface="Calibri"/>
              </a:rPr>
              <a:t>6</a:t>
            </a:r>
            <a:r>
              <a:rPr sz="1575" spc="172" baseline="264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64</a:t>
            </a:r>
            <a:endParaRPr sz="1600">
              <a:latin typeface="Calibri"/>
              <a:cs typeface="Calibri"/>
            </a:endParaRPr>
          </a:p>
          <a:p>
            <a:pPr marL="381000" indent="-342900">
              <a:lnSpc>
                <a:spcPct val="100000"/>
              </a:lnSpc>
              <a:spcBef>
                <a:spcPts val="935"/>
              </a:spcBef>
              <a:buFont typeface="Symbol"/>
              <a:buChar char=""/>
              <a:tabLst>
                <a:tab pos="380365" algn="l"/>
                <a:tab pos="381000" algn="l"/>
              </a:tabLst>
            </a:pP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Range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16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IP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Addresses</a:t>
            </a:r>
            <a:r>
              <a:rPr sz="16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[200.1.2.0,</a:t>
            </a:r>
            <a:r>
              <a:rPr sz="16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200.1.2.63]</a:t>
            </a:r>
            <a:endParaRPr sz="1600">
              <a:latin typeface="Calibri"/>
              <a:cs typeface="Calibri"/>
            </a:endParaRPr>
          </a:p>
          <a:p>
            <a:pPr marL="381000" indent="-342900">
              <a:lnSpc>
                <a:spcPct val="100000"/>
              </a:lnSpc>
              <a:spcBef>
                <a:spcPts val="940"/>
              </a:spcBef>
              <a:buFont typeface="Symbol"/>
              <a:buChar char=""/>
              <a:tabLst>
                <a:tab pos="380365" algn="l"/>
                <a:tab pos="381000" algn="l"/>
              </a:tabLst>
            </a:pPr>
            <a:r>
              <a:rPr sz="1600" spc="-40" dirty="0">
                <a:solidFill>
                  <a:srgbClr val="FFFFFF"/>
                </a:solidFill>
                <a:latin typeface="Calibri"/>
                <a:cs typeface="Calibri"/>
              </a:rPr>
              <a:t>Total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number</a:t>
            </a:r>
            <a:r>
              <a:rPr sz="16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16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hosts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that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can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be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configured</a:t>
            </a:r>
            <a:r>
              <a:rPr sz="16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64</a:t>
            </a:r>
            <a:r>
              <a:rPr sz="16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2 =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62</a:t>
            </a:r>
            <a:endParaRPr sz="1600">
              <a:latin typeface="Calibri"/>
              <a:cs typeface="Calibri"/>
            </a:endParaRPr>
          </a:p>
          <a:p>
            <a:pPr marL="381000" indent="-342900">
              <a:lnSpc>
                <a:spcPct val="100000"/>
              </a:lnSpc>
              <a:spcBef>
                <a:spcPts val="935"/>
              </a:spcBef>
              <a:buFont typeface="Symbol"/>
              <a:buChar char=""/>
              <a:tabLst>
                <a:tab pos="380365" algn="l"/>
                <a:tab pos="381000" algn="l"/>
              </a:tabLst>
            </a:pP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Range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16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Allocated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IP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Addresses</a:t>
            </a:r>
            <a:r>
              <a:rPr sz="160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16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[200.1.2.1,</a:t>
            </a:r>
            <a:r>
              <a:rPr sz="16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200.1.2.62]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3720" y="3871976"/>
            <a:ext cx="5478780" cy="23317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95"/>
              </a:spcBef>
            </a:pPr>
            <a:r>
              <a:rPr sz="1600" b="1" u="heavy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2nd</a:t>
            </a:r>
            <a:r>
              <a:rPr sz="1600" b="1" u="heavy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1600" b="1" u="heavy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Subnet</a:t>
            </a:r>
            <a:endParaRPr sz="1600">
              <a:latin typeface="Calibri"/>
              <a:cs typeface="Calibri"/>
            </a:endParaRPr>
          </a:p>
          <a:p>
            <a:pPr marL="393700" indent="-342900">
              <a:lnSpc>
                <a:spcPct val="100000"/>
              </a:lnSpc>
              <a:spcBef>
                <a:spcPts val="35"/>
              </a:spcBef>
              <a:buFont typeface="Symbol"/>
              <a:buChar char=""/>
              <a:tabLst>
                <a:tab pos="393065" algn="l"/>
                <a:tab pos="393700" algn="l"/>
              </a:tabLst>
            </a:pP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IP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Address</a:t>
            </a:r>
            <a:r>
              <a:rPr sz="16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16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subnet</a:t>
            </a:r>
            <a:r>
              <a:rPr sz="16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/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Subnet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id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16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200.1.2.64</a:t>
            </a:r>
            <a:endParaRPr sz="1600">
              <a:latin typeface="Calibri"/>
              <a:cs typeface="Calibri"/>
            </a:endParaRPr>
          </a:p>
          <a:p>
            <a:pPr marL="393700" indent="-342900">
              <a:lnSpc>
                <a:spcPct val="100000"/>
              </a:lnSpc>
              <a:spcBef>
                <a:spcPts val="940"/>
              </a:spcBef>
              <a:buFont typeface="Symbol"/>
              <a:buChar char=""/>
              <a:tabLst>
                <a:tab pos="393065" algn="l"/>
                <a:tab pos="393700" algn="l"/>
              </a:tabLst>
            </a:pP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Direct</a:t>
            </a:r>
            <a:r>
              <a:rPr sz="16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Broadcast</a:t>
            </a:r>
            <a:r>
              <a:rPr sz="16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Address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16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200.1.2.</a:t>
            </a: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01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1111111</a:t>
            </a:r>
            <a:r>
              <a:rPr sz="1600" spc="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16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200.1.2.127</a:t>
            </a:r>
            <a:endParaRPr sz="1600">
              <a:latin typeface="Calibri"/>
              <a:cs typeface="Calibri"/>
            </a:endParaRPr>
          </a:p>
          <a:p>
            <a:pPr marL="393700" indent="-342900">
              <a:lnSpc>
                <a:spcPct val="100000"/>
              </a:lnSpc>
              <a:spcBef>
                <a:spcPts val="935"/>
              </a:spcBef>
              <a:buFont typeface="Symbol"/>
              <a:buChar char=""/>
              <a:tabLst>
                <a:tab pos="393065" algn="l"/>
                <a:tab pos="393700" algn="l"/>
              </a:tabLst>
            </a:pPr>
            <a:r>
              <a:rPr sz="1600" spc="-40" dirty="0">
                <a:solidFill>
                  <a:srgbClr val="FFFFFF"/>
                </a:solidFill>
                <a:latin typeface="Calibri"/>
                <a:cs typeface="Calibri"/>
              </a:rPr>
              <a:t>Total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number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16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IP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Addresses</a:t>
            </a:r>
            <a:r>
              <a:rPr sz="16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r>
              <a:rPr sz="1575" baseline="26455" dirty="0">
                <a:solidFill>
                  <a:srgbClr val="FFFFFF"/>
                </a:solidFill>
                <a:latin typeface="Calibri"/>
                <a:cs typeface="Calibri"/>
              </a:rPr>
              <a:t>6</a:t>
            </a:r>
            <a:r>
              <a:rPr sz="1575" spc="172" baseline="264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64</a:t>
            </a:r>
            <a:endParaRPr sz="1600">
              <a:latin typeface="Calibri"/>
              <a:cs typeface="Calibri"/>
            </a:endParaRPr>
          </a:p>
          <a:p>
            <a:pPr marL="393700" indent="-342900">
              <a:lnSpc>
                <a:spcPct val="100000"/>
              </a:lnSpc>
              <a:spcBef>
                <a:spcPts val="935"/>
              </a:spcBef>
              <a:buFont typeface="Symbol"/>
              <a:buChar char=""/>
              <a:tabLst>
                <a:tab pos="393065" algn="l"/>
                <a:tab pos="393700" algn="l"/>
              </a:tabLst>
            </a:pP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Range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16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IP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Addresses</a:t>
            </a:r>
            <a:r>
              <a:rPr sz="16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[200.1.2.64,</a:t>
            </a:r>
            <a:r>
              <a:rPr sz="16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200.1.2.127]</a:t>
            </a:r>
            <a:endParaRPr sz="1600">
              <a:latin typeface="Calibri"/>
              <a:cs typeface="Calibri"/>
            </a:endParaRPr>
          </a:p>
          <a:p>
            <a:pPr marL="393700" indent="-342900">
              <a:lnSpc>
                <a:spcPct val="100000"/>
              </a:lnSpc>
              <a:spcBef>
                <a:spcPts val="935"/>
              </a:spcBef>
              <a:buFont typeface="Symbol"/>
              <a:buChar char=""/>
              <a:tabLst>
                <a:tab pos="393065" algn="l"/>
                <a:tab pos="393700" algn="l"/>
              </a:tabLst>
            </a:pPr>
            <a:r>
              <a:rPr sz="1600" spc="-40" dirty="0">
                <a:solidFill>
                  <a:srgbClr val="FFFFFF"/>
                </a:solidFill>
                <a:latin typeface="Calibri"/>
                <a:cs typeface="Calibri"/>
              </a:rPr>
              <a:t>Total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number</a:t>
            </a:r>
            <a:r>
              <a:rPr sz="16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16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hosts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that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can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be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configured</a:t>
            </a:r>
            <a:r>
              <a:rPr sz="16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16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64</a:t>
            </a:r>
            <a:r>
              <a:rPr sz="16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2 =</a:t>
            </a:r>
            <a:r>
              <a:rPr sz="16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62</a:t>
            </a:r>
            <a:endParaRPr sz="1600">
              <a:latin typeface="Calibri"/>
              <a:cs typeface="Calibri"/>
            </a:endParaRPr>
          </a:p>
          <a:p>
            <a:pPr marL="393700" indent="-342900">
              <a:lnSpc>
                <a:spcPct val="100000"/>
              </a:lnSpc>
              <a:spcBef>
                <a:spcPts val="940"/>
              </a:spcBef>
              <a:buFont typeface="Symbol"/>
              <a:buChar char=""/>
              <a:tabLst>
                <a:tab pos="393065" algn="l"/>
                <a:tab pos="393700" algn="l"/>
              </a:tabLst>
            </a:pP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Range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16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Allocated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IP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 Addresses</a:t>
            </a:r>
            <a:r>
              <a:rPr sz="16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16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[200.1.2.65,</a:t>
            </a:r>
            <a:r>
              <a:rPr sz="160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200.1.2.126]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350253" y="2403729"/>
            <a:ext cx="5478145" cy="23310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95"/>
              </a:spcBef>
            </a:pPr>
            <a:r>
              <a:rPr sz="1600" b="1" u="heavy" spc="-1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3rd</a:t>
            </a:r>
            <a:r>
              <a:rPr sz="1600" b="1" u="heavy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Subnet</a:t>
            </a:r>
            <a:endParaRPr sz="1600">
              <a:latin typeface="Calibri"/>
              <a:cs typeface="Calibri"/>
            </a:endParaRPr>
          </a:p>
          <a:p>
            <a:pPr marL="393700" indent="-342900">
              <a:lnSpc>
                <a:spcPct val="100000"/>
              </a:lnSpc>
              <a:spcBef>
                <a:spcPts val="35"/>
              </a:spcBef>
              <a:buFont typeface="Symbol"/>
              <a:buChar char=""/>
              <a:tabLst>
                <a:tab pos="393065" algn="l"/>
                <a:tab pos="393700" algn="l"/>
              </a:tabLst>
            </a:pP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IP</a:t>
            </a:r>
            <a:r>
              <a:rPr sz="16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Address</a:t>
            </a:r>
            <a:r>
              <a:rPr sz="16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16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subnet</a:t>
            </a:r>
            <a:r>
              <a:rPr sz="16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/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 Subnet</a:t>
            </a:r>
            <a:r>
              <a:rPr sz="16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id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200.1.2.128</a:t>
            </a:r>
            <a:endParaRPr sz="1600">
              <a:latin typeface="Calibri"/>
              <a:cs typeface="Calibri"/>
            </a:endParaRPr>
          </a:p>
          <a:p>
            <a:pPr marL="393700" indent="-342900">
              <a:lnSpc>
                <a:spcPct val="100000"/>
              </a:lnSpc>
              <a:spcBef>
                <a:spcPts val="935"/>
              </a:spcBef>
              <a:buFont typeface="Symbol"/>
              <a:buChar char=""/>
              <a:tabLst>
                <a:tab pos="393065" algn="l"/>
                <a:tab pos="393700" algn="l"/>
              </a:tabLst>
            </a:pP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Direct</a:t>
            </a:r>
            <a:r>
              <a:rPr sz="1600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Broadcast</a:t>
            </a:r>
            <a:r>
              <a:rPr sz="16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Address</a:t>
            </a:r>
            <a:r>
              <a:rPr sz="16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16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200.1.2.</a:t>
            </a:r>
            <a:r>
              <a:rPr sz="1600" b="1" spc="-10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11111111</a:t>
            </a:r>
            <a:r>
              <a:rPr sz="1600" spc="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16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200.1.2.255</a:t>
            </a:r>
            <a:endParaRPr sz="1600">
              <a:latin typeface="Calibri"/>
              <a:cs typeface="Calibri"/>
            </a:endParaRPr>
          </a:p>
          <a:p>
            <a:pPr marL="393700" indent="-342900">
              <a:lnSpc>
                <a:spcPct val="100000"/>
              </a:lnSpc>
              <a:spcBef>
                <a:spcPts val="940"/>
              </a:spcBef>
              <a:buFont typeface="Symbol"/>
              <a:buChar char=""/>
              <a:tabLst>
                <a:tab pos="393065" algn="l"/>
                <a:tab pos="393700" algn="l"/>
              </a:tabLst>
            </a:pPr>
            <a:r>
              <a:rPr sz="1600" spc="-40" dirty="0">
                <a:solidFill>
                  <a:srgbClr val="FFFFFF"/>
                </a:solidFill>
                <a:latin typeface="Calibri"/>
                <a:cs typeface="Calibri"/>
              </a:rPr>
              <a:t>Total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number</a:t>
            </a:r>
            <a:r>
              <a:rPr sz="16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16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IP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Addresses</a:t>
            </a:r>
            <a:r>
              <a:rPr sz="16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r>
              <a:rPr sz="1575" baseline="26455" dirty="0">
                <a:solidFill>
                  <a:srgbClr val="FFFFFF"/>
                </a:solidFill>
                <a:latin typeface="Calibri"/>
                <a:cs typeface="Calibri"/>
              </a:rPr>
              <a:t>7</a:t>
            </a:r>
            <a:r>
              <a:rPr sz="1575" spc="172" baseline="264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128</a:t>
            </a:r>
            <a:endParaRPr sz="1600">
              <a:latin typeface="Calibri"/>
              <a:cs typeface="Calibri"/>
            </a:endParaRPr>
          </a:p>
          <a:p>
            <a:pPr marL="393700" indent="-342900">
              <a:lnSpc>
                <a:spcPct val="100000"/>
              </a:lnSpc>
              <a:spcBef>
                <a:spcPts val="935"/>
              </a:spcBef>
              <a:buFont typeface="Symbol"/>
              <a:buChar char=""/>
              <a:tabLst>
                <a:tab pos="393065" algn="l"/>
                <a:tab pos="393700" algn="l"/>
              </a:tabLst>
            </a:pP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Range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16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IP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 Addresses</a:t>
            </a:r>
            <a:r>
              <a:rPr sz="16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[200.1.2.128,</a:t>
            </a:r>
            <a:r>
              <a:rPr sz="160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200.1.2.255]</a:t>
            </a:r>
            <a:endParaRPr sz="1600">
              <a:latin typeface="Calibri"/>
              <a:cs typeface="Calibri"/>
            </a:endParaRPr>
          </a:p>
          <a:p>
            <a:pPr marL="393700" indent="-342900">
              <a:lnSpc>
                <a:spcPct val="100000"/>
              </a:lnSpc>
              <a:spcBef>
                <a:spcPts val="935"/>
              </a:spcBef>
              <a:buFont typeface="Symbol"/>
              <a:buChar char=""/>
              <a:tabLst>
                <a:tab pos="393065" algn="l"/>
                <a:tab pos="393700" algn="l"/>
              </a:tabLst>
            </a:pPr>
            <a:r>
              <a:rPr sz="1600" spc="-40" dirty="0">
                <a:solidFill>
                  <a:srgbClr val="FFFFFF"/>
                </a:solidFill>
                <a:latin typeface="Calibri"/>
                <a:cs typeface="Calibri"/>
              </a:rPr>
              <a:t>Total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number</a:t>
            </a:r>
            <a:r>
              <a:rPr sz="16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16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hosts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that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can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be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configured</a:t>
            </a:r>
            <a:r>
              <a:rPr sz="16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16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128</a:t>
            </a:r>
            <a:r>
              <a:rPr sz="16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6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16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126</a:t>
            </a:r>
            <a:endParaRPr sz="1600">
              <a:latin typeface="Calibri"/>
              <a:cs typeface="Calibri"/>
            </a:endParaRPr>
          </a:p>
          <a:p>
            <a:pPr marL="393700" indent="-342900">
              <a:lnSpc>
                <a:spcPct val="100000"/>
              </a:lnSpc>
              <a:spcBef>
                <a:spcPts val="940"/>
              </a:spcBef>
              <a:buFont typeface="Symbol"/>
              <a:buChar char=""/>
              <a:tabLst>
                <a:tab pos="393065" algn="l"/>
                <a:tab pos="393700" algn="l"/>
              </a:tabLst>
            </a:pP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Range of</a:t>
            </a:r>
            <a:r>
              <a:rPr sz="16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Allocated</a:t>
            </a:r>
            <a:r>
              <a:rPr sz="16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IP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 Addresses</a:t>
            </a:r>
            <a:r>
              <a:rPr sz="160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16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[200.1.2.129,</a:t>
            </a:r>
            <a:r>
              <a:rPr sz="1600" spc="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200.1.2.254]</a:t>
            </a:r>
            <a:endParaRPr sz="1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34258" y="9855"/>
            <a:ext cx="552196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u="heavy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Designing</a:t>
            </a:r>
            <a:r>
              <a:rPr sz="2800" b="1" u="heavy" spc="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2800" b="1" u="heavy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subnets</a:t>
            </a:r>
            <a:r>
              <a:rPr sz="2800" b="1" u="heavy" spc="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2800" b="1" u="heavy" spc="-2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for</a:t>
            </a:r>
            <a:r>
              <a:rPr sz="2800" b="1" u="heavy" spc="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2800" b="1" u="heavy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CIDR </a:t>
            </a:r>
            <a:r>
              <a:rPr sz="2800" b="1" u="heavy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Notations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412616" y="6228613"/>
            <a:ext cx="5351780" cy="584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85"/>
              </a:lnSpc>
            </a:pPr>
            <a:r>
              <a:rPr sz="4400" u="heavy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www.knowledgegate.in</a:t>
            </a:r>
            <a:endParaRPr sz="44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7940" y="440182"/>
            <a:ext cx="11953240" cy="44157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9885" indent="-28702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349885" algn="l"/>
                <a:tab pos="350520" algn="l"/>
              </a:tabLst>
            </a:pP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Assume:</a:t>
            </a:r>
            <a:endParaRPr sz="2400">
              <a:latin typeface="Calibri"/>
              <a:cs typeface="Calibri"/>
            </a:endParaRPr>
          </a:p>
          <a:p>
            <a:pPr marL="807085" lvl="1" indent="-287020">
              <a:lnSpc>
                <a:spcPct val="100000"/>
              </a:lnSpc>
              <a:buFont typeface="Arial MT"/>
              <a:buChar char="•"/>
              <a:tabLst>
                <a:tab pos="807085" algn="l"/>
                <a:tab pos="807720" algn="l"/>
              </a:tabLst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total</a:t>
            </a:r>
            <a:r>
              <a:rPr sz="24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number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addresses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granted to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organization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is </a:t>
            </a:r>
            <a:r>
              <a:rPr sz="2400" b="1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endParaRPr sz="2400">
              <a:latin typeface="Calibri"/>
              <a:cs typeface="Calibri"/>
            </a:endParaRPr>
          </a:p>
          <a:p>
            <a:pPr marL="807085" lvl="1" indent="-287020">
              <a:lnSpc>
                <a:spcPct val="100000"/>
              </a:lnSpc>
              <a:buFont typeface="Arial MT"/>
              <a:buChar char="•"/>
              <a:tabLst>
                <a:tab pos="807085" algn="l"/>
                <a:tab pos="807720" algn="l"/>
              </a:tabLst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prefix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length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b="1" i="1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endParaRPr sz="2400">
              <a:latin typeface="Calibri"/>
              <a:cs typeface="Calibri"/>
            </a:endParaRPr>
          </a:p>
          <a:p>
            <a:pPr marL="807085" lvl="1" indent="-287020">
              <a:lnSpc>
                <a:spcPct val="100000"/>
              </a:lnSpc>
              <a:buFont typeface="Arial MT"/>
              <a:buChar char="•"/>
              <a:tabLst>
                <a:tab pos="807085" algn="l"/>
                <a:tab pos="807720" algn="l"/>
              </a:tabLst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assigned number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of addresses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each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sub-network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is </a:t>
            </a:r>
            <a:r>
              <a:rPr sz="2400" b="1" spc="-5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2400" b="1" spc="-7" baseline="-20833" dirty="0">
                <a:solidFill>
                  <a:srgbClr val="FFFFFF"/>
                </a:solidFill>
                <a:latin typeface="Calibri"/>
                <a:cs typeface="Calibri"/>
              </a:rPr>
              <a:t>sub</a:t>
            </a:r>
            <a:endParaRPr sz="2400" baseline="-20833">
              <a:latin typeface="Calibri"/>
              <a:cs typeface="Calibri"/>
            </a:endParaRPr>
          </a:p>
          <a:p>
            <a:pPr marL="807085" lvl="1" indent="-287020">
              <a:lnSpc>
                <a:spcPct val="100000"/>
              </a:lnSpc>
              <a:buFont typeface="Arial MT"/>
              <a:buChar char="•"/>
              <a:tabLst>
                <a:tab pos="807085" algn="l"/>
                <a:tab pos="807720" algn="l"/>
              </a:tabLst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prefix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length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each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sub-network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b="1" i="1" spc="-10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2400" b="1" spc="-15" baseline="-20833" dirty="0">
                <a:solidFill>
                  <a:srgbClr val="FFFFFF"/>
                </a:solidFill>
                <a:latin typeface="Calibri"/>
                <a:cs typeface="Calibri"/>
              </a:rPr>
              <a:t>sub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2400">
              <a:latin typeface="Calibri"/>
              <a:cs typeface="Calibri"/>
            </a:endParaRPr>
          </a:p>
          <a:p>
            <a:pPr marL="349885" indent="-287020">
              <a:lnSpc>
                <a:spcPct val="100000"/>
              </a:lnSpc>
              <a:buFont typeface="Arial MT"/>
              <a:buChar char="•"/>
              <a:tabLst>
                <a:tab pos="349885" algn="l"/>
                <a:tab pos="350520" algn="l"/>
              </a:tabLst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Then,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number of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addresses</a:t>
            </a:r>
            <a:r>
              <a:rPr sz="24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each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sub-network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should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be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power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2.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Clr>
                <a:srgbClr val="FFFFFF"/>
              </a:buClr>
              <a:buFont typeface="Arial MT"/>
              <a:buChar char="•"/>
            </a:pPr>
            <a:endParaRPr sz="2350">
              <a:latin typeface="Calibri"/>
              <a:cs typeface="Calibri"/>
            </a:endParaRPr>
          </a:p>
          <a:p>
            <a:pPr marL="349885" indent="-287020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349885" algn="l"/>
                <a:tab pos="350520" algn="l"/>
              </a:tabLst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4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prefix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length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each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sub-network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should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be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found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using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following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formula:</a:t>
            </a:r>
            <a:r>
              <a:rPr sz="24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2400" b="1" spc="-15" baseline="-20833" dirty="0">
                <a:solidFill>
                  <a:srgbClr val="FFFFFF"/>
                </a:solidFill>
                <a:latin typeface="Calibri"/>
                <a:cs typeface="Calibri"/>
              </a:rPr>
              <a:t>sub</a:t>
            </a:r>
            <a:r>
              <a:rPr sz="2400" b="1" spc="300" baseline="-20833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2400" b="1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FFFFFF"/>
                </a:solidFill>
                <a:latin typeface="Calibri"/>
                <a:cs typeface="Calibri"/>
              </a:rPr>
              <a:t>32</a:t>
            </a:r>
            <a:endParaRPr sz="2400">
              <a:latin typeface="Calibri"/>
              <a:cs typeface="Calibri"/>
            </a:endParaRPr>
          </a:p>
          <a:p>
            <a:pPr marL="349885">
              <a:lnSpc>
                <a:spcPct val="100000"/>
              </a:lnSpc>
            </a:pPr>
            <a:r>
              <a:rPr sz="2400" b="1" spc="459" dirty="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r>
              <a:rPr sz="2400" b="1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Calibri"/>
                <a:cs typeface="Calibri"/>
              </a:rPr>
              <a:t>log</a:t>
            </a:r>
            <a:r>
              <a:rPr sz="2400" b="1" spc="-7" baseline="-20833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r>
              <a:rPr sz="2400" b="1" spc="-5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2400" b="1" spc="-7" baseline="-20833" dirty="0">
                <a:solidFill>
                  <a:srgbClr val="FFFFFF"/>
                </a:solidFill>
                <a:latin typeface="Calibri"/>
                <a:cs typeface="Calibri"/>
              </a:rPr>
              <a:t>sub</a:t>
            </a:r>
            <a:endParaRPr sz="2400" baseline="-20833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350">
              <a:latin typeface="Calibri"/>
              <a:cs typeface="Calibri"/>
            </a:endParaRPr>
          </a:p>
          <a:p>
            <a:pPr marL="349885" marR="334645" indent="-287020">
              <a:lnSpc>
                <a:spcPct val="100000"/>
              </a:lnSpc>
              <a:buFont typeface="Arial MT"/>
              <a:buChar char="•"/>
              <a:tabLst>
                <a:tab pos="349885" algn="l"/>
                <a:tab pos="350520" algn="l"/>
              </a:tabLst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starting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address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in each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sub-network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should be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divisible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by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the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number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of addresses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in </a:t>
            </a:r>
            <a:r>
              <a:rPr sz="2400" spc="-5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that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sub-network. This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can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be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achieved</a:t>
            </a:r>
            <a:r>
              <a:rPr sz="24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if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we</a:t>
            </a:r>
            <a:r>
              <a:rPr sz="24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first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assign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addresses</a:t>
            </a:r>
            <a:r>
              <a:rPr sz="24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larger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sub-networks.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72129" y="46431"/>
            <a:ext cx="6045835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u="heavy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Super</a:t>
            </a:r>
            <a:r>
              <a:rPr sz="3200" b="1" u="heavy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Netting</a:t>
            </a:r>
            <a:r>
              <a:rPr sz="3200" b="1" u="heavy" spc="-1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3200" b="1" u="heavy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in</a:t>
            </a:r>
            <a:r>
              <a:rPr sz="3200" b="1" u="heavy" spc="-2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3200" b="1" u="heavy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Classful</a:t>
            </a:r>
            <a:r>
              <a:rPr sz="3200" b="1" u="heavy" spc="-3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3200" b="1" u="heavy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addressing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412616" y="6228613"/>
            <a:ext cx="5351780" cy="584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85"/>
              </a:lnSpc>
            </a:pPr>
            <a:r>
              <a:rPr sz="4400" u="heavy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www.knowledgegate.in</a:t>
            </a:r>
            <a:endParaRPr sz="44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8739" y="680364"/>
            <a:ext cx="11705590" cy="31108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 algn="just">
              <a:lnSpc>
                <a:spcPct val="114999"/>
              </a:lnSpc>
              <a:spcBef>
                <a:spcPts val="100"/>
              </a:spcBef>
              <a:buFont typeface="Arial MT"/>
              <a:buChar char="•"/>
              <a:tabLst>
                <a:tab pos="355600" algn="l"/>
              </a:tabLst>
            </a:pP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In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super netting,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an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organization can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combine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several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blocks 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to create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a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larger 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range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of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addresses. In </a:t>
            </a:r>
            <a:r>
              <a:rPr sz="2200" spc="-48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other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words,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several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networks</a:t>
            </a:r>
            <a:r>
              <a:rPr sz="22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are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combined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create</a:t>
            </a:r>
            <a:r>
              <a:rPr sz="22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a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super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network</a:t>
            </a:r>
            <a:r>
              <a:rPr sz="22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or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a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supernet.</a:t>
            </a:r>
            <a:endParaRPr sz="2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Clr>
                <a:srgbClr val="FFFFFF"/>
              </a:buClr>
              <a:buFont typeface="Arial MT"/>
              <a:buChar char="•"/>
            </a:pPr>
            <a:endParaRPr sz="2450">
              <a:latin typeface="Calibri"/>
              <a:cs typeface="Calibri"/>
            </a:endParaRPr>
          </a:p>
          <a:p>
            <a:pPr marL="355600" marR="9525" indent="-342900" algn="just">
              <a:lnSpc>
                <a:spcPct val="114999"/>
              </a:lnSpc>
              <a:spcBef>
                <a:spcPts val="5"/>
              </a:spcBef>
              <a:buFont typeface="Arial MT"/>
              <a:buChar char="•"/>
              <a:tabLst>
                <a:tab pos="355600" algn="l"/>
              </a:tabLst>
            </a:pP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An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organization can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apply 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for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a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set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of class C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blocks instead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of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just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one.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For example,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an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organization </a:t>
            </a:r>
            <a:r>
              <a:rPr sz="2200" spc="-48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that needs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1000 addresses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can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be 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granted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four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contiguous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class C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blocks.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organization can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then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use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these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addresses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create</a:t>
            </a:r>
            <a:r>
              <a:rPr sz="22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one super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network.</a:t>
            </a:r>
            <a:endParaRPr sz="2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FFFFFF"/>
              </a:buClr>
              <a:buFont typeface="Arial MT"/>
              <a:buChar char="•"/>
            </a:pPr>
            <a:endParaRPr sz="28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Super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netting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decreases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number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45" dirty="0">
                <a:solidFill>
                  <a:srgbClr val="FFFFFF"/>
                </a:solidFill>
                <a:latin typeface="Calibri"/>
                <a:cs typeface="Calibri"/>
              </a:rPr>
              <a:t>1’s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2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mask.</a:t>
            </a:r>
            <a:endParaRPr sz="2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739" y="16255"/>
            <a:ext cx="11926570" cy="43846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95"/>
              </a:spcBef>
              <a:buClr>
                <a:srgbClr val="FFFFFF"/>
              </a:buClr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200" b="1" u="heavy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Local</a:t>
            </a:r>
            <a:r>
              <a:rPr sz="2200" b="1" u="heavy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2200" b="1" u="heavy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Area</a:t>
            </a:r>
            <a:r>
              <a:rPr sz="2200" b="1" u="heavy" spc="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2200" b="1" u="heavy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Network</a:t>
            </a:r>
            <a:r>
              <a:rPr sz="2200" b="1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(LAN)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:</a:t>
            </a:r>
            <a:endParaRPr sz="2200">
              <a:latin typeface="Calibri"/>
              <a:cs typeface="Calibri"/>
            </a:endParaRPr>
          </a:p>
          <a:p>
            <a:pPr marL="812800" lvl="1" indent="-342900">
              <a:lnSpc>
                <a:spcPct val="100000"/>
              </a:lnSpc>
              <a:buFont typeface="Arial MT"/>
              <a:buChar char="•"/>
              <a:tabLst>
                <a:tab pos="812165" algn="l"/>
                <a:tab pos="812800" algn="l"/>
              </a:tabLst>
            </a:pP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LAN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usually</a:t>
            </a:r>
            <a:r>
              <a:rPr sz="22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limited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a </a:t>
            </a:r>
            <a:r>
              <a:rPr sz="2200" spc="-30" dirty="0">
                <a:solidFill>
                  <a:srgbClr val="FFFFFF"/>
                </a:solidFill>
                <a:latin typeface="Calibri"/>
                <a:cs typeface="Calibri"/>
              </a:rPr>
              <a:t>few</a:t>
            </a:r>
            <a:r>
              <a:rPr sz="22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kilometers</a:t>
            </a:r>
            <a:r>
              <a:rPr sz="22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area.</a:t>
            </a:r>
            <a:endParaRPr sz="2200">
              <a:latin typeface="Calibri"/>
              <a:cs typeface="Calibri"/>
            </a:endParaRPr>
          </a:p>
          <a:p>
            <a:pPr marL="812800" marR="5080" lvl="1" indent="-342900">
              <a:lnSpc>
                <a:spcPct val="100000"/>
              </a:lnSpc>
              <a:buFont typeface="Arial MT"/>
              <a:buChar char="•"/>
              <a:tabLst>
                <a:tab pos="812165" algn="l"/>
                <a:tab pos="812800" algn="l"/>
              </a:tabLst>
            </a:pP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It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may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be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privately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owned</a:t>
            </a:r>
            <a:r>
              <a:rPr sz="22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could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 be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network</a:t>
            </a:r>
            <a:r>
              <a:rPr sz="22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inside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an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office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on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one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of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2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floor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building </a:t>
            </a:r>
            <a:r>
              <a:rPr sz="2200" spc="-48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or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a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LAN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could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be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a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network</a:t>
            </a:r>
            <a:r>
              <a:rPr sz="22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consisting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computers</a:t>
            </a:r>
            <a:r>
              <a:rPr sz="22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an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entire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building.</a:t>
            </a:r>
            <a:endParaRPr sz="22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15"/>
              </a:spcBef>
              <a:buClr>
                <a:srgbClr val="FFFFFF"/>
              </a:buClr>
              <a:buFont typeface="Arial MT"/>
              <a:buChar char="•"/>
            </a:pPr>
            <a:endParaRPr sz="215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200" b="1" u="heavy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Wide </a:t>
            </a:r>
            <a:r>
              <a:rPr sz="2200" b="1" u="heavy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Area</a:t>
            </a:r>
            <a:r>
              <a:rPr sz="2200" b="1" u="heavy" spc="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2200" b="1" u="heavy" spc="-1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Network</a:t>
            </a:r>
            <a:r>
              <a:rPr sz="2200" b="1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25" dirty="0">
                <a:solidFill>
                  <a:srgbClr val="FFFFFF"/>
                </a:solidFill>
                <a:latin typeface="Calibri"/>
                <a:cs typeface="Calibri"/>
              </a:rPr>
              <a:t>(WAN)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:</a:t>
            </a:r>
            <a:endParaRPr sz="2200">
              <a:latin typeface="Calibri"/>
              <a:cs typeface="Calibri"/>
            </a:endParaRPr>
          </a:p>
          <a:p>
            <a:pPr marL="812800" lvl="1" indent="-342900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812165" algn="l"/>
                <a:tab pos="812800" algn="l"/>
              </a:tabLst>
            </a:pPr>
            <a:r>
              <a:rPr sz="2200" spc="-35" dirty="0">
                <a:solidFill>
                  <a:srgbClr val="FFFFFF"/>
                </a:solidFill>
                <a:latin typeface="Calibri"/>
                <a:cs typeface="Calibri"/>
              </a:rPr>
              <a:t>WAN</a:t>
            </a:r>
            <a:r>
              <a:rPr sz="22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made</a:t>
            </a:r>
            <a:r>
              <a:rPr sz="22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all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networks</a:t>
            </a:r>
            <a:r>
              <a:rPr sz="22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a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(geographically)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large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area.</a:t>
            </a:r>
            <a:endParaRPr sz="2200">
              <a:latin typeface="Calibri"/>
              <a:cs typeface="Calibri"/>
            </a:endParaRPr>
          </a:p>
          <a:p>
            <a:pPr marL="812800" lvl="1" indent="-342900">
              <a:lnSpc>
                <a:spcPct val="100000"/>
              </a:lnSpc>
              <a:buFont typeface="Arial MT"/>
              <a:buChar char="•"/>
              <a:tabLst>
                <a:tab pos="812165" algn="l"/>
                <a:tab pos="812800" algn="l"/>
              </a:tabLst>
            </a:pP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network</a:t>
            </a:r>
            <a:r>
              <a:rPr sz="22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entire</a:t>
            </a:r>
            <a:r>
              <a:rPr sz="22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25" dirty="0">
                <a:solidFill>
                  <a:srgbClr val="FFFFFF"/>
                </a:solidFill>
                <a:latin typeface="Calibri"/>
                <a:cs typeface="Calibri"/>
              </a:rPr>
              <a:t>state</a:t>
            </a:r>
            <a:r>
              <a:rPr sz="22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22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UP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could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 be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a </a:t>
            </a:r>
            <a:r>
              <a:rPr sz="2200" spc="-30" dirty="0">
                <a:solidFill>
                  <a:srgbClr val="FFFFFF"/>
                </a:solidFill>
                <a:latin typeface="Calibri"/>
                <a:cs typeface="Calibri"/>
              </a:rPr>
              <a:t>WAN.</a:t>
            </a:r>
            <a:endParaRPr sz="22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15"/>
              </a:spcBef>
              <a:buClr>
                <a:srgbClr val="FFFFFF"/>
              </a:buClr>
              <a:buFont typeface="Arial MT"/>
              <a:buChar char="•"/>
            </a:pPr>
            <a:endParaRPr sz="215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200" b="1" u="heavy" spc="-1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Metropolitan</a:t>
            </a:r>
            <a:r>
              <a:rPr sz="2200" b="1" u="heavy" spc="3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2200" b="1" u="heavy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Area</a:t>
            </a:r>
            <a:r>
              <a:rPr sz="2200" b="1" u="heavy" spc="1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2200" b="1" u="heavy" spc="-1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Network</a:t>
            </a:r>
            <a:r>
              <a:rPr sz="2200" b="1" spc="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(MAN)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:</a:t>
            </a:r>
            <a:endParaRPr sz="2200">
              <a:latin typeface="Calibri"/>
              <a:cs typeface="Calibri"/>
            </a:endParaRPr>
          </a:p>
          <a:p>
            <a:pPr marL="812800" lvl="1" indent="-342900">
              <a:lnSpc>
                <a:spcPct val="100000"/>
              </a:lnSpc>
              <a:buFont typeface="Arial MT"/>
              <a:buChar char="•"/>
              <a:tabLst>
                <a:tab pos="812165" algn="l"/>
                <a:tab pos="812800" algn="l"/>
              </a:tabLst>
            </a:pP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MAN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is of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size</a:t>
            </a:r>
            <a:r>
              <a:rPr sz="22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between</a:t>
            </a:r>
            <a:r>
              <a:rPr sz="22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LAN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30" dirty="0">
                <a:solidFill>
                  <a:srgbClr val="FFFFFF"/>
                </a:solidFill>
                <a:latin typeface="Calibri"/>
                <a:cs typeface="Calibri"/>
              </a:rPr>
              <a:t>WAN.</a:t>
            </a:r>
            <a:endParaRPr sz="2200">
              <a:latin typeface="Calibri"/>
              <a:cs typeface="Calibri"/>
            </a:endParaRPr>
          </a:p>
          <a:p>
            <a:pPr marL="812800" lvl="1" indent="-342900">
              <a:lnSpc>
                <a:spcPct val="100000"/>
              </a:lnSpc>
              <a:buFont typeface="Arial MT"/>
              <a:buChar char="•"/>
              <a:tabLst>
                <a:tab pos="812165" algn="l"/>
                <a:tab pos="812800" algn="l"/>
              </a:tabLst>
            </a:pP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It is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larger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than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LAN</a:t>
            </a:r>
            <a:r>
              <a:rPr sz="22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but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smaller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than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30" dirty="0">
                <a:solidFill>
                  <a:srgbClr val="FFFFFF"/>
                </a:solidFill>
                <a:latin typeface="Calibri"/>
                <a:cs typeface="Calibri"/>
              </a:rPr>
              <a:t>WAN.</a:t>
            </a:r>
            <a:endParaRPr sz="2200">
              <a:latin typeface="Calibri"/>
              <a:cs typeface="Calibri"/>
            </a:endParaRPr>
          </a:p>
          <a:p>
            <a:pPr marL="812800" lvl="1" indent="-342900">
              <a:lnSpc>
                <a:spcPct val="100000"/>
              </a:lnSpc>
              <a:buFont typeface="Arial MT"/>
              <a:buChar char="•"/>
              <a:tabLst>
                <a:tab pos="812165" algn="l"/>
                <a:tab pos="812800" algn="l"/>
              </a:tabLst>
            </a:pP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It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may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comprise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entire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network</a:t>
            </a:r>
            <a:r>
              <a:rPr sz="22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city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25" dirty="0">
                <a:solidFill>
                  <a:srgbClr val="FFFFFF"/>
                </a:solidFill>
                <a:latin typeface="Calibri"/>
                <a:cs typeface="Calibri"/>
              </a:rPr>
              <a:t>like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Mumbai.</a:t>
            </a:r>
            <a:endParaRPr sz="22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39111" y="4607050"/>
            <a:ext cx="7600188" cy="2250947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412616" y="6228613"/>
            <a:ext cx="5351780" cy="584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85"/>
              </a:lnSpc>
            </a:pPr>
            <a:r>
              <a:rPr sz="4400" u="heavy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3"/>
              </a:rPr>
              <a:t>www.knowledgegate.in</a:t>
            </a:r>
            <a:endParaRPr sz="4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43529" y="6807"/>
            <a:ext cx="6504305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u="heavy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Super</a:t>
            </a:r>
            <a:r>
              <a:rPr sz="3200" b="1" u="heavy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Netting</a:t>
            </a:r>
            <a:r>
              <a:rPr sz="3200" b="1" u="heavy" spc="-1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3200" b="1" u="heavy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/ </a:t>
            </a:r>
            <a:r>
              <a:rPr sz="3200" b="1" u="heavy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Aggregation</a:t>
            </a:r>
            <a:r>
              <a:rPr sz="3200" b="1" u="heavy" spc="-5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3200" b="1" u="heavy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with</a:t>
            </a:r>
            <a:r>
              <a:rPr sz="3200" b="1" u="heavy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3200" b="1" u="heavy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CIDR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412616" y="6228613"/>
            <a:ext cx="5351780" cy="584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85"/>
              </a:lnSpc>
            </a:pPr>
            <a:r>
              <a:rPr sz="4400" u="heavy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www.knowledgegate.in</a:t>
            </a:r>
            <a:endParaRPr sz="44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8739" y="741934"/>
            <a:ext cx="7867015" cy="1305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Rules</a:t>
            </a:r>
            <a:r>
              <a:rPr sz="2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25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 Super</a:t>
            </a:r>
            <a:r>
              <a:rPr sz="2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netting</a:t>
            </a:r>
            <a:r>
              <a:rPr sz="2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in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CIDR</a:t>
            </a:r>
            <a:endParaRPr sz="2800">
              <a:latin typeface="Calibri"/>
              <a:cs typeface="Calibri"/>
            </a:endParaRPr>
          </a:p>
          <a:p>
            <a:pPr marL="812800" lvl="1" indent="-342900">
              <a:lnSpc>
                <a:spcPct val="100000"/>
              </a:lnSpc>
              <a:buFont typeface="Arial MT"/>
              <a:buChar char="•"/>
              <a:tabLst>
                <a:tab pos="812165" algn="l"/>
                <a:tab pos="812800" algn="l"/>
              </a:tabLst>
            </a:pP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All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network</a:t>
            </a:r>
            <a:r>
              <a:rPr sz="28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should</a:t>
            </a:r>
            <a:r>
              <a:rPr sz="28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be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 contiguous</a:t>
            </a:r>
            <a:endParaRPr sz="2800">
              <a:latin typeface="Calibri"/>
              <a:cs typeface="Calibri"/>
            </a:endParaRPr>
          </a:p>
          <a:p>
            <a:pPr marL="812800" lvl="1" indent="-342900">
              <a:lnSpc>
                <a:spcPct val="100000"/>
              </a:lnSpc>
              <a:buFont typeface="Arial MT"/>
              <a:buChar char="•"/>
              <a:tabLst>
                <a:tab pos="812165" algn="l"/>
                <a:tab pos="812800" algn="l"/>
              </a:tabLst>
            </a:pPr>
            <a:r>
              <a:rPr sz="2800" spc="-25" dirty="0">
                <a:solidFill>
                  <a:srgbClr val="FFFFFF"/>
                </a:solidFill>
                <a:latin typeface="Calibri"/>
                <a:cs typeface="Calibri"/>
              </a:rPr>
              <a:t>first</a:t>
            </a:r>
            <a:r>
              <a:rPr sz="2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net</a:t>
            </a:r>
            <a:r>
              <a:rPr sz="2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id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should</a:t>
            </a:r>
            <a:r>
              <a:rPr sz="28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be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divisible</a:t>
            </a:r>
            <a:r>
              <a:rPr sz="280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by</a:t>
            </a:r>
            <a:r>
              <a:rPr sz="2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25" dirty="0">
                <a:solidFill>
                  <a:srgbClr val="FFFFFF"/>
                </a:solidFill>
                <a:latin typeface="Calibri"/>
                <a:cs typeface="Calibri"/>
              </a:rPr>
              <a:t>size</a:t>
            </a:r>
            <a:r>
              <a:rPr sz="2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of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block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739" y="6807"/>
            <a:ext cx="9749790" cy="10020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dirty="0">
                <a:latin typeface="Calibri"/>
                <a:cs typeface="Calibri"/>
              </a:rPr>
              <a:t>Q </a:t>
            </a:r>
            <a:r>
              <a:rPr sz="3200" spc="-20" dirty="0"/>
              <a:t>Perform</a:t>
            </a:r>
            <a:r>
              <a:rPr sz="3200" spc="-25" dirty="0"/>
              <a:t> </a:t>
            </a:r>
            <a:r>
              <a:rPr sz="3200" spc="-5" dirty="0"/>
              <a:t>CIDR</a:t>
            </a:r>
            <a:r>
              <a:rPr sz="3200" spc="20" dirty="0"/>
              <a:t> </a:t>
            </a:r>
            <a:r>
              <a:rPr sz="3200" spc="-10" dirty="0"/>
              <a:t>aggregation</a:t>
            </a:r>
            <a:r>
              <a:rPr sz="3200" spc="-5" dirty="0"/>
              <a:t> </a:t>
            </a:r>
            <a:r>
              <a:rPr sz="3200" dirty="0"/>
              <a:t>on the</a:t>
            </a:r>
            <a:r>
              <a:rPr sz="3200" spc="-10" dirty="0"/>
              <a:t> </a:t>
            </a:r>
            <a:r>
              <a:rPr sz="3200" spc="-15" dirty="0"/>
              <a:t>following</a:t>
            </a:r>
            <a:r>
              <a:rPr sz="3200" spc="15" dirty="0"/>
              <a:t> </a:t>
            </a:r>
            <a:r>
              <a:rPr sz="3200" dirty="0"/>
              <a:t>IP </a:t>
            </a:r>
            <a:r>
              <a:rPr sz="3200" spc="-5" dirty="0"/>
              <a:t>Addresses-</a:t>
            </a:r>
            <a:endParaRPr sz="3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3200" b="1" spc="-5" dirty="0">
                <a:latin typeface="Calibri"/>
                <a:cs typeface="Calibri"/>
              </a:rPr>
              <a:t>128.56.24.0/24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412616" y="6228613"/>
            <a:ext cx="5351780" cy="584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85"/>
              </a:lnSpc>
            </a:pPr>
            <a:r>
              <a:rPr sz="4400" u="heavy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www.knowledgegate.in</a:t>
            </a:r>
            <a:endParaRPr sz="44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8739" y="982726"/>
            <a:ext cx="7948295" cy="34016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spc="-5" dirty="0">
                <a:solidFill>
                  <a:srgbClr val="EC7C30"/>
                </a:solidFill>
                <a:latin typeface="Calibri"/>
                <a:cs typeface="Calibri"/>
              </a:rPr>
              <a:t>128.56.25.0/24</a:t>
            </a:r>
            <a:endParaRPr sz="3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3200" b="1" spc="-5" dirty="0">
                <a:solidFill>
                  <a:srgbClr val="EC7C30"/>
                </a:solidFill>
                <a:latin typeface="Calibri"/>
                <a:cs typeface="Calibri"/>
              </a:rPr>
              <a:t>128.56.26.0/24</a:t>
            </a:r>
            <a:endParaRPr sz="3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3200" b="1" spc="-5" dirty="0">
                <a:solidFill>
                  <a:srgbClr val="EC7C30"/>
                </a:solidFill>
                <a:latin typeface="Calibri"/>
                <a:cs typeface="Calibri"/>
              </a:rPr>
              <a:t>128.56.27.0/24</a:t>
            </a:r>
            <a:endParaRPr sz="3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4050">
              <a:latin typeface="Calibri"/>
              <a:cs typeface="Calibri"/>
            </a:endParaRPr>
          </a:p>
          <a:p>
            <a:pPr marL="436245" indent="-343535">
              <a:lnSpc>
                <a:spcPct val="100000"/>
              </a:lnSpc>
              <a:buFont typeface="Arial MT"/>
              <a:buChar char="•"/>
              <a:tabLst>
                <a:tab pos="436245" algn="l"/>
                <a:tab pos="436880" algn="l"/>
              </a:tabLst>
            </a:pP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Rules</a:t>
            </a:r>
            <a:r>
              <a:rPr sz="2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25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 Super</a:t>
            </a:r>
            <a:r>
              <a:rPr sz="2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netting</a:t>
            </a:r>
            <a:r>
              <a:rPr sz="2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in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CIDR</a:t>
            </a:r>
            <a:endParaRPr sz="2800">
              <a:latin typeface="Calibri"/>
              <a:cs typeface="Calibri"/>
            </a:endParaRPr>
          </a:p>
          <a:p>
            <a:pPr marL="893444" lvl="1" indent="-343535">
              <a:lnSpc>
                <a:spcPct val="100000"/>
              </a:lnSpc>
              <a:buFont typeface="Arial MT"/>
              <a:buChar char="•"/>
              <a:tabLst>
                <a:tab pos="893444" algn="l"/>
                <a:tab pos="894080" algn="l"/>
              </a:tabLst>
            </a:pP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All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network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should</a:t>
            </a:r>
            <a:r>
              <a:rPr sz="2800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be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contiguous</a:t>
            </a:r>
            <a:endParaRPr sz="2800">
              <a:latin typeface="Calibri"/>
              <a:cs typeface="Calibri"/>
            </a:endParaRPr>
          </a:p>
          <a:p>
            <a:pPr marL="893444" lvl="1" indent="-343535">
              <a:lnSpc>
                <a:spcPct val="100000"/>
              </a:lnSpc>
              <a:buFont typeface="Arial MT"/>
              <a:buChar char="•"/>
              <a:tabLst>
                <a:tab pos="893444" algn="l"/>
                <a:tab pos="894080" algn="l"/>
              </a:tabLst>
            </a:pPr>
            <a:r>
              <a:rPr sz="2800" spc="-25" dirty="0">
                <a:solidFill>
                  <a:srgbClr val="FFFFFF"/>
                </a:solidFill>
                <a:latin typeface="Calibri"/>
                <a:cs typeface="Calibri"/>
              </a:rPr>
              <a:t>first</a:t>
            </a:r>
            <a:r>
              <a:rPr sz="2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net</a:t>
            </a:r>
            <a:r>
              <a:rPr sz="2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id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should</a:t>
            </a:r>
            <a:r>
              <a:rPr sz="2800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be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divisible</a:t>
            </a:r>
            <a:r>
              <a:rPr sz="28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by</a:t>
            </a:r>
            <a:r>
              <a:rPr sz="28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25" dirty="0">
                <a:solidFill>
                  <a:srgbClr val="FFFFFF"/>
                </a:solidFill>
                <a:latin typeface="Calibri"/>
                <a:cs typeface="Calibri"/>
              </a:rPr>
              <a:t>size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of the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block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10910" y="46431"/>
            <a:ext cx="117030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u="heavy" spc="-1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Routing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8739" y="610260"/>
            <a:ext cx="11931015" cy="17087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14999"/>
              </a:lnSpc>
              <a:spcBef>
                <a:spcPts val="100"/>
              </a:spcBef>
              <a:buFont typeface="Symbol"/>
              <a:buChar char=""/>
              <a:tabLst>
                <a:tab pos="354965" algn="l"/>
                <a:tab pos="355600" algn="l"/>
              </a:tabLst>
            </a:pP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When</a:t>
            </a:r>
            <a:r>
              <a:rPr sz="22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router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receives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an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IP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25" dirty="0">
                <a:solidFill>
                  <a:srgbClr val="FFFFFF"/>
                </a:solidFill>
                <a:latin typeface="Calibri"/>
                <a:cs typeface="Calibri"/>
              </a:rPr>
              <a:t>packet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with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destination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address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then</a:t>
            </a:r>
            <a:r>
              <a:rPr sz="22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how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can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it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decide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which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interface</a:t>
            </a:r>
            <a:r>
              <a:rPr sz="22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2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25" dirty="0">
                <a:solidFill>
                  <a:srgbClr val="FFFFFF"/>
                </a:solidFill>
                <a:latin typeface="Calibri"/>
                <a:cs typeface="Calibri"/>
              </a:rPr>
              <a:t>packet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must</a:t>
            </a:r>
            <a:r>
              <a:rPr sz="22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be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send.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This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decision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at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40" dirty="0">
                <a:solidFill>
                  <a:srgbClr val="FFFFFF"/>
                </a:solidFill>
                <a:latin typeface="Calibri"/>
                <a:cs typeface="Calibri"/>
              </a:rPr>
              <a:t>router,</a:t>
            </a:r>
            <a:r>
              <a:rPr sz="22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25" dirty="0">
                <a:solidFill>
                  <a:srgbClr val="FFFFFF"/>
                </a:solidFill>
                <a:latin typeface="Calibri"/>
                <a:cs typeface="Calibri"/>
              </a:rPr>
              <a:t>taken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with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2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help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of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routing table.</a:t>
            </a:r>
            <a:endParaRPr sz="22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1500"/>
              </a:spcBef>
              <a:buFont typeface="Symbol"/>
              <a:buChar char=""/>
              <a:tabLst>
                <a:tab pos="354965" algn="l"/>
                <a:tab pos="355600" algn="l"/>
              </a:tabLst>
            </a:pP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Actually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process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designing a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routing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table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 is</a:t>
            </a:r>
            <a:r>
              <a:rPr sz="22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called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routing.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30" dirty="0">
                <a:solidFill>
                  <a:srgbClr val="FFFFFF"/>
                </a:solidFill>
                <a:latin typeface="Calibri"/>
                <a:cs typeface="Calibri"/>
              </a:rPr>
              <a:t>Taking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packet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sending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 it 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endParaRPr sz="2200">
              <a:latin typeface="Calibri"/>
              <a:cs typeface="Calibri"/>
            </a:endParaRPr>
          </a:p>
          <a:p>
            <a:pPr marL="355600">
              <a:lnSpc>
                <a:spcPct val="100000"/>
              </a:lnSpc>
              <a:spcBef>
                <a:spcPts val="400"/>
              </a:spcBef>
            </a:pP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some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path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is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actually</a:t>
            </a:r>
            <a:r>
              <a:rPr sz="22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switching.</a:t>
            </a:r>
            <a:endParaRPr sz="22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44851" y="3136392"/>
            <a:ext cx="7170420" cy="358140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412616" y="6228613"/>
            <a:ext cx="5351780" cy="584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85"/>
              </a:lnSpc>
            </a:pPr>
            <a:r>
              <a:rPr sz="4400" u="heavy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3"/>
              </a:rPr>
              <a:t>www.knowledgegate.in</a:t>
            </a:r>
            <a:endParaRPr sz="4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3939" y="46431"/>
            <a:ext cx="1482090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u="heavy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Flooding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412616" y="6228613"/>
            <a:ext cx="5351780" cy="584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85"/>
              </a:lnSpc>
            </a:pPr>
            <a:r>
              <a:rPr sz="4400" u="heavy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www.knowledgegate.in</a:t>
            </a:r>
            <a:endParaRPr sz="44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8739" y="549909"/>
            <a:ext cx="12013565" cy="4653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14999"/>
              </a:lnSpc>
              <a:spcBef>
                <a:spcPts val="100"/>
              </a:spcBef>
              <a:buFont typeface="Symbol"/>
              <a:buChar char=""/>
              <a:tabLst>
                <a:tab pos="354965" algn="l"/>
                <a:tab pos="355600" algn="l"/>
              </a:tabLst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One question,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is it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possible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that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packet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reaches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its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destination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without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routing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table, actually </a:t>
            </a:r>
            <a:r>
              <a:rPr sz="2400" spc="-5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yes,</a:t>
            </a:r>
            <a:r>
              <a:rPr sz="24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4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process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4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called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flooding.</a:t>
            </a:r>
            <a:r>
              <a:rPr sz="2400" spc="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That</a:t>
            </a:r>
            <a:r>
              <a:rPr sz="24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4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instead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24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trying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4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identify</a:t>
            </a:r>
            <a:r>
              <a:rPr sz="24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4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shortest</a:t>
            </a:r>
            <a:r>
              <a:rPr sz="24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path,</a:t>
            </a:r>
            <a:r>
              <a:rPr sz="24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we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can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send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it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to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all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possible 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way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and then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we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can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be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sure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that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at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least one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packet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will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reach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destination.</a:t>
            </a:r>
            <a:endParaRPr sz="24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430"/>
              </a:spcBef>
              <a:buFont typeface="Symbol"/>
              <a:buChar char=""/>
              <a:tabLst>
                <a:tab pos="354965" algn="l"/>
                <a:tab pos="355600" algn="l"/>
              </a:tabLst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Flooding</a:t>
            </a:r>
            <a:r>
              <a:rPr sz="24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Advantage</a:t>
            </a:r>
            <a:endParaRPr sz="2400">
              <a:latin typeface="Calibri"/>
              <a:cs typeface="Calibri"/>
            </a:endParaRPr>
          </a:p>
          <a:p>
            <a:pPr marL="812800" lvl="1" indent="-342900">
              <a:lnSpc>
                <a:spcPct val="100000"/>
              </a:lnSpc>
              <a:spcBef>
                <a:spcPts val="430"/>
              </a:spcBef>
              <a:buFont typeface="Arial MT"/>
              <a:buChar char="•"/>
              <a:tabLst>
                <a:tab pos="812165" algn="l"/>
                <a:tab pos="812800" algn="l"/>
              </a:tabLst>
            </a:pP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No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Routing</a:t>
            </a:r>
            <a:r>
              <a:rPr sz="24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Algorithm</a:t>
            </a:r>
            <a:r>
              <a:rPr sz="24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required</a:t>
            </a:r>
            <a:endParaRPr sz="2400">
              <a:latin typeface="Calibri"/>
              <a:cs typeface="Calibri"/>
            </a:endParaRPr>
          </a:p>
          <a:p>
            <a:pPr marL="812800" lvl="1" indent="-342900">
              <a:lnSpc>
                <a:spcPct val="100000"/>
              </a:lnSpc>
              <a:spcBef>
                <a:spcPts val="434"/>
              </a:spcBef>
              <a:buFont typeface="Arial MT"/>
              <a:buChar char="•"/>
              <a:tabLst>
                <a:tab pos="812165" algn="l"/>
                <a:tab pos="812800" algn="l"/>
              </a:tabLst>
            </a:pP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Shortest</a:t>
            </a:r>
            <a:r>
              <a:rPr sz="24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Path</a:t>
            </a:r>
            <a:r>
              <a:rPr sz="24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guaranteed</a:t>
            </a:r>
            <a:endParaRPr sz="2400">
              <a:latin typeface="Calibri"/>
              <a:cs typeface="Calibri"/>
            </a:endParaRPr>
          </a:p>
          <a:p>
            <a:pPr marL="812800" lvl="1" indent="-342900">
              <a:lnSpc>
                <a:spcPct val="100000"/>
              </a:lnSpc>
              <a:spcBef>
                <a:spcPts val="434"/>
              </a:spcBef>
              <a:buFont typeface="Arial MT"/>
              <a:buChar char="•"/>
              <a:tabLst>
                <a:tab pos="812165" algn="l"/>
                <a:tab pos="812800" algn="l"/>
              </a:tabLst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Highly</a:t>
            </a:r>
            <a:r>
              <a:rPr sz="24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Reliable</a:t>
            </a:r>
            <a:endParaRPr sz="24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430"/>
              </a:spcBef>
              <a:buFont typeface="Symbol"/>
              <a:buChar char=""/>
              <a:tabLst>
                <a:tab pos="354965" algn="l"/>
                <a:tab pos="355600" algn="l"/>
              </a:tabLst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Flooding</a:t>
            </a:r>
            <a:r>
              <a:rPr sz="24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Disadvantage</a:t>
            </a:r>
            <a:endParaRPr sz="2400">
              <a:latin typeface="Calibri"/>
              <a:cs typeface="Calibri"/>
            </a:endParaRPr>
          </a:p>
          <a:p>
            <a:pPr marL="812800" lvl="1" indent="-342900">
              <a:lnSpc>
                <a:spcPct val="100000"/>
              </a:lnSpc>
              <a:spcBef>
                <a:spcPts val="430"/>
              </a:spcBef>
              <a:buFont typeface="Arial MT"/>
              <a:buChar char="•"/>
              <a:tabLst>
                <a:tab pos="812165" algn="l"/>
                <a:tab pos="812800" algn="l"/>
              </a:tabLst>
            </a:pP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Duplicate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packets</a:t>
            </a:r>
            <a:r>
              <a:rPr sz="24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will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arrive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at destination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and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intermediate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router</a:t>
            </a:r>
            <a:endParaRPr sz="2400">
              <a:latin typeface="Calibri"/>
              <a:cs typeface="Calibri"/>
            </a:endParaRPr>
          </a:p>
          <a:p>
            <a:pPr marL="812800" lvl="1" indent="-342900">
              <a:lnSpc>
                <a:spcPct val="100000"/>
              </a:lnSpc>
              <a:spcBef>
                <a:spcPts val="434"/>
              </a:spcBef>
              <a:buFont typeface="Arial MT"/>
              <a:buChar char="•"/>
              <a:tabLst>
                <a:tab pos="812165" algn="l"/>
                <a:tab pos="812800" algn="l"/>
              </a:tabLst>
            </a:pPr>
            <a:r>
              <a:rPr sz="2400" spc="-35" dirty="0">
                <a:solidFill>
                  <a:srgbClr val="FFFFFF"/>
                </a:solidFill>
                <a:latin typeface="Calibri"/>
                <a:cs typeface="Calibri"/>
              </a:rPr>
              <a:t>Traffic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high.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84419" y="46431"/>
            <a:ext cx="142303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u="heavy" spc="-1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ROUTING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412616" y="6228613"/>
            <a:ext cx="5351780" cy="584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85"/>
              </a:lnSpc>
            </a:pPr>
            <a:r>
              <a:rPr sz="4400" u="heavy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www.knowledgegate.in</a:t>
            </a:r>
            <a:endParaRPr sz="44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8739" y="607821"/>
            <a:ext cx="12026265" cy="45440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135890" indent="-342900">
              <a:lnSpc>
                <a:spcPct val="120000"/>
              </a:lnSpc>
              <a:spcBef>
                <a:spcPts val="100"/>
              </a:spcBef>
              <a:buFont typeface="Symbol"/>
              <a:buChar char=""/>
              <a:tabLst>
                <a:tab pos="354965" algn="l"/>
                <a:tab pos="355600" algn="l"/>
              </a:tabLst>
            </a:pPr>
            <a:r>
              <a:rPr sz="2100" dirty="0">
                <a:solidFill>
                  <a:srgbClr val="FFFFFF"/>
                </a:solidFill>
                <a:latin typeface="Calibri"/>
                <a:cs typeface="Calibri"/>
              </a:rPr>
              <a:t>A </a:t>
            </a:r>
            <a:r>
              <a:rPr sz="2100" spc="-10" dirty="0">
                <a:solidFill>
                  <a:srgbClr val="FFFFFF"/>
                </a:solidFill>
                <a:latin typeface="Calibri"/>
                <a:cs typeface="Calibri"/>
              </a:rPr>
              <a:t>routing</a:t>
            </a:r>
            <a:r>
              <a:rPr sz="2100" spc="-5" dirty="0">
                <a:solidFill>
                  <a:srgbClr val="FFFFFF"/>
                </a:solidFill>
                <a:latin typeface="Calibri"/>
                <a:cs typeface="Calibri"/>
              </a:rPr>
              <a:t> table</a:t>
            </a:r>
            <a:r>
              <a:rPr sz="2100" spc="-10" dirty="0">
                <a:solidFill>
                  <a:srgbClr val="FFFFFF"/>
                </a:solidFill>
                <a:latin typeface="Calibri"/>
                <a:cs typeface="Calibri"/>
              </a:rPr>
              <a:t> contains</a:t>
            </a:r>
            <a:r>
              <a:rPr sz="21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-10" dirty="0">
                <a:solidFill>
                  <a:srgbClr val="FFFFFF"/>
                </a:solidFill>
                <a:latin typeface="Calibri"/>
                <a:cs typeface="Calibri"/>
              </a:rPr>
              <a:t>information</a:t>
            </a:r>
            <a:r>
              <a:rPr sz="21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FFFFFF"/>
                </a:solidFill>
                <a:latin typeface="Calibri"/>
                <a:cs typeface="Calibri"/>
              </a:rPr>
              <a:t>about</a:t>
            </a:r>
            <a:r>
              <a:rPr sz="21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100" spc="-10" dirty="0">
                <a:solidFill>
                  <a:srgbClr val="FFFFFF"/>
                </a:solidFill>
                <a:latin typeface="Calibri"/>
                <a:cs typeface="Calibri"/>
              </a:rPr>
              <a:t>network,</a:t>
            </a:r>
            <a:r>
              <a:rPr sz="2100" dirty="0">
                <a:solidFill>
                  <a:srgbClr val="FFFFFF"/>
                </a:solidFill>
                <a:latin typeface="Calibri"/>
                <a:cs typeface="Calibri"/>
              </a:rPr>
              <a:t> and</a:t>
            </a:r>
            <a:r>
              <a:rPr sz="21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FFFFFF"/>
                </a:solidFill>
                <a:latin typeface="Calibri"/>
                <a:cs typeface="Calibri"/>
              </a:rPr>
              <a:t>it </a:t>
            </a:r>
            <a:r>
              <a:rPr sz="2100" spc="-10" dirty="0">
                <a:solidFill>
                  <a:srgbClr val="FFFFFF"/>
                </a:solidFill>
                <a:latin typeface="Calibri"/>
                <a:cs typeface="Calibri"/>
              </a:rPr>
              <a:t>helps</a:t>
            </a:r>
            <a:r>
              <a:rPr sz="21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Calibri"/>
                <a:cs typeface="Calibri"/>
              </a:rPr>
              <a:t>deciding</a:t>
            </a:r>
            <a:r>
              <a:rPr sz="21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-1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1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FFFFFF"/>
                </a:solidFill>
                <a:latin typeface="Calibri"/>
                <a:cs typeface="Calibri"/>
              </a:rPr>
              <a:t>which </a:t>
            </a:r>
            <a:r>
              <a:rPr sz="2100" spc="-15" dirty="0">
                <a:solidFill>
                  <a:srgbClr val="FFFFFF"/>
                </a:solidFill>
                <a:latin typeface="Calibri"/>
                <a:cs typeface="Calibri"/>
              </a:rPr>
              <a:t>interface</a:t>
            </a:r>
            <a:r>
              <a:rPr sz="2100" spc="-5" dirty="0">
                <a:solidFill>
                  <a:srgbClr val="FFFFFF"/>
                </a:solidFill>
                <a:latin typeface="Calibri"/>
                <a:cs typeface="Calibri"/>
              </a:rPr>
              <a:t> the </a:t>
            </a:r>
            <a:r>
              <a:rPr sz="2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Calibri"/>
                <a:cs typeface="Calibri"/>
              </a:rPr>
              <a:t>incoming</a:t>
            </a:r>
            <a:r>
              <a:rPr sz="21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-15" dirty="0">
                <a:solidFill>
                  <a:srgbClr val="FFFFFF"/>
                </a:solidFill>
                <a:latin typeface="Calibri"/>
                <a:cs typeface="Calibri"/>
              </a:rPr>
              <a:t>packet </a:t>
            </a:r>
            <a:r>
              <a:rPr sz="2100" spc="-5" dirty="0">
                <a:solidFill>
                  <a:srgbClr val="FFFFFF"/>
                </a:solidFill>
                <a:latin typeface="Calibri"/>
                <a:cs typeface="Calibri"/>
              </a:rPr>
              <a:t>should</a:t>
            </a:r>
            <a:r>
              <a:rPr sz="21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Calibri"/>
                <a:cs typeface="Calibri"/>
              </a:rPr>
              <a:t>be </a:t>
            </a:r>
            <a:r>
              <a:rPr sz="2100" spc="-10" dirty="0">
                <a:solidFill>
                  <a:srgbClr val="FFFFFF"/>
                </a:solidFill>
                <a:latin typeface="Calibri"/>
                <a:cs typeface="Calibri"/>
              </a:rPr>
              <a:t>sent</a:t>
            </a:r>
            <a:r>
              <a:rPr sz="21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-10" dirty="0">
                <a:solidFill>
                  <a:srgbClr val="FFFFFF"/>
                </a:solidFill>
                <a:latin typeface="Calibri"/>
                <a:cs typeface="Calibri"/>
              </a:rPr>
              <a:t>inorder</a:t>
            </a:r>
            <a:r>
              <a:rPr sz="21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-1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100" spc="-5" dirty="0">
                <a:solidFill>
                  <a:srgbClr val="FFFFFF"/>
                </a:solidFill>
                <a:latin typeface="Calibri"/>
                <a:cs typeface="Calibri"/>
              </a:rPr>
              <a:t> reach</a:t>
            </a:r>
            <a:r>
              <a:rPr sz="2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-10" dirty="0">
                <a:solidFill>
                  <a:srgbClr val="FFFFFF"/>
                </a:solidFill>
                <a:latin typeface="Calibri"/>
                <a:cs typeface="Calibri"/>
              </a:rPr>
              <a:t>destination.</a:t>
            </a:r>
            <a:r>
              <a:rPr sz="21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-10" dirty="0">
                <a:solidFill>
                  <a:srgbClr val="FFFFFF"/>
                </a:solidFill>
                <a:latin typeface="Calibri"/>
                <a:cs typeface="Calibri"/>
              </a:rPr>
              <a:t>Routing</a:t>
            </a:r>
            <a:r>
              <a:rPr sz="2100" spc="-5" dirty="0">
                <a:solidFill>
                  <a:srgbClr val="FFFFFF"/>
                </a:solidFill>
                <a:latin typeface="Calibri"/>
                <a:cs typeface="Calibri"/>
              </a:rPr>
              <a:t> table can</a:t>
            </a:r>
            <a:r>
              <a:rPr sz="21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Calibri"/>
                <a:cs typeface="Calibri"/>
              </a:rPr>
              <a:t>be </a:t>
            </a:r>
            <a:r>
              <a:rPr sz="2100" dirty="0">
                <a:solidFill>
                  <a:srgbClr val="FFFFFF"/>
                </a:solidFill>
                <a:latin typeface="Calibri"/>
                <a:cs typeface="Calibri"/>
              </a:rPr>
              <a:t>either</a:t>
            </a:r>
            <a:r>
              <a:rPr sz="21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-15" dirty="0">
                <a:solidFill>
                  <a:srgbClr val="FFFFFF"/>
                </a:solidFill>
                <a:latin typeface="Calibri"/>
                <a:cs typeface="Calibri"/>
              </a:rPr>
              <a:t>static</a:t>
            </a:r>
            <a:r>
              <a:rPr sz="2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Calibri"/>
                <a:cs typeface="Calibri"/>
              </a:rPr>
              <a:t>or</a:t>
            </a:r>
            <a:r>
              <a:rPr sz="21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Calibri"/>
                <a:cs typeface="Calibri"/>
              </a:rPr>
              <a:t>dynamic.</a:t>
            </a:r>
            <a:endParaRPr sz="2100">
              <a:latin typeface="Calibri"/>
              <a:cs typeface="Calibri"/>
            </a:endParaRPr>
          </a:p>
          <a:p>
            <a:pPr marL="355600" marR="507365" indent="-342900">
              <a:lnSpc>
                <a:spcPct val="120100"/>
              </a:lnSpc>
              <a:spcBef>
                <a:spcPts val="1150"/>
              </a:spcBef>
              <a:buFont typeface="Symbol"/>
              <a:buChar char=""/>
              <a:tabLst>
                <a:tab pos="354965" algn="l"/>
                <a:tab pos="355600" algn="l"/>
              </a:tabLst>
            </a:pPr>
            <a:r>
              <a:rPr sz="2100" dirty="0">
                <a:solidFill>
                  <a:srgbClr val="FFFFFF"/>
                </a:solidFill>
                <a:latin typeface="Calibri"/>
                <a:cs typeface="Calibri"/>
              </a:rPr>
              <a:t>A </a:t>
            </a:r>
            <a:r>
              <a:rPr sz="2100" spc="-15" dirty="0">
                <a:solidFill>
                  <a:srgbClr val="FFFFFF"/>
                </a:solidFill>
                <a:latin typeface="Calibri"/>
                <a:cs typeface="Calibri"/>
              </a:rPr>
              <a:t>static</a:t>
            </a:r>
            <a:r>
              <a:rPr sz="21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Calibri"/>
                <a:cs typeface="Calibri"/>
              </a:rPr>
              <a:t>table</a:t>
            </a:r>
            <a:r>
              <a:rPr sz="21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1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Calibri"/>
                <a:cs typeface="Calibri"/>
              </a:rPr>
              <a:t>one</a:t>
            </a:r>
            <a:r>
              <a:rPr sz="21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FFFFFF"/>
                </a:solidFill>
                <a:latin typeface="Calibri"/>
                <a:cs typeface="Calibri"/>
              </a:rPr>
              <a:t>with</a:t>
            </a:r>
            <a:r>
              <a:rPr sz="21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FFFFFF"/>
                </a:solidFill>
                <a:latin typeface="Calibri"/>
                <a:cs typeface="Calibri"/>
              </a:rPr>
              <a:t>manual</a:t>
            </a:r>
            <a:r>
              <a:rPr sz="21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Calibri"/>
                <a:cs typeface="Calibri"/>
              </a:rPr>
              <a:t>entries,</a:t>
            </a:r>
            <a:r>
              <a:rPr sz="21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Calibri"/>
                <a:cs typeface="Calibri"/>
              </a:rPr>
              <a:t>i.e. </a:t>
            </a:r>
            <a:r>
              <a:rPr sz="2100" dirty="0">
                <a:solidFill>
                  <a:srgbClr val="FFFFFF"/>
                </a:solidFill>
                <a:latin typeface="Calibri"/>
                <a:cs typeface="Calibri"/>
              </a:rPr>
              <a:t>if </a:t>
            </a:r>
            <a:r>
              <a:rPr sz="2100" spc="-5" dirty="0">
                <a:solidFill>
                  <a:srgbClr val="FFFFFF"/>
                </a:solidFill>
                <a:latin typeface="Calibri"/>
                <a:cs typeface="Calibri"/>
              </a:rPr>
              <a:t>someone</a:t>
            </a:r>
            <a:r>
              <a:rPr sz="21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Calibri"/>
                <a:cs typeface="Calibri"/>
              </a:rPr>
              <a:t>has </a:t>
            </a:r>
            <a:r>
              <a:rPr sz="2100" spc="-10" dirty="0">
                <a:solidFill>
                  <a:srgbClr val="FFFFFF"/>
                </a:solidFill>
                <a:latin typeface="Calibri"/>
                <a:cs typeface="Calibri"/>
              </a:rPr>
              <a:t>information</a:t>
            </a:r>
            <a:r>
              <a:rPr sz="21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FFFFFF"/>
                </a:solidFill>
                <a:latin typeface="Calibri"/>
                <a:cs typeface="Calibri"/>
              </a:rPr>
              <a:t>about</a:t>
            </a:r>
            <a:r>
              <a:rPr sz="21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FFFFFF"/>
                </a:solidFill>
                <a:latin typeface="Calibri"/>
                <a:cs typeface="Calibri"/>
              </a:rPr>
              <a:t>all the</a:t>
            </a:r>
            <a:r>
              <a:rPr sz="21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-20" dirty="0">
                <a:solidFill>
                  <a:srgbClr val="FFFFFF"/>
                </a:solidFill>
                <a:latin typeface="Calibri"/>
                <a:cs typeface="Calibri"/>
              </a:rPr>
              <a:t>routers</a:t>
            </a:r>
            <a:r>
              <a:rPr sz="21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FFFFFF"/>
                </a:solidFill>
                <a:latin typeface="Calibri"/>
                <a:cs typeface="Calibri"/>
              </a:rPr>
              <a:t>in the </a:t>
            </a:r>
            <a:r>
              <a:rPr sz="21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-10" dirty="0">
                <a:solidFill>
                  <a:srgbClr val="FFFFFF"/>
                </a:solidFill>
                <a:latin typeface="Calibri"/>
                <a:cs typeface="Calibri"/>
              </a:rPr>
              <a:t>network</a:t>
            </a:r>
            <a:r>
              <a:rPr sz="21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21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Calibri"/>
                <a:cs typeface="Calibri"/>
              </a:rPr>
              <a:t>can</a:t>
            </a:r>
            <a:r>
              <a:rPr sz="21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-10" dirty="0">
                <a:solidFill>
                  <a:srgbClr val="FFFFFF"/>
                </a:solidFill>
                <a:latin typeface="Calibri"/>
                <a:cs typeface="Calibri"/>
              </a:rPr>
              <a:t>compute</a:t>
            </a:r>
            <a:r>
              <a:rPr sz="21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100" spc="-15" dirty="0">
                <a:solidFill>
                  <a:srgbClr val="FFFFFF"/>
                </a:solidFill>
                <a:latin typeface="Calibri"/>
                <a:cs typeface="Calibri"/>
              </a:rPr>
              <a:t>shortest</a:t>
            </a:r>
            <a:r>
              <a:rPr sz="21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-10" dirty="0">
                <a:solidFill>
                  <a:srgbClr val="FFFFFF"/>
                </a:solidFill>
                <a:latin typeface="Calibri"/>
                <a:cs typeface="Calibri"/>
              </a:rPr>
              <a:t>distance</a:t>
            </a:r>
            <a:r>
              <a:rPr sz="21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-15" dirty="0">
                <a:solidFill>
                  <a:srgbClr val="FFFFFF"/>
                </a:solidFill>
                <a:latin typeface="Calibri"/>
                <a:cs typeface="Calibri"/>
              </a:rPr>
              <a:t>from</a:t>
            </a:r>
            <a:r>
              <a:rPr sz="2100" spc="-5" dirty="0">
                <a:solidFill>
                  <a:srgbClr val="FFFFFF"/>
                </a:solidFill>
                <a:latin typeface="Calibri"/>
                <a:cs typeface="Calibri"/>
              </a:rPr>
              <a:t> one</a:t>
            </a:r>
            <a:r>
              <a:rPr sz="21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-15" dirty="0">
                <a:solidFill>
                  <a:srgbClr val="FFFFFF"/>
                </a:solidFill>
                <a:latin typeface="Calibri"/>
                <a:cs typeface="Calibri"/>
              </a:rPr>
              <a:t>router</a:t>
            </a:r>
            <a:r>
              <a:rPr sz="21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-1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100" spc="-5" dirty="0">
                <a:solidFill>
                  <a:srgbClr val="FFFFFF"/>
                </a:solidFill>
                <a:latin typeface="Calibri"/>
                <a:cs typeface="Calibri"/>
              </a:rPr>
              <a:t> another </a:t>
            </a:r>
            <a:r>
              <a:rPr sz="21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21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Calibri"/>
                <a:cs typeface="Calibri"/>
              </a:rPr>
              <a:t>can</a:t>
            </a:r>
            <a:r>
              <a:rPr sz="21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Calibri"/>
                <a:cs typeface="Calibri"/>
              </a:rPr>
              <a:t>upload </a:t>
            </a:r>
            <a:r>
              <a:rPr sz="21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100" spc="-10" dirty="0">
                <a:solidFill>
                  <a:srgbClr val="FFFFFF"/>
                </a:solidFill>
                <a:latin typeface="Calibri"/>
                <a:cs typeface="Calibri"/>
              </a:rPr>
              <a:t> routing </a:t>
            </a:r>
            <a:r>
              <a:rPr sz="2100" spc="-459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-10" dirty="0">
                <a:solidFill>
                  <a:srgbClr val="FFFFFF"/>
                </a:solidFill>
                <a:latin typeface="Calibri"/>
                <a:cs typeface="Calibri"/>
              </a:rPr>
              <a:t>information</a:t>
            </a:r>
            <a:r>
              <a:rPr sz="21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FFFFFF"/>
                </a:solidFill>
                <a:latin typeface="Calibri"/>
                <a:cs typeface="Calibri"/>
              </a:rPr>
              <a:t>in a</a:t>
            </a:r>
            <a:r>
              <a:rPr sz="2100" spc="-5" dirty="0">
                <a:solidFill>
                  <a:srgbClr val="FFFFFF"/>
                </a:solidFill>
                <a:latin typeface="Calibri"/>
                <a:cs typeface="Calibri"/>
              </a:rPr>
              <a:t> table</a:t>
            </a:r>
            <a:r>
              <a:rPr sz="21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-20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21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FFFFFF"/>
                </a:solidFill>
                <a:latin typeface="Calibri"/>
                <a:cs typeface="Calibri"/>
              </a:rPr>
              <a:t>each </a:t>
            </a:r>
            <a:r>
              <a:rPr sz="2100" spc="-15" dirty="0">
                <a:solidFill>
                  <a:srgbClr val="FFFFFF"/>
                </a:solidFill>
                <a:latin typeface="Calibri"/>
                <a:cs typeface="Calibri"/>
              </a:rPr>
              <a:t>router</a:t>
            </a:r>
            <a:r>
              <a:rPr sz="21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FFFFFF"/>
                </a:solidFill>
                <a:latin typeface="Calibri"/>
                <a:cs typeface="Calibri"/>
              </a:rPr>
              <a:t>then it </a:t>
            </a:r>
            <a:r>
              <a:rPr sz="2100" spc="-5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Calibri"/>
                <a:cs typeface="Calibri"/>
              </a:rPr>
              <a:t>called </a:t>
            </a:r>
            <a:r>
              <a:rPr sz="2100" spc="-10" dirty="0">
                <a:solidFill>
                  <a:srgbClr val="FFFFFF"/>
                </a:solidFill>
                <a:latin typeface="Calibri"/>
                <a:cs typeface="Calibri"/>
              </a:rPr>
              <a:t>Static</a:t>
            </a:r>
            <a:r>
              <a:rPr sz="2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-15" dirty="0">
                <a:solidFill>
                  <a:srgbClr val="FFFFFF"/>
                </a:solidFill>
                <a:latin typeface="Calibri"/>
                <a:cs typeface="Calibri"/>
              </a:rPr>
              <a:t>Routing.</a:t>
            </a:r>
            <a:endParaRPr sz="2100">
              <a:latin typeface="Calibri"/>
              <a:cs typeface="Calibri"/>
            </a:endParaRPr>
          </a:p>
          <a:p>
            <a:pPr marL="756285" lvl="1" indent="-287020">
              <a:lnSpc>
                <a:spcPct val="100000"/>
              </a:lnSpc>
              <a:spcBef>
                <a:spcPts val="500"/>
              </a:spcBef>
              <a:buFont typeface="Courier New"/>
              <a:buChar char="o"/>
              <a:tabLst>
                <a:tab pos="756920" algn="l"/>
              </a:tabLst>
            </a:pPr>
            <a:r>
              <a:rPr sz="2100" spc="-5" dirty="0">
                <a:solidFill>
                  <a:srgbClr val="FFFFFF"/>
                </a:solidFill>
                <a:latin typeface="Calibri"/>
                <a:cs typeface="Calibri"/>
              </a:rPr>
              <a:t>Now-a </a:t>
            </a:r>
            <a:r>
              <a:rPr sz="2100" spc="-20" dirty="0">
                <a:solidFill>
                  <a:srgbClr val="FFFFFF"/>
                </a:solidFill>
                <a:latin typeface="Calibri"/>
                <a:cs typeface="Calibri"/>
              </a:rPr>
              <a:t>days</a:t>
            </a:r>
            <a:r>
              <a:rPr sz="21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FFFFFF"/>
                </a:solidFill>
                <a:latin typeface="Calibri"/>
                <a:cs typeface="Calibri"/>
              </a:rPr>
              <a:t>as</a:t>
            </a:r>
            <a:r>
              <a:rPr sz="21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-15" dirty="0">
                <a:solidFill>
                  <a:srgbClr val="FFFFFF"/>
                </a:solidFill>
                <a:latin typeface="Calibri"/>
                <a:cs typeface="Calibri"/>
              </a:rPr>
              <a:t>we</a:t>
            </a:r>
            <a:r>
              <a:rPr sz="2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Calibri"/>
                <a:cs typeface="Calibri"/>
              </a:rPr>
              <a:t>know</a:t>
            </a:r>
            <a:r>
              <a:rPr sz="2100" dirty="0">
                <a:solidFill>
                  <a:srgbClr val="FFFFFF"/>
                </a:solidFill>
                <a:latin typeface="Calibri"/>
                <a:cs typeface="Calibri"/>
              </a:rPr>
              <a:t> the</a:t>
            </a:r>
            <a:r>
              <a:rPr sz="2100" spc="-10" dirty="0">
                <a:solidFill>
                  <a:srgbClr val="FFFFFF"/>
                </a:solidFill>
                <a:latin typeface="Calibri"/>
                <a:cs typeface="Calibri"/>
              </a:rPr>
              <a:t> internet</a:t>
            </a:r>
            <a:r>
              <a:rPr sz="21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1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Calibri"/>
                <a:cs typeface="Calibri"/>
              </a:rPr>
              <a:t>so</a:t>
            </a:r>
            <a:r>
              <a:rPr sz="21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-15" dirty="0">
                <a:solidFill>
                  <a:srgbClr val="FFFFFF"/>
                </a:solidFill>
                <a:latin typeface="Calibri"/>
                <a:cs typeface="Calibri"/>
              </a:rPr>
              <a:t>complex</a:t>
            </a:r>
            <a:r>
              <a:rPr sz="21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Calibri"/>
                <a:cs typeface="Calibri"/>
              </a:rPr>
              <a:t>that</a:t>
            </a:r>
            <a:r>
              <a:rPr sz="21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Calibri"/>
                <a:cs typeface="Calibri"/>
              </a:rPr>
              <a:t>no one</a:t>
            </a:r>
            <a:r>
              <a:rPr sz="21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Calibri"/>
                <a:cs typeface="Calibri"/>
              </a:rPr>
              <a:t>can</a:t>
            </a:r>
            <a:r>
              <a:rPr sz="21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-20" dirty="0">
                <a:solidFill>
                  <a:srgbClr val="FFFFFF"/>
                </a:solidFill>
                <a:latin typeface="Calibri"/>
                <a:cs typeface="Calibri"/>
              </a:rPr>
              <a:t>have</a:t>
            </a:r>
            <a:r>
              <a:rPr sz="2100" spc="-10" dirty="0">
                <a:solidFill>
                  <a:srgbClr val="FFFFFF"/>
                </a:solidFill>
                <a:latin typeface="Calibri"/>
                <a:cs typeface="Calibri"/>
              </a:rPr>
              <a:t> complete</a:t>
            </a:r>
            <a:r>
              <a:rPr sz="21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-10" dirty="0">
                <a:solidFill>
                  <a:srgbClr val="FFFFFF"/>
                </a:solidFill>
                <a:latin typeface="Calibri"/>
                <a:cs typeface="Calibri"/>
              </a:rPr>
              <a:t>information</a:t>
            </a:r>
            <a:r>
              <a:rPr sz="21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FFFFFF"/>
                </a:solidFill>
                <a:latin typeface="Calibri"/>
                <a:cs typeface="Calibri"/>
              </a:rPr>
              <a:t>about</a:t>
            </a:r>
            <a:endParaRPr sz="2100">
              <a:latin typeface="Calibri"/>
              <a:cs typeface="Calibri"/>
            </a:endParaRPr>
          </a:p>
          <a:p>
            <a:pPr marL="756285">
              <a:lnSpc>
                <a:spcPct val="100000"/>
              </a:lnSpc>
              <a:spcBef>
                <a:spcPts val="505"/>
              </a:spcBef>
            </a:pPr>
            <a:r>
              <a:rPr sz="21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1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-10" dirty="0">
                <a:solidFill>
                  <a:srgbClr val="FFFFFF"/>
                </a:solidFill>
                <a:latin typeface="Calibri"/>
                <a:cs typeface="Calibri"/>
              </a:rPr>
              <a:t>entire</a:t>
            </a:r>
            <a:r>
              <a:rPr sz="21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-10" dirty="0">
                <a:solidFill>
                  <a:srgbClr val="FFFFFF"/>
                </a:solidFill>
                <a:latin typeface="Calibri"/>
                <a:cs typeface="Calibri"/>
              </a:rPr>
              <a:t>internet</a:t>
            </a:r>
            <a:endParaRPr sz="2100">
              <a:latin typeface="Calibri"/>
              <a:cs typeface="Calibri"/>
            </a:endParaRPr>
          </a:p>
          <a:p>
            <a:pPr marL="756285" marR="932180" lvl="1" indent="-287020">
              <a:lnSpc>
                <a:spcPct val="120000"/>
              </a:lnSpc>
              <a:spcBef>
                <a:spcPts val="5"/>
              </a:spcBef>
              <a:buFont typeface="Courier New"/>
              <a:buChar char="o"/>
              <a:tabLst>
                <a:tab pos="756920" algn="l"/>
              </a:tabLst>
            </a:pPr>
            <a:r>
              <a:rPr sz="2100" spc="-10" dirty="0">
                <a:solidFill>
                  <a:srgbClr val="FFFFFF"/>
                </a:solidFill>
                <a:latin typeface="Calibri"/>
                <a:cs typeface="Calibri"/>
              </a:rPr>
              <a:t>Internet</a:t>
            </a:r>
            <a:r>
              <a:rPr sz="2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-20" dirty="0">
                <a:solidFill>
                  <a:srgbClr val="FFFFFF"/>
                </a:solidFill>
                <a:latin typeface="Calibri"/>
                <a:cs typeface="Calibri"/>
              </a:rPr>
              <a:t>keeps</a:t>
            </a:r>
            <a:r>
              <a:rPr sz="21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r>
              <a:rPr sz="2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Calibri"/>
                <a:cs typeface="Calibri"/>
              </a:rPr>
              <a:t>changing</a:t>
            </a:r>
            <a:r>
              <a:rPr sz="21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Calibri"/>
                <a:cs typeface="Calibri"/>
              </a:rPr>
              <a:t>some</a:t>
            </a:r>
            <a:r>
              <a:rPr sz="21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-10" dirty="0">
                <a:solidFill>
                  <a:srgbClr val="FFFFFF"/>
                </a:solidFill>
                <a:latin typeface="Calibri"/>
                <a:cs typeface="Calibri"/>
              </a:rPr>
              <a:t>new</a:t>
            </a:r>
            <a:r>
              <a:rPr sz="21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-20" dirty="0">
                <a:solidFill>
                  <a:srgbClr val="FFFFFF"/>
                </a:solidFill>
                <a:latin typeface="Calibri"/>
                <a:cs typeface="Calibri"/>
              </a:rPr>
              <a:t>routers</a:t>
            </a:r>
            <a:r>
              <a:rPr sz="21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-10" dirty="0">
                <a:solidFill>
                  <a:srgbClr val="FFFFFF"/>
                </a:solidFill>
                <a:latin typeface="Calibri"/>
                <a:cs typeface="Calibri"/>
              </a:rPr>
              <a:t>come</a:t>
            </a:r>
            <a:r>
              <a:rPr sz="2100" dirty="0">
                <a:solidFill>
                  <a:srgbClr val="FFFFFF"/>
                </a:solidFill>
                <a:latin typeface="Calibri"/>
                <a:cs typeface="Calibri"/>
              </a:rPr>
              <a:t> and</a:t>
            </a:r>
            <a:r>
              <a:rPr sz="21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Calibri"/>
                <a:cs typeface="Calibri"/>
              </a:rPr>
              <a:t>some</a:t>
            </a:r>
            <a:r>
              <a:rPr sz="21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Calibri"/>
                <a:cs typeface="Calibri"/>
              </a:rPr>
              <a:t>old</a:t>
            </a:r>
            <a:r>
              <a:rPr sz="21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-20" dirty="0">
                <a:solidFill>
                  <a:srgbClr val="FFFFFF"/>
                </a:solidFill>
                <a:latin typeface="Calibri"/>
                <a:cs typeface="Calibri"/>
              </a:rPr>
              <a:t>routers</a:t>
            </a:r>
            <a:r>
              <a:rPr sz="21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-15" dirty="0">
                <a:solidFill>
                  <a:srgbClr val="FFFFFF"/>
                </a:solidFill>
                <a:latin typeface="Calibri"/>
                <a:cs typeface="Calibri"/>
              </a:rPr>
              <a:t>may</a:t>
            </a:r>
            <a:r>
              <a:rPr sz="21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-10" dirty="0">
                <a:solidFill>
                  <a:srgbClr val="FFFFFF"/>
                </a:solidFill>
                <a:latin typeface="Calibri"/>
                <a:cs typeface="Calibri"/>
              </a:rPr>
              <a:t>go</a:t>
            </a:r>
            <a:r>
              <a:rPr sz="2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Calibri"/>
                <a:cs typeface="Calibri"/>
              </a:rPr>
              <a:t>down,</a:t>
            </a:r>
            <a:r>
              <a:rPr sz="21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FFFFFF"/>
                </a:solidFill>
                <a:latin typeface="Calibri"/>
                <a:cs typeface="Calibri"/>
              </a:rPr>
              <a:t>means </a:t>
            </a:r>
            <a:r>
              <a:rPr sz="2100" spc="-459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-10" dirty="0">
                <a:solidFill>
                  <a:srgbClr val="FFFFFF"/>
                </a:solidFill>
                <a:latin typeface="Calibri"/>
                <a:cs typeface="Calibri"/>
              </a:rPr>
              <a:t>topology</a:t>
            </a:r>
            <a:r>
              <a:rPr sz="21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2100" spc="-15" dirty="0">
                <a:solidFill>
                  <a:srgbClr val="FFFFFF"/>
                </a:solidFill>
                <a:latin typeface="Calibri"/>
                <a:cs typeface="Calibri"/>
              </a:rPr>
              <a:t> traffic</a:t>
            </a:r>
            <a:r>
              <a:rPr sz="21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-20" dirty="0">
                <a:solidFill>
                  <a:srgbClr val="FFFFFF"/>
                </a:solidFill>
                <a:latin typeface="Calibri"/>
                <a:cs typeface="Calibri"/>
              </a:rPr>
              <a:t>keeps</a:t>
            </a:r>
            <a:r>
              <a:rPr sz="2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Calibri"/>
                <a:cs typeface="Calibri"/>
              </a:rPr>
              <a:t>on changing.</a:t>
            </a:r>
            <a:r>
              <a:rPr sz="21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-10" dirty="0">
                <a:solidFill>
                  <a:srgbClr val="FFFFFF"/>
                </a:solidFill>
                <a:latin typeface="Calibri"/>
                <a:cs typeface="Calibri"/>
              </a:rPr>
              <a:t>Conclusion</a:t>
            </a:r>
            <a:r>
              <a:rPr sz="210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-10" dirty="0">
                <a:solidFill>
                  <a:srgbClr val="FFFFFF"/>
                </a:solidFill>
                <a:latin typeface="Calibri"/>
                <a:cs typeface="Calibri"/>
              </a:rPr>
              <a:t>Static</a:t>
            </a:r>
            <a:r>
              <a:rPr sz="21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-10" dirty="0">
                <a:solidFill>
                  <a:srgbClr val="FFFFFF"/>
                </a:solidFill>
                <a:latin typeface="Calibri"/>
                <a:cs typeface="Calibri"/>
              </a:rPr>
              <a:t>routing</a:t>
            </a:r>
            <a:r>
              <a:rPr sz="21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1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Calibri"/>
                <a:cs typeface="Calibri"/>
              </a:rPr>
              <a:t>not </a:t>
            </a:r>
            <a:r>
              <a:rPr sz="2100" spc="-10" dirty="0">
                <a:solidFill>
                  <a:srgbClr val="FFFFFF"/>
                </a:solidFill>
                <a:latin typeface="Calibri"/>
                <a:cs typeface="Calibri"/>
              </a:rPr>
              <a:t>possible.</a:t>
            </a:r>
            <a:endParaRPr sz="2100">
              <a:latin typeface="Calibri"/>
              <a:cs typeface="Calibri"/>
            </a:endParaRPr>
          </a:p>
          <a:p>
            <a:pPr marL="299085" marR="5080" indent="-287020">
              <a:lnSpc>
                <a:spcPct val="120100"/>
              </a:lnSpc>
              <a:spcBef>
                <a:spcPts val="1145"/>
              </a:spcBef>
            </a:pPr>
            <a:r>
              <a:rPr sz="2100" dirty="0">
                <a:solidFill>
                  <a:srgbClr val="FFFFFF"/>
                </a:solidFill>
                <a:latin typeface="Courier New"/>
                <a:cs typeface="Courier New"/>
              </a:rPr>
              <a:t>o</a:t>
            </a:r>
            <a:r>
              <a:rPr sz="2100" spc="-26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1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1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Calibri"/>
                <a:cs typeface="Calibri"/>
              </a:rPr>
              <a:t>dynamic</a:t>
            </a:r>
            <a:r>
              <a:rPr sz="21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Calibri"/>
                <a:cs typeface="Calibri"/>
              </a:rPr>
              <a:t>table, on</a:t>
            </a:r>
            <a:r>
              <a:rPr sz="21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1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Calibri"/>
                <a:cs typeface="Calibri"/>
              </a:rPr>
              <a:t>other</a:t>
            </a:r>
            <a:r>
              <a:rPr sz="2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Calibri"/>
                <a:cs typeface="Calibri"/>
              </a:rPr>
              <a:t>hand,</a:t>
            </a:r>
            <a:r>
              <a:rPr sz="21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1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Calibri"/>
                <a:cs typeface="Calibri"/>
              </a:rPr>
              <a:t>one</a:t>
            </a:r>
            <a:r>
              <a:rPr sz="2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-10" dirty="0">
                <a:solidFill>
                  <a:srgbClr val="FFFFFF"/>
                </a:solidFill>
                <a:latin typeface="Calibri"/>
                <a:cs typeface="Calibri"/>
              </a:rPr>
              <a:t>that </a:t>
            </a:r>
            <a:r>
              <a:rPr sz="2100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1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-10" dirty="0">
                <a:solidFill>
                  <a:srgbClr val="FFFFFF"/>
                </a:solidFill>
                <a:latin typeface="Calibri"/>
                <a:cs typeface="Calibri"/>
              </a:rPr>
              <a:t>updated</a:t>
            </a:r>
            <a:r>
              <a:rPr sz="21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-20" dirty="0">
                <a:solidFill>
                  <a:srgbClr val="FFFFFF"/>
                </a:solidFill>
                <a:latin typeface="Calibri"/>
                <a:cs typeface="Calibri"/>
              </a:rPr>
              <a:t>automatically,</a:t>
            </a:r>
            <a:r>
              <a:rPr sz="21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FFFFFF"/>
                </a:solidFill>
                <a:latin typeface="Calibri"/>
                <a:cs typeface="Calibri"/>
              </a:rPr>
              <a:t>without</a:t>
            </a:r>
            <a:r>
              <a:rPr sz="21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Calibri"/>
                <a:cs typeface="Calibri"/>
              </a:rPr>
              <a:t>human</a:t>
            </a:r>
            <a:r>
              <a:rPr sz="21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-10" dirty="0">
                <a:solidFill>
                  <a:srgbClr val="FFFFFF"/>
                </a:solidFill>
                <a:latin typeface="Calibri"/>
                <a:cs typeface="Calibri"/>
              </a:rPr>
              <a:t>intervention,</a:t>
            </a:r>
            <a:r>
              <a:rPr sz="21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FFFFFF"/>
                </a:solidFill>
                <a:latin typeface="Calibri"/>
                <a:cs typeface="Calibri"/>
              </a:rPr>
              <a:t>when </a:t>
            </a:r>
            <a:r>
              <a:rPr sz="2100" spc="-459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Calibri"/>
                <a:cs typeface="Calibri"/>
              </a:rPr>
              <a:t>there</a:t>
            </a:r>
            <a:r>
              <a:rPr sz="2100" dirty="0">
                <a:solidFill>
                  <a:srgbClr val="FFFFFF"/>
                </a:solidFill>
                <a:latin typeface="Calibri"/>
                <a:cs typeface="Calibri"/>
              </a:rPr>
              <a:t> is</a:t>
            </a:r>
            <a:r>
              <a:rPr sz="21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100" spc="-5" dirty="0">
                <a:solidFill>
                  <a:srgbClr val="FFFFFF"/>
                </a:solidFill>
                <a:latin typeface="Calibri"/>
                <a:cs typeface="Calibri"/>
              </a:rPr>
              <a:t> change</a:t>
            </a:r>
            <a:r>
              <a:rPr sz="21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-10" dirty="0">
                <a:solidFill>
                  <a:srgbClr val="FFFFFF"/>
                </a:solidFill>
                <a:latin typeface="Calibri"/>
                <a:cs typeface="Calibri"/>
              </a:rPr>
              <a:t>somewhere</a:t>
            </a:r>
            <a:r>
              <a:rPr sz="21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FFFFFF"/>
                </a:solidFill>
                <a:latin typeface="Calibri"/>
                <a:cs typeface="Calibri"/>
              </a:rPr>
              <a:t>in the</a:t>
            </a:r>
            <a:r>
              <a:rPr sz="2100" spc="-10" dirty="0">
                <a:solidFill>
                  <a:srgbClr val="FFFFFF"/>
                </a:solidFill>
                <a:latin typeface="Calibri"/>
                <a:cs typeface="Calibri"/>
              </a:rPr>
              <a:t> internet</a:t>
            </a:r>
            <a:r>
              <a:rPr sz="21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FFFFFF"/>
                </a:solidFill>
                <a:latin typeface="Calibri"/>
                <a:cs typeface="Calibri"/>
              </a:rPr>
              <a:t>either</a:t>
            </a:r>
            <a:r>
              <a:rPr sz="21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FFFFFF"/>
                </a:solidFill>
                <a:latin typeface="Calibri"/>
                <a:cs typeface="Calibri"/>
              </a:rPr>
              <a:t>in </a:t>
            </a:r>
            <a:r>
              <a:rPr sz="2100" spc="-10" dirty="0">
                <a:solidFill>
                  <a:srgbClr val="FFFFFF"/>
                </a:solidFill>
                <a:latin typeface="Calibri"/>
                <a:cs typeface="Calibri"/>
              </a:rPr>
              <a:t>topology</a:t>
            </a:r>
            <a:r>
              <a:rPr sz="21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Calibri"/>
                <a:cs typeface="Calibri"/>
              </a:rPr>
              <a:t>or</a:t>
            </a:r>
            <a:r>
              <a:rPr sz="21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-15" dirty="0">
                <a:solidFill>
                  <a:srgbClr val="FFFFFF"/>
                </a:solidFill>
                <a:latin typeface="Calibri"/>
                <a:cs typeface="Calibri"/>
              </a:rPr>
              <a:t>traffic.</a:t>
            </a:r>
            <a:endParaRPr sz="21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62502" y="46431"/>
            <a:ext cx="467106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u="heavy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UNICAST</a:t>
            </a:r>
            <a:r>
              <a:rPr sz="2800" b="1" u="heavy" spc="2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2800" b="1" u="heavy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ROUTING</a:t>
            </a:r>
            <a:r>
              <a:rPr sz="2800" b="1" u="heavy" spc="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2800" b="1" u="heavy" spc="-2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PROTOCOLS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412616" y="6228613"/>
            <a:ext cx="5351780" cy="584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85"/>
              </a:lnSpc>
            </a:pPr>
            <a:r>
              <a:rPr sz="4400" u="heavy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www.knowledgegate.in</a:t>
            </a:r>
            <a:endParaRPr sz="44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8739" y="610260"/>
            <a:ext cx="12018645" cy="31108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67310" indent="-342900">
              <a:lnSpc>
                <a:spcPct val="114999"/>
              </a:lnSpc>
              <a:spcBef>
                <a:spcPts val="100"/>
              </a:spcBef>
              <a:buFont typeface="Symbol"/>
              <a:buChar char=""/>
              <a:tabLst>
                <a:tab pos="354965" algn="l"/>
                <a:tab pos="355600" algn="l"/>
              </a:tabLst>
            </a:pP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Routing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protocols</a:t>
            </a:r>
            <a:r>
              <a:rPr sz="22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have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been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created</a:t>
            </a:r>
            <a:r>
              <a:rPr sz="22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response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2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demand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dynamic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routing tables.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2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routing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protocol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combination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rules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procedures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that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lets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routers</a:t>
            </a:r>
            <a:r>
              <a:rPr sz="22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2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internet</a:t>
            </a:r>
            <a:r>
              <a:rPr sz="22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inform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each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other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of </a:t>
            </a:r>
            <a:r>
              <a:rPr sz="2200" spc="-48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changes.</a:t>
            </a:r>
            <a:endParaRPr sz="2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Clr>
                <a:srgbClr val="FFFFFF"/>
              </a:buClr>
              <a:buFont typeface="Symbol"/>
              <a:buChar char=""/>
            </a:pPr>
            <a:endParaRPr sz="2450">
              <a:latin typeface="Calibri"/>
              <a:cs typeface="Calibri"/>
            </a:endParaRPr>
          </a:p>
          <a:p>
            <a:pPr marL="355600" marR="5080" indent="-342900">
              <a:lnSpc>
                <a:spcPct val="114999"/>
              </a:lnSpc>
              <a:spcBef>
                <a:spcPts val="5"/>
              </a:spcBef>
              <a:buFont typeface="Symbol"/>
              <a:buChar char=""/>
              <a:tabLst>
                <a:tab pos="354965" algn="l"/>
                <a:tab pos="355600" algn="l"/>
              </a:tabLst>
            </a:pP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It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allows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routers</a:t>
            </a:r>
            <a:r>
              <a:rPr sz="22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2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share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whatever</a:t>
            </a:r>
            <a:r>
              <a:rPr sz="22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they</a:t>
            </a:r>
            <a:r>
              <a:rPr sz="22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know</a:t>
            </a:r>
            <a:r>
              <a:rPr sz="22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about the</a:t>
            </a:r>
            <a:r>
              <a:rPr sz="22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internet</a:t>
            </a:r>
            <a:r>
              <a:rPr sz="22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or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their</a:t>
            </a:r>
            <a:r>
              <a:rPr sz="22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neighbourhood.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2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sharing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information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allows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router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Delhi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2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know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about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2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failure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22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network</a:t>
            </a:r>
            <a:r>
              <a:rPr sz="22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Singapore.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2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routing </a:t>
            </a:r>
            <a:r>
              <a:rPr sz="2200" spc="-48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protocols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also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include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procedures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combining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information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received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from</a:t>
            </a:r>
            <a:r>
              <a:rPr sz="22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other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routers.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Router</a:t>
            </a:r>
            <a:r>
              <a:rPr sz="22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to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have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several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routing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tables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 based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on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required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type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service.</a:t>
            </a:r>
            <a:endParaRPr sz="2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3412616" y="6228613"/>
            <a:ext cx="5351780" cy="584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85"/>
              </a:lnSpc>
            </a:pPr>
            <a:r>
              <a:rPr sz="4400" u="heavy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3"/>
              </a:rPr>
              <a:t>www.knowledgegate.in</a:t>
            </a:r>
            <a:endParaRPr sz="4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37534" y="43688"/>
            <a:ext cx="49149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1" u="heavy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Intra-domain</a:t>
            </a:r>
            <a:r>
              <a:rPr b="1" u="heavy" spc="-2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b="1" u="heavy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and</a:t>
            </a:r>
            <a:r>
              <a:rPr b="1" u="heavy" spc="-1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b="1" u="heavy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Interdomain</a:t>
            </a:r>
            <a:r>
              <a:rPr b="1" u="heavy" spc="-3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b="1" u="heavy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Routing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8739" y="540156"/>
            <a:ext cx="11521440" cy="1778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14999"/>
              </a:lnSpc>
              <a:spcBef>
                <a:spcPts val="100"/>
              </a:spcBef>
              <a:buFont typeface="Symbol"/>
              <a:buChar char=""/>
              <a:tabLst>
                <a:tab pos="354965" algn="l"/>
                <a:tab pos="355600" algn="l"/>
              </a:tabLst>
            </a:pPr>
            <a:r>
              <a:rPr sz="2200" spc="-70" dirty="0">
                <a:solidFill>
                  <a:srgbClr val="FFFFFF"/>
                </a:solidFill>
                <a:latin typeface="Calibri"/>
                <a:cs typeface="Calibri"/>
              </a:rPr>
              <a:t>Today,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an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internet</a:t>
            </a:r>
            <a:r>
              <a:rPr sz="22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can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be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so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large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that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one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routing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protocol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cannot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handle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2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task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updating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200" spc="-48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routing tables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22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all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routers.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this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reason,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an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internet</a:t>
            </a:r>
            <a:r>
              <a:rPr sz="22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divided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 into</a:t>
            </a:r>
            <a:r>
              <a:rPr sz="22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autonomous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systems.</a:t>
            </a:r>
            <a:endParaRPr sz="2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FFFFFF"/>
              </a:buClr>
              <a:buFont typeface="Symbol"/>
              <a:buChar char=""/>
            </a:pPr>
            <a:endParaRPr sz="165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buFont typeface="Symbol"/>
              <a:buChar char=""/>
              <a:tabLst>
                <a:tab pos="354965" algn="l"/>
                <a:tab pos="355600" algn="l"/>
              </a:tabLst>
            </a:pP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An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autonomous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system</a:t>
            </a:r>
            <a:r>
              <a:rPr sz="22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(AS)</a:t>
            </a:r>
            <a:r>
              <a:rPr sz="22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group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networks</a:t>
            </a:r>
            <a:r>
              <a:rPr sz="22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routers</a:t>
            </a:r>
            <a:r>
              <a:rPr sz="22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under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2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authority of</a:t>
            </a:r>
            <a:r>
              <a:rPr sz="22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single</a:t>
            </a:r>
            <a:endParaRPr sz="2200">
              <a:latin typeface="Calibri"/>
              <a:cs typeface="Calibri"/>
            </a:endParaRPr>
          </a:p>
          <a:p>
            <a:pPr marL="355600">
              <a:lnSpc>
                <a:spcPct val="100000"/>
              </a:lnSpc>
              <a:spcBef>
                <a:spcPts val="400"/>
              </a:spcBef>
            </a:pP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administration.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Routing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inside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an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autonomous</a:t>
            </a:r>
            <a:r>
              <a:rPr sz="22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25" dirty="0">
                <a:solidFill>
                  <a:srgbClr val="FFFFFF"/>
                </a:solidFill>
                <a:latin typeface="Calibri"/>
                <a:cs typeface="Calibri"/>
              </a:rPr>
              <a:t>system</a:t>
            </a:r>
            <a:r>
              <a:rPr sz="22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2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referred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2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as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intradomain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routing.</a:t>
            </a:r>
            <a:endParaRPr sz="22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16935" y="2822448"/>
            <a:ext cx="6123432" cy="3610355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412616" y="6228613"/>
            <a:ext cx="5351780" cy="584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85"/>
              </a:lnSpc>
            </a:pPr>
            <a:r>
              <a:rPr sz="4400" u="heavy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3"/>
              </a:rPr>
              <a:t>www.knowledgegate.in</a:t>
            </a:r>
            <a:endParaRPr sz="4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739" y="43688"/>
            <a:ext cx="11532870" cy="1701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95"/>
              </a:spcBef>
              <a:buClr>
                <a:srgbClr val="FFFFFF"/>
              </a:buClr>
              <a:buFont typeface="Symbol"/>
              <a:buChar char=""/>
              <a:tabLst>
                <a:tab pos="354965" algn="l"/>
                <a:tab pos="355600" algn="l"/>
              </a:tabLst>
            </a:pP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Routing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between</a:t>
            </a:r>
            <a:r>
              <a:rPr sz="220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autonomous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systems</a:t>
            </a:r>
            <a:r>
              <a:rPr sz="2200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referred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2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as</a:t>
            </a:r>
            <a:r>
              <a:rPr sz="22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interdomain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routing.</a:t>
            </a:r>
            <a:endParaRPr sz="2200">
              <a:latin typeface="Calibri"/>
              <a:cs typeface="Calibri"/>
            </a:endParaRPr>
          </a:p>
          <a:p>
            <a:pPr marL="355600" marR="5080" indent="-342900">
              <a:lnSpc>
                <a:spcPct val="114999"/>
              </a:lnSpc>
              <a:spcBef>
                <a:spcPts val="1455"/>
              </a:spcBef>
              <a:buFont typeface="Symbol"/>
              <a:buChar char=""/>
              <a:tabLst>
                <a:tab pos="354965" algn="l"/>
                <a:tab pos="355600" algn="l"/>
              </a:tabLst>
            </a:pP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Each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autonomous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25" dirty="0">
                <a:solidFill>
                  <a:srgbClr val="FFFFFF"/>
                </a:solidFill>
                <a:latin typeface="Calibri"/>
                <a:cs typeface="Calibri"/>
              </a:rPr>
              <a:t>system</a:t>
            </a:r>
            <a:r>
              <a:rPr sz="220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can</a:t>
            </a:r>
            <a:r>
              <a:rPr sz="22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choose</a:t>
            </a:r>
            <a:r>
              <a:rPr sz="22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one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or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more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intradomain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routing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protocols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2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handle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routing </a:t>
            </a:r>
            <a:r>
              <a:rPr sz="2200" spc="-48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inside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2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autonomous</a:t>
            </a:r>
            <a:r>
              <a:rPr sz="22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system.</a:t>
            </a:r>
            <a:r>
              <a:rPr sz="22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40" dirty="0">
                <a:solidFill>
                  <a:srgbClr val="FFFFFF"/>
                </a:solidFill>
                <a:latin typeface="Calibri"/>
                <a:cs typeface="Calibri"/>
              </a:rPr>
              <a:t>However,</a:t>
            </a:r>
            <a:r>
              <a:rPr sz="2200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only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one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interdomain</a:t>
            </a:r>
            <a:r>
              <a:rPr sz="22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routing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protocol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handles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routing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 between</a:t>
            </a:r>
            <a:r>
              <a:rPr sz="22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autonomous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systems.</a:t>
            </a:r>
            <a:endParaRPr sz="22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88464" y="2182367"/>
            <a:ext cx="7232904" cy="4264152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412616" y="6228613"/>
            <a:ext cx="5351780" cy="584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85"/>
              </a:lnSpc>
            </a:pPr>
            <a:r>
              <a:rPr sz="4400" u="heavy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3"/>
              </a:rPr>
              <a:t>www.knowledgegate.in</a:t>
            </a:r>
            <a:endParaRPr sz="4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28116" y="335279"/>
            <a:ext cx="10335768" cy="4820412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3412616" y="6228613"/>
            <a:ext cx="5351780" cy="584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85"/>
              </a:lnSpc>
            </a:pPr>
            <a:r>
              <a:rPr sz="4400" u="heavy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3"/>
              </a:rPr>
              <a:t>www.knowledgegate.in</a:t>
            </a:r>
            <a:endParaRPr sz="4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671186" y="6807"/>
            <a:ext cx="2848610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u="heavy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Network</a:t>
            </a:r>
            <a:r>
              <a:rPr sz="3200" b="1" u="heavy" spc="-9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3200" b="1" u="heavy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Models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8739" y="773938"/>
            <a:ext cx="11813540" cy="8185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527685" marR="5080" indent="-515620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527685" algn="l"/>
                <a:tab pos="528320" algn="l"/>
              </a:tabLst>
            </a:pPr>
            <a:r>
              <a:rPr sz="2600" spc="-5" dirty="0">
                <a:solidFill>
                  <a:srgbClr val="FFFFFF"/>
                </a:solidFill>
                <a:latin typeface="Calibri"/>
                <a:cs typeface="Calibri"/>
              </a:rPr>
              <a:t>International </a:t>
            </a:r>
            <a:r>
              <a:rPr sz="2600" spc="-10" dirty="0">
                <a:solidFill>
                  <a:srgbClr val="FFFFFF"/>
                </a:solidFill>
                <a:latin typeface="Calibri"/>
                <a:cs typeface="Calibri"/>
              </a:rPr>
              <a:t>standard </a:t>
            </a:r>
            <a:r>
              <a:rPr sz="2600" spc="-15" dirty="0">
                <a:solidFill>
                  <a:srgbClr val="FFFFFF"/>
                </a:solidFill>
                <a:latin typeface="Calibri"/>
                <a:cs typeface="Calibri"/>
              </a:rPr>
              <a:t>organization </a:t>
            </a:r>
            <a:r>
              <a:rPr sz="2600" dirty="0">
                <a:solidFill>
                  <a:srgbClr val="FFFFFF"/>
                </a:solidFill>
                <a:latin typeface="Calibri"/>
                <a:cs typeface="Calibri"/>
              </a:rPr>
              <a:t>(ISO)- </a:t>
            </a:r>
            <a:r>
              <a:rPr sz="2600" spc="-10" dirty="0">
                <a:solidFill>
                  <a:srgbClr val="FFFFFF"/>
                </a:solidFill>
                <a:latin typeface="Calibri"/>
                <a:cs typeface="Calibri"/>
              </a:rPr>
              <a:t>proposed </a:t>
            </a:r>
            <a:r>
              <a:rPr sz="2600" dirty="0">
                <a:solidFill>
                  <a:srgbClr val="FFFFFF"/>
                </a:solidFill>
                <a:latin typeface="Calibri"/>
                <a:cs typeface="Calibri"/>
              </a:rPr>
              <a:t>an </a:t>
            </a:r>
            <a:r>
              <a:rPr sz="2600" spc="-5" dirty="0">
                <a:solidFill>
                  <a:srgbClr val="FFFFFF"/>
                </a:solidFill>
                <a:latin typeface="Calibri"/>
                <a:cs typeface="Calibri"/>
              </a:rPr>
              <a:t>open </a:t>
            </a:r>
            <a:r>
              <a:rPr sz="2600" spc="-20" dirty="0">
                <a:solidFill>
                  <a:srgbClr val="FFFFFF"/>
                </a:solidFill>
                <a:latin typeface="Calibri"/>
                <a:cs typeface="Calibri"/>
              </a:rPr>
              <a:t>system </a:t>
            </a:r>
            <a:r>
              <a:rPr sz="2600" spc="-10" dirty="0">
                <a:solidFill>
                  <a:srgbClr val="FFFFFF"/>
                </a:solidFill>
                <a:latin typeface="Calibri"/>
                <a:cs typeface="Calibri"/>
              </a:rPr>
              <a:t>interconnection </a:t>
            </a:r>
            <a:r>
              <a:rPr sz="2600" spc="-5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FFFFFF"/>
                </a:solidFill>
                <a:latin typeface="Calibri"/>
                <a:cs typeface="Calibri"/>
              </a:rPr>
              <a:t>(OSI)</a:t>
            </a:r>
            <a:r>
              <a:rPr sz="26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FFFFFF"/>
                </a:solidFill>
                <a:latin typeface="Calibri"/>
                <a:cs typeface="Calibri"/>
              </a:rPr>
              <a:t>model</a:t>
            </a:r>
            <a:r>
              <a:rPr sz="26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FFFFFF"/>
                </a:solidFill>
                <a:latin typeface="Calibri"/>
                <a:cs typeface="Calibri"/>
              </a:rPr>
              <a:t>that</a:t>
            </a:r>
            <a:r>
              <a:rPr sz="2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FFFFFF"/>
                </a:solidFill>
                <a:latin typeface="Calibri"/>
                <a:cs typeface="Calibri"/>
              </a:rPr>
              <a:t>allows</a:t>
            </a:r>
            <a:r>
              <a:rPr sz="2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FFFFFF"/>
                </a:solidFill>
                <a:latin typeface="Calibri"/>
                <a:cs typeface="Calibri"/>
              </a:rPr>
              <a:t>two</a:t>
            </a:r>
            <a:r>
              <a:rPr sz="26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spc="-20" dirty="0">
                <a:solidFill>
                  <a:srgbClr val="FFFFFF"/>
                </a:solidFill>
                <a:latin typeface="Calibri"/>
                <a:cs typeface="Calibri"/>
              </a:rPr>
              <a:t>system</a:t>
            </a:r>
            <a:r>
              <a:rPr sz="26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spc="-1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6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FFFFFF"/>
                </a:solidFill>
                <a:latin typeface="Calibri"/>
                <a:cs typeface="Calibri"/>
              </a:rPr>
              <a:t>communicate</a:t>
            </a:r>
            <a:r>
              <a:rPr sz="26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spc="-15" dirty="0">
                <a:solidFill>
                  <a:srgbClr val="FFFFFF"/>
                </a:solidFill>
                <a:latin typeface="Calibri"/>
                <a:cs typeface="Calibri"/>
              </a:rPr>
              <a:t>regardless</a:t>
            </a:r>
            <a:r>
              <a:rPr sz="26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2600" dirty="0">
                <a:solidFill>
                  <a:srgbClr val="FFFFFF"/>
                </a:solidFill>
                <a:latin typeface="Calibri"/>
                <a:cs typeface="Calibri"/>
              </a:rPr>
              <a:t> their</a:t>
            </a:r>
            <a:r>
              <a:rPr sz="2600" spc="-5" dirty="0">
                <a:solidFill>
                  <a:srgbClr val="FFFFFF"/>
                </a:solidFill>
                <a:latin typeface="Calibri"/>
                <a:cs typeface="Calibri"/>
              </a:rPr>
              <a:t> architecture.</a:t>
            </a:r>
            <a:endParaRPr sz="26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44651" y="2238755"/>
            <a:ext cx="3659124" cy="205740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566659" y="2238755"/>
            <a:ext cx="4322063" cy="205740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858767" y="4425694"/>
            <a:ext cx="4102608" cy="2307336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3412616" y="6228613"/>
            <a:ext cx="5351780" cy="584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85"/>
              </a:lnSpc>
            </a:pPr>
            <a:r>
              <a:rPr sz="4400" u="heavy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5"/>
              </a:rPr>
              <a:t>www.knowledgegate.in</a:t>
            </a:r>
            <a:endParaRPr sz="4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739" y="0"/>
            <a:ext cx="11940540" cy="3811904"/>
          </a:xfrm>
          <a:prstGeom prst="rect">
            <a:avLst/>
          </a:prstGeom>
        </p:spPr>
        <p:txBody>
          <a:bodyPr vert="horz" wrap="square" lIns="0" tIns="5778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455"/>
              </a:spcBef>
              <a:buClr>
                <a:srgbClr val="FFFFFF"/>
              </a:buClr>
              <a:buFont typeface="Symbol"/>
              <a:buChar char=""/>
              <a:tabLst>
                <a:tab pos="354965" algn="l"/>
                <a:tab pos="355600" algn="l"/>
              </a:tabLst>
            </a:pP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Which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of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available</a:t>
            </a:r>
            <a:r>
              <a:rPr sz="2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pathways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optimum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pathway?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What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definition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term optimum?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And</a:t>
            </a:r>
            <a:endParaRPr sz="2000">
              <a:latin typeface="Calibri"/>
              <a:cs typeface="Calibri"/>
            </a:endParaRPr>
          </a:p>
          <a:p>
            <a:pPr marL="355600">
              <a:lnSpc>
                <a:spcPct val="100000"/>
              </a:lnSpc>
              <a:spcBef>
                <a:spcPts val="360"/>
              </a:spcBef>
            </a:pP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What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definition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20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term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cost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250">
              <a:latin typeface="Calibri"/>
              <a:cs typeface="Calibri"/>
            </a:endParaRPr>
          </a:p>
          <a:p>
            <a:pPr marL="355600" marR="5080" indent="-342900" algn="just">
              <a:lnSpc>
                <a:spcPct val="114999"/>
              </a:lnSpc>
              <a:buFont typeface="Symbol"/>
              <a:buChar char=""/>
              <a:tabLst>
                <a:tab pos="355600" algn="l"/>
              </a:tabLst>
            </a:pPr>
            <a:r>
              <a:rPr sz="2000" spc="-35" dirty="0">
                <a:solidFill>
                  <a:srgbClr val="FFFFFF"/>
                </a:solidFill>
                <a:latin typeface="Calibri"/>
                <a:cs typeface="Calibri"/>
              </a:rPr>
              <a:t>However,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metric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assigned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to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each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network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depends on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 type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of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protocol.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Some simple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protocols,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such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as 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Routing Information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Protocol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(RIP),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treat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all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networks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as equals.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cost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of passing through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network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is the </a:t>
            </a:r>
            <a:r>
              <a:rPr sz="2000" spc="-4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same;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it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is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one hop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count.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So if a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packet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passes through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10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networks to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reach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destination,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total cost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is 10 </a:t>
            </a:r>
            <a:r>
              <a:rPr sz="2000" spc="-4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hop</a:t>
            </a:r>
            <a:r>
              <a:rPr sz="20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counts.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Clr>
                <a:srgbClr val="FFFFFF"/>
              </a:buClr>
              <a:buFont typeface="Symbol"/>
              <a:buChar char=""/>
            </a:pPr>
            <a:endParaRPr sz="1800">
              <a:latin typeface="Calibri"/>
              <a:cs typeface="Calibri"/>
            </a:endParaRPr>
          </a:p>
          <a:p>
            <a:pPr marL="355600" marR="384175" indent="-342900" algn="just">
              <a:lnSpc>
                <a:spcPct val="114999"/>
              </a:lnSpc>
              <a:buFont typeface="Symbol"/>
              <a:buChar char=""/>
              <a:tabLst>
                <a:tab pos="355600" algn="l"/>
              </a:tabLst>
            </a:pP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Other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protocols,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such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as Open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Shortest </a:t>
            </a:r>
            <a:r>
              <a:rPr sz="2000" spc="-20" dirty="0">
                <a:solidFill>
                  <a:srgbClr val="FFFFFF"/>
                </a:solidFill>
                <a:latin typeface="Calibri"/>
                <a:cs typeface="Calibri"/>
              </a:rPr>
              <a:t>Path First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(OSPF),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allow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administrator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to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assign a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cost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for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passing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through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network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based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on the type of service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required.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route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through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network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can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have different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costs </a:t>
            </a:r>
            <a:r>
              <a:rPr sz="2000" spc="-4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(metrics).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412616" y="6228613"/>
            <a:ext cx="5351780" cy="584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85"/>
              </a:lnSpc>
            </a:pPr>
            <a:r>
              <a:rPr sz="4400" u="heavy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www.knowledgegate.in</a:t>
            </a:r>
            <a:endParaRPr sz="4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319142" y="46431"/>
            <a:ext cx="3554729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u="heavy" spc="-1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Distance</a:t>
            </a:r>
            <a:r>
              <a:rPr sz="2800" b="1" u="heavy" spc="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2800" b="1" u="heavy" spc="-3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Vector</a:t>
            </a:r>
            <a:r>
              <a:rPr sz="2800" b="1" u="heavy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2800" b="1" u="heavy" spc="-1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Routing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8739" y="618490"/>
            <a:ext cx="11892915" cy="972185"/>
          </a:xfrm>
          <a:prstGeom prst="rect">
            <a:avLst/>
          </a:prstGeom>
        </p:spPr>
        <p:txBody>
          <a:bodyPr vert="horz" wrap="square" lIns="0" tIns="5334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420"/>
              </a:spcBef>
              <a:buFont typeface="Symbol"/>
              <a:buChar char=""/>
              <a:tabLst>
                <a:tab pos="354965" algn="l"/>
                <a:tab pos="355600" algn="l"/>
              </a:tabLst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In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distance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vector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routing,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least-cost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route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between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any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two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nodes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route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with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minimum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distance.</a:t>
            </a:r>
            <a:endParaRPr sz="1800">
              <a:latin typeface="Calibri"/>
              <a:cs typeface="Calibri"/>
            </a:endParaRPr>
          </a:p>
          <a:p>
            <a:pPr marL="355600" marR="5080" indent="-342900">
              <a:lnSpc>
                <a:spcPct val="114999"/>
              </a:lnSpc>
              <a:buFont typeface="Symbol"/>
              <a:buChar char=""/>
              <a:tabLst>
                <a:tab pos="354965" algn="l"/>
                <a:tab pos="355600" algn="l"/>
              </a:tabLst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this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protocol,</a:t>
            </a:r>
            <a:r>
              <a:rPr sz="18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as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8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name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implies,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each</a:t>
            </a:r>
            <a:r>
              <a:rPr sz="18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node</a:t>
            </a:r>
            <a:r>
              <a:rPr sz="18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maintains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vector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(table)</a:t>
            </a:r>
            <a:r>
              <a:rPr sz="18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18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minimum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distances</a:t>
            </a:r>
            <a:r>
              <a:rPr sz="18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every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node.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table</a:t>
            </a:r>
            <a:r>
              <a:rPr sz="18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at </a:t>
            </a:r>
            <a:r>
              <a:rPr sz="1800" spc="-3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each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node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also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 guides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packets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the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desired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node</a:t>
            </a:r>
            <a:r>
              <a:rPr sz="18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by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showing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next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stop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route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(next-hop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routing).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43327" y="2244851"/>
            <a:ext cx="5029200" cy="3037332"/>
          </a:xfrm>
          <a:prstGeom prst="rect">
            <a:avLst/>
          </a:prstGeom>
        </p:spPr>
      </p:pic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457657" y="1839086"/>
          <a:ext cx="1668779" cy="183705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562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62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62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13054">
                <a:tc>
                  <a:txBody>
                    <a:bodyPr/>
                    <a:lstStyle/>
                    <a:p>
                      <a:pPr marR="203200" algn="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400" spc="-1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To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11874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4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Cost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10858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4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Next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R="219710" algn="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4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R="222885" algn="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4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B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R="222885" algn="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4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R="215900" algn="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4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R="226695" algn="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4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0" name="object 10"/>
          <p:cNvSpPr txBox="1"/>
          <p:nvPr/>
        </p:nvSpPr>
        <p:spPr>
          <a:xfrm>
            <a:off x="3412616" y="6228613"/>
            <a:ext cx="5351780" cy="584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85"/>
              </a:lnSpc>
            </a:pPr>
            <a:r>
              <a:rPr sz="4400" u="heavy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3"/>
              </a:rPr>
              <a:t>www.knowledgegate.in</a:t>
            </a:r>
            <a:endParaRPr sz="4400">
              <a:latin typeface="Calibri"/>
              <a:cs typeface="Calibri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457657" y="4168775"/>
          <a:ext cx="1668779" cy="182883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562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62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62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marR="203200" algn="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400" spc="-1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To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11874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4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Cost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10858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4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Next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R="219710" algn="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4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R="222885" algn="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4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B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R="222885" algn="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4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4838">
                <a:tc>
                  <a:txBody>
                    <a:bodyPr/>
                    <a:lstStyle/>
                    <a:p>
                      <a:pPr marR="215900" algn="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4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R="226695" algn="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4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3345179" y="4256023"/>
          <a:ext cx="1668779" cy="18288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562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62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62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230504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4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4850">
                <a:tc>
                  <a:txBody>
                    <a:bodyPr/>
                    <a:lstStyle/>
                    <a:p>
                      <a:pPr marL="22288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4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234950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4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7349108" y="1646682"/>
          <a:ext cx="1668779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562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62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62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marL="19621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400" spc="-1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To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120014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4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Cost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10922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4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Next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22669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4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22923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4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B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2311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4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22352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4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23558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4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7349108" y="4361941"/>
          <a:ext cx="1668779" cy="182874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562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62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62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marL="19621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400" spc="-1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To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120014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4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Cost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109220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4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Next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22669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4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4799">
                <a:tc>
                  <a:txBody>
                    <a:bodyPr/>
                    <a:lstStyle/>
                    <a:p>
                      <a:pPr marL="22923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4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B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231140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4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4749">
                <a:tc>
                  <a:txBody>
                    <a:bodyPr/>
                    <a:lstStyle/>
                    <a:p>
                      <a:pPr marL="223520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4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23558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4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739" y="16256"/>
            <a:ext cx="11598275" cy="21602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marR="5080" indent="-287020" algn="just">
              <a:lnSpc>
                <a:spcPct val="100000"/>
              </a:lnSpc>
              <a:spcBef>
                <a:spcPts val="100"/>
              </a:spcBef>
              <a:buClr>
                <a:srgbClr val="FFFFFF"/>
              </a:buClr>
              <a:buFont typeface="Arial MT"/>
              <a:buChar char="•"/>
              <a:tabLst>
                <a:tab pos="299720" algn="l"/>
              </a:tabLst>
            </a:pP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whole idea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of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distance vector routing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is the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sharing of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information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between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neighbours.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Although node A </a:t>
            </a:r>
            <a:r>
              <a:rPr sz="2000" spc="-4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does not know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about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node E, node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C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does.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So,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if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node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C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shares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its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routing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table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with 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A,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node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can also know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how</a:t>
            </a:r>
            <a:r>
              <a:rPr sz="20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reach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node</a:t>
            </a:r>
            <a:r>
              <a:rPr sz="20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E.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lr>
                <a:srgbClr val="FFFFFF"/>
              </a:buClr>
              <a:buFont typeface="Arial MT"/>
              <a:buChar char="•"/>
            </a:pPr>
            <a:endParaRPr sz="1950">
              <a:latin typeface="Calibri"/>
              <a:cs typeface="Calibri"/>
            </a:endParaRPr>
          </a:p>
          <a:p>
            <a:pPr marL="299085" marR="67310" indent="-287020">
              <a:lnSpc>
                <a:spcPct val="100000"/>
              </a:lnSpc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On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other hand,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node C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does not know how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to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reach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node </a:t>
            </a:r>
            <a:r>
              <a:rPr sz="2000" spc="-25" dirty="0">
                <a:solidFill>
                  <a:srgbClr val="FFFFFF"/>
                </a:solidFill>
                <a:latin typeface="Calibri"/>
                <a:cs typeface="Calibri"/>
              </a:rPr>
              <a:t>D,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but node A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does.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If node A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shares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its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routing </a:t>
            </a:r>
            <a:r>
              <a:rPr sz="2000" spc="-4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table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with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node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C,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node</a:t>
            </a:r>
            <a:r>
              <a:rPr sz="20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C also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knows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how</a:t>
            </a:r>
            <a:r>
              <a:rPr sz="20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reach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node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25" dirty="0">
                <a:solidFill>
                  <a:srgbClr val="FFFFFF"/>
                </a:solidFill>
                <a:latin typeface="Calibri"/>
                <a:cs typeface="Calibri"/>
              </a:rPr>
              <a:t>D.</a:t>
            </a:r>
            <a:r>
              <a:rPr sz="20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other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words,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nodes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C,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as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immediate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neighbours,</a:t>
            </a:r>
            <a:r>
              <a:rPr sz="20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can</a:t>
            </a:r>
            <a:r>
              <a:rPr sz="20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improve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their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routing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tables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if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they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help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each </a:t>
            </a:r>
            <a:r>
              <a:rPr sz="2000" spc="-40" dirty="0">
                <a:solidFill>
                  <a:srgbClr val="FFFFFF"/>
                </a:solidFill>
                <a:latin typeface="Calibri"/>
                <a:cs typeface="Calibri"/>
              </a:rPr>
              <a:t>other.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18716" y="2488692"/>
            <a:ext cx="7214616" cy="3874008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412616" y="6228613"/>
            <a:ext cx="5351780" cy="584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85"/>
              </a:lnSpc>
            </a:pPr>
            <a:r>
              <a:rPr sz="4400" u="heavy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3"/>
              </a:rPr>
              <a:t>www.knowledgegate.in</a:t>
            </a:r>
            <a:endParaRPr sz="4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739" y="0"/>
            <a:ext cx="11889105" cy="31108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marR="33020" indent="-342900">
              <a:lnSpc>
                <a:spcPct val="114999"/>
              </a:lnSpc>
              <a:spcBef>
                <a:spcPts val="95"/>
              </a:spcBef>
              <a:buClr>
                <a:srgbClr val="FFFFFF"/>
              </a:buClr>
              <a:buFont typeface="Symbol"/>
              <a:buChar char=""/>
              <a:tabLst>
                <a:tab pos="354965" algn="l"/>
                <a:tab pos="355600" algn="l"/>
              </a:tabLst>
            </a:pP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There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only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one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problem.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How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much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of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table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must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be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shared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with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each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neighbour?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node</a:t>
            </a:r>
            <a:r>
              <a:rPr sz="20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not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aware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of </a:t>
            </a:r>
            <a:r>
              <a:rPr sz="2000" spc="-43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neighbour’s</a:t>
            </a:r>
            <a:r>
              <a:rPr sz="20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table.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best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solution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20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each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node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send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its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entire</a:t>
            </a:r>
            <a:r>
              <a:rPr sz="2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table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to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neighbour</a:t>
            </a:r>
            <a:r>
              <a:rPr sz="20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let</a:t>
            </a:r>
            <a:r>
              <a:rPr sz="2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neighbour</a:t>
            </a:r>
            <a:r>
              <a:rPr sz="20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decide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what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part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 to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use and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what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part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discard.</a:t>
            </a:r>
            <a:endParaRPr sz="2000">
              <a:latin typeface="Calibri"/>
              <a:cs typeface="Calibri"/>
            </a:endParaRPr>
          </a:p>
          <a:p>
            <a:pPr marL="355600" marR="5080" indent="-342900">
              <a:lnSpc>
                <a:spcPct val="115100"/>
              </a:lnSpc>
              <a:spcBef>
                <a:spcPts val="1100"/>
              </a:spcBef>
              <a:buFont typeface="Symbol"/>
              <a:buChar char=""/>
              <a:tabLst>
                <a:tab pos="354965" algn="l"/>
                <a:tab pos="355600" algn="l"/>
              </a:tabLst>
            </a:pPr>
            <a:r>
              <a:rPr sz="2000" spc="-35" dirty="0">
                <a:solidFill>
                  <a:srgbClr val="FFFFFF"/>
                </a:solidFill>
                <a:latin typeface="Calibri"/>
                <a:cs typeface="Calibri"/>
              </a:rPr>
              <a:t>However,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third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column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of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table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(next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stop)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not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useful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FFFFFF"/>
                </a:solidFill>
                <a:latin typeface="Calibri"/>
                <a:cs typeface="Calibri"/>
              </a:rPr>
              <a:t>neighbour.</a:t>
            </a:r>
            <a:r>
              <a:rPr sz="20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When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neighbour</a:t>
            </a:r>
            <a:r>
              <a:rPr sz="20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receives</a:t>
            </a:r>
            <a:r>
              <a:rPr sz="2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 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table,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this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column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needs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be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replaced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with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sender's</a:t>
            </a:r>
            <a:r>
              <a:rPr sz="2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name.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If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any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FFFFFF"/>
                </a:solidFill>
                <a:latin typeface="Calibri"/>
                <a:cs typeface="Calibri"/>
              </a:rPr>
              <a:t>rows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can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be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used,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next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node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is </a:t>
            </a:r>
            <a:r>
              <a:rPr sz="2000" spc="-4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sender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table.</a:t>
            </a:r>
            <a:endParaRPr sz="2000">
              <a:latin typeface="Calibri"/>
              <a:cs typeface="Calibri"/>
            </a:endParaRPr>
          </a:p>
          <a:p>
            <a:pPr marL="355600" marR="81280" indent="-342900">
              <a:lnSpc>
                <a:spcPct val="114999"/>
              </a:lnSpc>
              <a:spcBef>
                <a:spcPts val="1105"/>
              </a:spcBef>
              <a:buFont typeface="Symbol"/>
              <a:buChar char=""/>
              <a:tabLst>
                <a:tab pos="354965" algn="l"/>
                <a:tab pos="355600" algn="l"/>
              </a:tabLst>
            </a:pP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node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therefore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can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send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only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first</a:t>
            </a:r>
            <a:r>
              <a:rPr sz="2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two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columns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its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table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any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25" dirty="0">
                <a:solidFill>
                  <a:srgbClr val="FFFFFF"/>
                </a:solidFill>
                <a:latin typeface="Calibri"/>
                <a:cs typeface="Calibri"/>
              </a:rPr>
              <a:t>neighbour.</a:t>
            </a:r>
            <a:r>
              <a:rPr sz="20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other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words,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sharing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here </a:t>
            </a:r>
            <a:r>
              <a:rPr sz="2000" spc="-43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means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sharing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only</a:t>
            </a:r>
            <a:r>
              <a:rPr sz="20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FFFFFF"/>
                </a:solidFill>
                <a:latin typeface="Calibri"/>
                <a:cs typeface="Calibri"/>
              </a:rPr>
              <a:t>first</a:t>
            </a:r>
            <a:r>
              <a:rPr sz="2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two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columns.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31592" y="3226307"/>
            <a:ext cx="6350508" cy="3410712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412616" y="6228613"/>
            <a:ext cx="5351780" cy="584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85"/>
              </a:lnSpc>
            </a:pPr>
            <a:r>
              <a:rPr sz="4400" u="heavy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3"/>
              </a:rPr>
              <a:t>www.knowledgegate.in</a:t>
            </a:r>
            <a:endParaRPr sz="4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739" y="0"/>
            <a:ext cx="11991340" cy="3390900"/>
          </a:xfrm>
          <a:prstGeom prst="rect">
            <a:avLst/>
          </a:prstGeom>
        </p:spPr>
        <p:txBody>
          <a:bodyPr vert="horz" wrap="square" lIns="0" tIns="5778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455"/>
              </a:spcBef>
              <a:buClr>
                <a:srgbClr val="FFFFFF"/>
              </a:buClr>
              <a:buFont typeface="Symbol"/>
              <a:buChar char=""/>
              <a:tabLst>
                <a:tab pos="354965" algn="l"/>
                <a:tab pos="355600" algn="l"/>
              </a:tabLst>
            </a:pP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question now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is,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when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does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a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node</a:t>
            </a:r>
            <a:r>
              <a:rPr sz="20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send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its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partial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routing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table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(only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two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columns)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all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its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immediate</a:t>
            </a:r>
            <a:endParaRPr sz="2000">
              <a:latin typeface="Calibri"/>
              <a:cs typeface="Calibri"/>
            </a:endParaRPr>
          </a:p>
          <a:p>
            <a:pPr marL="355600">
              <a:lnSpc>
                <a:spcPct val="100000"/>
              </a:lnSpc>
              <a:spcBef>
                <a:spcPts val="360"/>
              </a:spcBef>
            </a:pP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neighbours?</a:t>
            </a:r>
            <a:r>
              <a:rPr sz="20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table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sent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both periodically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when</a:t>
            </a:r>
            <a:r>
              <a:rPr sz="20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there</a:t>
            </a:r>
            <a:r>
              <a:rPr sz="2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change</a:t>
            </a:r>
            <a:r>
              <a:rPr sz="20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table.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800">
              <a:latin typeface="Calibri"/>
              <a:cs typeface="Calibri"/>
            </a:endParaRPr>
          </a:p>
          <a:p>
            <a:pPr marL="355600" marR="5080" indent="-342900">
              <a:lnSpc>
                <a:spcPct val="114999"/>
              </a:lnSpc>
              <a:spcBef>
                <a:spcPts val="5"/>
              </a:spcBef>
              <a:buFont typeface="Symbol"/>
              <a:buChar char=""/>
              <a:tabLst>
                <a:tab pos="354965" algn="l"/>
                <a:tab pos="355600" algn="l"/>
              </a:tabLst>
            </a:pPr>
            <a:r>
              <a:rPr sz="2000" b="1" spc="-10" dirty="0">
                <a:solidFill>
                  <a:srgbClr val="FFFFFF"/>
                </a:solidFill>
                <a:latin typeface="Calibri"/>
                <a:cs typeface="Calibri"/>
              </a:rPr>
              <a:t>Periodic</a:t>
            </a:r>
            <a:r>
              <a:rPr sz="2000" b="1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FFFFFF"/>
                </a:solidFill>
                <a:latin typeface="Calibri"/>
                <a:cs typeface="Calibri"/>
              </a:rPr>
              <a:t>Update</a:t>
            </a:r>
            <a:r>
              <a:rPr sz="2000" b="1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node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sends</a:t>
            </a:r>
            <a:r>
              <a:rPr sz="2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its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routing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table,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normally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every</a:t>
            </a:r>
            <a:r>
              <a:rPr sz="2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30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s,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in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periodic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update.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period depends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on </a:t>
            </a:r>
            <a:r>
              <a:rPr sz="2000" spc="-4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protocol</a:t>
            </a:r>
            <a:r>
              <a:rPr sz="20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that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using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distance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vector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routing.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Clr>
                <a:srgbClr val="FFFFFF"/>
              </a:buClr>
              <a:buFont typeface="Symbol"/>
              <a:buChar char=""/>
            </a:pPr>
            <a:endParaRPr sz="1800">
              <a:latin typeface="Calibri"/>
              <a:cs typeface="Calibri"/>
            </a:endParaRPr>
          </a:p>
          <a:p>
            <a:pPr marL="355600" marR="334645" indent="-342900">
              <a:lnSpc>
                <a:spcPct val="114999"/>
              </a:lnSpc>
              <a:buFont typeface="Symbol"/>
              <a:buChar char=""/>
              <a:tabLst>
                <a:tab pos="354965" algn="l"/>
                <a:tab pos="355600" algn="l"/>
              </a:tabLst>
            </a:pPr>
            <a:r>
              <a:rPr sz="2000" b="1" spc="-20" dirty="0">
                <a:solidFill>
                  <a:srgbClr val="FFFFFF"/>
                </a:solidFill>
                <a:latin typeface="Calibri"/>
                <a:cs typeface="Calibri"/>
              </a:rPr>
              <a:t>Triggered</a:t>
            </a:r>
            <a:r>
              <a:rPr sz="2000" b="1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FFFFFF"/>
                </a:solidFill>
                <a:latin typeface="Calibri"/>
                <a:cs typeface="Calibri"/>
              </a:rPr>
              <a:t>Updat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node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sends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its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two-column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routing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table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its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neighbours</a:t>
            </a:r>
            <a:r>
              <a:rPr sz="20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anytime there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is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 change</a:t>
            </a:r>
            <a:r>
              <a:rPr sz="20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its </a:t>
            </a:r>
            <a:r>
              <a:rPr sz="2000" spc="-4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routing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table.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This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called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a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triggered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update.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The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change</a:t>
            </a:r>
            <a:r>
              <a:rPr sz="20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can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result</a:t>
            </a:r>
            <a:r>
              <a:rPr sz="2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from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following.</a:t>
            </a:r>
            <a:endParaRPr sz="2000">
              <a:latin typeface="Calibri"/>
              <a:cs typeface="Calibri"/>
            </a:endParaRPr>
          </a:p>
          <a:p>
            <a:pPr marL="756285" lvl="1" indent="-287020">
              <a:lnSpc>
                <a:spcPct val="100000"/>
              </a:lnSpc>
              <a:spcBef>
                <a:spcPts val="360"/>
              </a:spcBef>
              <a:buFont typeface="Courier New"/>
              <a:buChar char="o"/>
              <a:tabLst>
                <a:tab pos="756920" algn="l"/>
              </a:tabLst>
            </a:pP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node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receives</a:t>
            </a:r>
            <a:r>
              <a:rPr sz="2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table</a:t>
            </a:r>
            <a:r>
              <a:rPr sz="2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from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a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FFFFFF"/>
                </a:solidFill>
                <a:latin typeface="Calibri"/>
                <a:cs typeface="Calibri"/>
              </a:rPr>
              <a:t>neighbour,</a:t>
            </a:r>
            <a:r>
              <a:rPr sz="20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resulting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changes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its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own table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after</a:t>
            </a:r>
            <a:r>
              <a:rPr sz="2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updating.</a:t>
            </a:r>
            <a:endParaRPr sz="2000">
              <a:latin typeface="Calibri"/>
              <a:cs typeface="Calibri"/>
            </a:endParaRPr>
          </a:p>
          <a:p>
            <a:pPr marL="756285" lvl="1" indent="-287020">
              <a:lnSpc>
                <a:spcPct val="100000"/>
              </a:lnSpc>
              <a:spcBef>
                <a:spcPts val="360"/>
              </a:spcBef>
              <a:buFont typeface="Courier New"/>
              <a:buChar char="o"/>
              <a:tabLst>
                <a:tab pos="756920" algn="l"/>
              </a:tabLst>
            </a:pP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node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detects</a:t>
            </a:r>
            <a:r>
              <a:rPr sz="2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some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failure</a:t>
            </a:r>
            <a:r>
              <a:rPr sz="2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neighbouring</a:t>
            </a:r>
            <a:r>
              <a:rPr sz="20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links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which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results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distance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change</a:t>
            </a:r>
            <a:r>
              <a:rPr sz="20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FFFFFF"/>
                </a:solidFill>
                <a:latin typeface="Calibri"/>
                <a:cs typeface="Calibri"/>
              </a:rPr>
              <a:t>infinity.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412616" y="6228613"/>
            <a:ext cx="5351780" cy="584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85"/>
              </a:lnSpc>
            </a:pPr>
            <a:r>
              <a:rPr sz="4400" u="heavy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www.knowledgegate.in</a:t>
            </a:r>
            <a:endParaRPr sz="4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48454" y="46431"/>
            <a:ext cx="3894454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u="heavy" spc="-2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Two-Node</a:t>
            </a:r>
            <a:r>
              <a:rPr sz="2800" b="1" u="heavy" spc="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2800" b="1" u="heavy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Loop</a:t>
            </a:r>
            <a:r>
              <a:rPr sz="2800" b="1" u="heavy" spc="-3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2800" b="1" u="heavy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Instability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8739" y="617880"/>
            <a:ext cx="12035155" cy="21532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marR="5080" indent="-342900" algn="just">
              <a:lnSpc>
                <a:spcPct val="107000"/>
              </a:lnSpc>
              <a:spcBef>
                <a:spcPts val="95"/>
              </a:spcBef>
              <a:buFont typeface="Symbol"/>
              <a:buChar char=""/>
              <a:tabLst>
                <a:tab pos="355600" algn="l"/>
              </a:tabLst>
            </a:pP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If a link is </a:t>
            </a:r>
            <a:r>
              <a:rPr sz="2200" spc="-25" dirty="0">
                <a:solidFill>
                  <a:srgbClr val="FFFFFF"/>
                </a:solidFill>
                <a:latin typeface="Calibri"/>
                <a:cs typeface="Calibri"/>
              </a:rPr>
              <a:t>broken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(cost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becomes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infinity), every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other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router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should be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aware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of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it 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immediately,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but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in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distance-vector routing,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this </a:t>
            </a:r>
            <a:r>
              <a:rPr sz="2200" spc="-25" dirty="0">
                <a:solidFill>
                  <a:srgbClr val="FFFFFF"/>
                </a:solidFill>
                <a:latin typeface="Calibri"/>
                <a:cs typeface="Calibri"/>
              </a:rPr>
              <a:t>takes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some time as the algorithms is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designed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in such a </a:t>
            </a:r>
            <a:r>
              <a:rPr sz="2200" spc="-25" dirty="0">
                <a:solidFill>
                  <a:srgbClr val="FFFFFF"/>
                </a:solidFill>
                <a:latin typeface="Calibri"/>
                <a:cs typeface="Calibri"/>
              </a:rPr>
              <a:t>way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that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it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reports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 the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minimum</a:t>
            </a:r>
            <a:r>
              <a:rPr sz="22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first.</a:t>
            </a:r>
            <a:endParaRPr sz="2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Clr>
                <a:srgbClr val="FFFFFF"/>
              </a:buClr>
              <a:buFont typeface="Symbol"/>
              <a:buChar char=""/>
            </a:pPr>
            <a:endParaRPr sz="2100">
              <a:latin typeface="Calibri"/>
              <a:cs typeface="Calibri"/>
            </a:endParaRPr>
          </a:p>
          <a:p>
            <a:pPr marL="355600" marR="6985" indent="-342900" algn="just">
              <a:lnSpc>
                <a:spcPct val="107300"/>
              </a:lnSpc>
              <a:buFont typeface="Symbol"/>
              <a:buChar char=""/>
              <a:tabLst>
                <a:tab pos="355600" algn="l"/>
              </a:tabLst>
            </a:pP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problem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is 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referred to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as </a:t>
            </a:r>
            <a:r>
              <a:rPr sz="2200" i="1" spc="-15" dirty="0">
                <a:solidFill>
                  <a:srgbClr val="FFFFFF"/>
                </a:solidFill>
                <a:latin typeface="Calibri"/>
                <a:cs typeface="Calibri"/>
              </a:rPr>
              <a:t>count </a:t>
            </a:r>
            <a:r>
              <a:rPr sz="2200" i="1" spc="-20" dirty="0">
                <a:solidFill>
                  <a:srgbClr val="FFFFFF"/>
                </a:solidFill>
                <a:latin typeface="Calibri"/>
                <a:cs typeface="Calibri"/>
              </a:rPr>
              <a:t>to </a:t>
            </a:r>
            <a:r>
              <a:rPr sz="2200" i="1" spc="-5" dirty="0">
                <a:solidFill>
                  <a:srgbClr val="FFFFFF"/>
                </a:solidFill>
                <a:latin typeface="Calibri"/>
                <a:cs typeface="Calibri"/>
              </a:rPr>
              <a:t>infinity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. It sometimes 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takes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several updates 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before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cost 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for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a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25" dirty="0">
                <a:solidFill>
                  <a:srgbClr val="FFFFFF"/>
                </a:solidFill>
                <a:latin typeface="Calibri"/>
                <a:cs typeface="Calibri"/>
              </a:rPr>
              <a:t>broken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link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is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recorded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as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infinity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by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all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 routers.</a:t>
            </a:r>
            <a:endParaRPr sz="22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90344" y="3168395"/>
            <a:ext cx="7507224" cy="288797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412616" y="6228613"/>
            <a:ext cx="5351780" cy="584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85"/>
              </a:lnSpc>
            </a:pPr>
            <a:r>
              <a:rPr sz="4400" u="heavy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3"/>
              </a:rPr>
              <a:t>www.knowledgegate.in</a:t>
            </a:r>
            <a:endParaRPr sz="4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142103" y="46431"/>
            <a:ext cx="190881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u="heavy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Split</a:t>
            </a:r>
            <a:r>
              <a:rPr sz="2800" b="1" u="heavy" spc="-7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2800" b="1" u="heavy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Horizon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412616" y="6228613"/>
            <a:ext cx="5351780" cy="584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85"/>
              </a:lnSpc>
            </a:pPr>
            <a:r>
              <a:rPr sz="4400" u="heavy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www.knowledgegate.in</a:t>
            </a:r>
            <a:endParaRPr sz="44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8739" y="609955"/>
            <a:ext cx="12009120" cy="44646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marR="92710" indent="-342900">
              <a:lnSpc>
                <a:spcPct val="114799"/>
              </a:lnSpc>
              <a:spcBef>
                <a:spcPts val="95"/>
              </a:spcBef>
              <a:buFont typeface="Symbol"/>
              <a:buChar char=""/>
              <a:tabLst>
                <a:tab pos="354965" algn="l"/>
                <a:tab pos="355600" algn="l"/>
              </a:tabLst>
            </a:pP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23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this</a:t>
            </a:r>
            <a:r>
              <a:rPr sz="23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35" dirty="0">
                <a:solidFill>
                  <a:srgbClr val="FFFFFF"/>
                </a:solidFill>
                <a:latin typeface="Calibri"/>
                <a:cs typeface="Calibri"/>
              </a:rPr>
              <a:t>strategy,</a:t>
            </a:r>
            <a:r>
              <a:rPr sz="23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10" dirty="0">
                <a:solidFill>
                  <a:srgbClr val="FFFFFF"/>
                </a:solidFill>
                <a:latin typeface="Calibri"/>
                <a:cs typeface="Calibri"/>
              </a:rPr>
              <a:t>instead</a:t>
            </a:r>
            <a:r>
              <a:rPr sz="23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5" dirty="0">
                <a:solidFill>
                  <a:srgbClr val="FFFFFF"/>
                </a:solidFill>
                <a:latin typeface="Calibri"/>
                <a:cs typeface="Calibri"/>
              </a:rPr>
              <a:t>flooding 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3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5" dirty="0">
                <a:solidFill>
                  <a:srgbClr val="FFFFFF"/>
                </a:solidFill>
                <a:latin typeface="Calibri"/>
                <a:cs typeface="Calibri"/>
              </a:rPr>
              <a:t>table</a:t>
            </a:r>
            <a:r>
              <a:rPr sz="23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10" dirty="0">
                <a:solidFill>
                  <a:srgbClr val="FFFFFF"/>
                </a:solidFill>
                <a:latin typeface="Calibri"/>
                <a:cs typeface="Calibri"/>
              </a:rPr>
              <a:t>through</a:t>
            </a:r>
            <a:r>
              <a:rPr sz="23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each</a:t>
            </a:r>
            <a:r>
              <a:rPr sz="23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10" dirty="0">
                <a:solidFill>
                  <a:srgbClr val="FFFFFF"/>
                </a:solidFill>
                <a:latin typeface="Calibri"/>
                <a:cs typeface="Calibri"/>
              </a:rPr>
              <a:t>interface,</a:t>
            </a:r>
            <a:r>
              <a:rPr sz="23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each</a:t>
            </a:r>
            <a:r>
              <a:rPr sz="23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5" dirty="0">
                <a:solidFill>
                  <a:srgbClr val="FFFFFF"/>
                </a:solidFill>
                <a:latin typeface="Calibri"/>
                <a:cs typeface="Calibri"/>
              </a:rPr>
              <a:t>node</a:t>
            </a:r>
            <a:r>
              <a:rPr sz="23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5" dirty="0">
                <a:solidFill>
                  <a:srgbClr val="FFFFFF"/>
                </a:solidFill>
                <a:latin typeface="Calibri"/>
                <a:cs typeface="Calibri"/>
              </a:rPr>
              <a:t>sends</a:t>
            </a:r>
            <a:r>
              <a:rPr sz="23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5" dirty="0">
                <a:solidFill>
                  <a:srgbClr val="FFFFFF"/>
                </a:solidFill>
                <a:latin typeface="Calibri"/>
                <a:cs typeface="Calibri"/>
              </a:rPr>
              <a:t>only</a:t>
            </a:r>
            <a:r>
              <a:rPr sz="23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5" dirty="0">
                <a:solidFill>
                  <a:srgbClr val="FFFFFF"/>
                </a:solidFill>
                <a:latin typeface="Calibri"/>
                <a:cs typeface="Calibri"/>
              </a:rPr>
              <a:t>part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5" dirty="0">
                <a:solidFill>
                  <a:srgbClr val="FFFFFF"/>
                </a:solidFill>
                <a:latin typeface="Calibri"/>
                <a:cs typeface="Calibri"/>
              </a:rPr>
              <a:t>of </a:t>
            </a:r>
            <a:r>
              <a:rPr sz="2300" spc="-5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its</a:t>
            </a:r>
            <a:r>
              <a:rPr sz="2300" spc="-5" dirty="0">
                <a:solidFill>
                  <a:srgbClr val="FFFFFF"/>
                </a:solidFill>
                <a:latin typeface="Calibri"/>
                <a:cs typeface="Calibri"/>
              </a:rPr>
              <a:t> table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10" dirty="0">
                <a:solidFill>
                  <a:srgbClr val="FFFFFF"/>
                </a:solidFill>
                <a:latin typeface="Calibri"/>
                <a:cs typeface="Calibri"/>
              </a:rPr>
              <a:t>through</a:t>
            </a:r>
            <a:r>
              <a:rPr sz="23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each</a:t>
            </a:r>
            <a:r>
              <a:rPr sz="23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10" dirty="0">
                <a:solidFill>
                  <a:srgbClr val="FFFFFF"/>
                </a:solidFill>
                <a:latin typeface="Calibri"/>
                <a:cs typeface="Calibri"/>
              </a:rPr>
              <a:t>interface.</a:t>
            </a:r>
            <a:endParaRPr sz="23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1525"/>
              </a:spcBef>
              <a:buFont typeface="Symbol"/>
              <a:buChar char=""/>
              <a:tabLst>
                <a:tab pos="354965" algn="l"/>
                <a:tab pos="355600" algn="l"/>
              </a:tabLst>
            </a:pPr>
            <a:r>
              <a:rPr sz="2300" spc="-50" dirty="0">
                <a:solidFill>
                  <a:srgbClr val="FFFFFF"/>
                </a:solidFill>
                <a:latin typeface="Calibri"/>
                <a:cs typeface="Calibri"/>
              </a:rPr>
              <a:t>If,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10" dirty="0">
                <a:solidFill>
                  <a:srgbClr val="FFFFFF"/>
                </a:solidFill>
                <a:latin typeface="Calibri"/>
                <a:cs typeface="Calibri"/>
              </a:rPr>
              <a:t>according</a:t>
            </a:r>
            <a:r>
              <a:rPr sz="23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1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3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5" dirty="0">
                <a:solidFill>
                  <a:srgbClr val="FFFFFF"/>
                </a:solidFill>
                <a:latin typeface="Calibri"/>
                <a:cs typeface="Calibri"/>
              </a:rPr>
              <a:t>its</a:t>
            </a:r>
            <a:r>
              <a:rPr sz="23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5" dirty="0">
                <a:solidFill>
                  <a:srgbClr val="FFFFFF"/>
                </a:solidFill>
                <a:latin typeface="Calibri"/>
                <a:cs typeface="Calibri"/>
              </a:rPr>
              <a:t>table,</a:t>
            </a:r>
            <a:r>
              <a:rPr sz="23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5" dirty="0">
                <a:solidFill>
                  <a:srgbClr val="FFFFFF"/>
                </a:solidFill>
                <a:latin typeface="Calibri"/>
                <a:cs typeface="Calibri"/>
              </a:rPr>
              <a:t>node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 B</a:t>
            </a:r>
            <a:r>
              <a:rPr sz="2300" spc="-5" dirty="0">
                <a:solidFill>
                  <a:srgbClr val="FFFFFF"/>
                </a:solidFill>
                <a:latin typeface="Calibri"/>
                <a:cs typeface="Calibri"/>
              </a:rPr>
              <a:t> thinks</a:t>
            </a:r>
            <a:r>
              <a:rPr sz="23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5" dirty="0">
                <a:solidFill>
                  <a:srgbClr val="FFFFFF"/>
                </a:solidFill>
                <a:latin typeface="Calibri"/>
                <a:cs typeface="Calibri"/>
              </a:rPr>
              <a:t>that</a:t>
            </a:r>
            <a:r>
              <a:rPr sz="23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3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5" dirty="0">
                <a:solidFill>
                  <a:srgbClr val="FFFFFF"/>
                </a:solidFill>
                <a:latin typeface="Calibri"/>
                <a:cs typeface="Calibri"/>
              </a:rPr>
              <a:t>optimum</a:t>
            </a:r>
            <a:r>
              <a:rPr sz="23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15" dirty="0">
                <a:solidFill>
                  <a:srgbClr val="FFFFFF"/>
                </a:solidFill>
                <a:latin typeface="Calibri"/>
                <a:cs typeface="Calibri"/>
              </a:rPr>
              <a:t>route</a:t>
            </a:r>
            <a:r>
              <a:rPr sz="23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1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5" dirty="0">
                <a:solidFill>
                  <a:srgbClr val="FFFFFF"/>
                </a:solidFill>
                <a:latin typeface="Calibri"/>
                <a:cs typeface="Calibri"/>
              </a:rPr>
              <a:t>reach</a:t>
            </a:r>
            <a:r>
              <a:rPr sz="23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X</a:t>
            </a:r>
            <a:r>
              <a:rPr sz="23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3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via </a:t>
            </a:r>
            <a:r>
              <a:rPr sz="2300" spc="5" dirty="0">
                <a:solidFill>
                  <a:srgbClr val="FFFFFF"/>
                </a:solidFill>
                <a:latin typeface="Calibri"/>
                <a:cs typeface="Calibri"/>
              </a:rPr>
              <a:t>A, </a:t>
            </a:r>
            <a:r>
              <a:rPr sz="2300" spc="-5" dirty="0">
                <a:solidFill>
                  <a:srgbClr val="FFFFFF"/>
                </a:solidFill>
                <a:latin typeface="Calibri"/>
                <a:cs typeface="Calibri"/>
              </a:rPr>
              <a:t>it</a:t>
            </a:r>
            <a:r>
              <a:rPr sz="23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5" dirty="0">
                <a:solidFill>
                  <a:srgbClr val="FFFFFF"/>
                </a:solidFill>
                <a:latin typeface="Calibri"/>
                <a:cs typeface="Calibri"/>
              </a:rPr>
              <a:t>does</a:t>
            </a:r>
            <a:r>
              <a:rPr sz="23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5" dirty="0">
                <a:solidFill>
                  <a:srgbClr val="FFFFFF"/>
                </a:solidFill>
                <a:latin typeface="Calibri"/>
                <a:cs typeface="Calibri"/>
              </a:rPr>
              <a:t>not 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need</a:t>
            </a:r>
            <a:endParaRPr sz="2300">
              <a:latin typeface="Calibri"/>
              <a:cs typeface="Calibri"/>
            </a:endParaRPr>
          </a:p>
          <a:p>
            <a:pPr marL="355600">
              <a:lnSpc>
                <a:spcPct val="100000"/>
              </a:lnSpc>
              <a:spcBef>
                <a:spcPts val="409"/>
              </a:spcBef>
            </a:pPr>
            <a:r>
              <a:rPr sz="2300" spc="-1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5" dirty="0">
                <a:solidFill>
                  <a:srgbClr val="FFFFFF"/>
                </a:solidFill>
                <a:latin typeface="Calibri"/>
                <a:cs typeface="Calibri"/>
              </a:rPr>
              <a:t>advertise</a:t>
            </a:r>
            <a:r>
              <a:rPr sz="23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this</a:t>
            </a:r>
            <a:r>
              <a:rPr sz="23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5" dirty="0">
                <a:solidFill>
                  <a:srgbClr val="FFFFFF"/>
                </a:solidFill>
                <a:latin typeface="Calibri"/>
                <a:cs typeface="Calibri"/>
              </a:rPr>
              <a:t>piece</a:t>
            </a:r>
            <a:r>
              <a:rPr sz="23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10" dirty="0">
                <a:solidFill>
                  <a:srgbClr val="FFFFFF"/>
                </a:solidFill>
                <a:latin typeface="Calibri"/>
                <a:cs typeface="Calibri"/>
              </a:rPr>
              <a:t>information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1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 A; the</a:t>
            </a:r>
            <a:r>
              <a:rPr sz="23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10" dirty="0">
                <a:solidFill>
                  <a:srgbClr val="FFFFFF"/>
                </a:solidFill>
                <a:latin typeface="Calibri"/>
                <a:cs typeface="Calibri"/>
              </a:rPr>
              <a:t>information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5" dirty="0">
                <a:solidFill>
                  <a:srgbClr val="FFFFFF"/>
                </a:solidFill>
                <a:latin typeface="Calibri"/>
                <a:cs typeface="Calibri"/>
              </a:rPr>
              <a:t>has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15" dirty="0">
                <a:solidFill>
                  <a:srgbClr val="FFFFFF"/>
                </a:solidFill>
                <a:latin typeface="Calibri"/>
                <a:cs typeface="Calibri"/>
              </a:rPr>
              <a:t>come</a:t>
            </a:r>
            <a:r>
              <a:rPr sz="23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10" dirty="0">
                <a:solidFill>
                  <a:srgbClr val="FFFFFF"/>
                </a:solidFill>
                <a:latin typeface="Calibri"/>
                <a:cs typeface="Calibri"/>
              </a:rPr>
              <a:t>from</a:t>
            </a:r>
            <a:r>
              <a:rPr sz="23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300" spc="-5" dirty="0">
                <a:solidFill>
                  <a:srgbClr val="FFFFFF"/>
                </a:solidFill>
                <a:latin typeface="Calibri"/>
                <a:cs typeface="Calibri"/>
              </a:rPr>
              <a:t> (A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5" dirty="0">
                <a:solidFill>
                  <a:srgbClr val="FFFFFF"/>
                </a:solidFill>
                <a:latin typeface="Calibri"/>
                <a:cs typeface="Calibri"/>
              </a:rPr>
              <a:t>already</a:t>
            </a:r>
            <a:r>
              <a:rPr sz="2300" spc="-10" dirty="0">
                <a:solidFill>
                  <a:srgbClr val="FFFFFF"/>
                </a:solidFill>
                <a:latin typeface="Calibri"/>
                <a:cs typeface="Calibri"/>
              </a:rPr>
              <a:t> knows).</a:t>
            </a:r>
            <a:endParaRPr sz="2300">
              <a:latin typeface="Calibri"/>
              <a:cs typeface="Calibri"/>
            </a:endParaRPr>
          </a:p>
          <a:p>
            <a:pPr marL="355600" marR="244475" indent="-342900">
              <a:lnSpc>
                <a:spcPct val="114999"/>
              </a:lnSpc>
              <a:spcBef>
                <a:spcPts val="1110"/>
              </a:spcBef>
              <a:buFont typeface="Symbol"/>
              <a:buChar char=""/>
              <a:tabLst>
                <a:tab pos="354965" algn="l"/>
                <a:tab pos="355600" algn="l"/>
              </a:tabLst>
            </a:pPr>
            <a:r>
              <a:rPr sz="2300" spc="-30" dirty="0">
                <a:solidFill>
                  <a:srgbClr val="FFFFFF"/>
                </a:solidFill>
                <a:latin typeface="Calibri"/>
                <a:cs typeface="Calibri"/>
              </a:rPr>
              <a:t>Taking</a:t>
            </a:r>
            <a:r>
              <a:rPr sz="23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10" dirty="0">
                <a:solidFill>
                  <a:srgbClr val="FFFFFF"/>
                </a:solidFill>
                <a:latin typeface="Calibri"/>
                <a:cs typeface="Calibri"/>
              </a:rPr>
              <a:t>information</a:t>
            </a:r>
            <a:r>
              <a:rPr sz="23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10" dirty="0">
                <a:solidFill>
                  <a:srgbClr val="FFFFFF"/>
                </a:solidFill>
                <a:latin typeface="Calibri"/>
                <a:cs typeface="Calibri"/>
              </a:rPr>
              <a:t>from </a:t>
            </a:r>
            <a:r>
              <a:rPr sz="2300" spc="-5" dirty="0">
                <a:solidFill>
                  <a:srgbClr val="FFFFFF"/>
                </a:solidFill>
                <a:latin typeface="Calibri"/>
                <a:cs typeface="Calibri"/>
              </a:rPr>
              <a:t>node</a:t>
            </a:r>
            <a:r>
              <a:rPr sz="23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A, modifying</a:t>
            </a:r>
            <a:r>
              <a:rPr sz="23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it,</a:t>
            </a:r>
            <a:r>
              <a:rPr sz="23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and </a:t>
            </a:r>
            <a:r>
              <a:rPr sz="2300" spc="-5" dirty="0">
                <a:solidFill>
                  <a:srgbClr val="FFFFFF"/>
                </a:solidFill>
                <a:latin typeface="Calibri"/>
                <a:cs typeface="Calibri"/>
              </a:rPr>
              <a:t>sending 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it</a:t>
            </a:r>
            <a:r>
              <a:rPr sz="23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5" dirty="0">
                <a:solidFill>
                  <a:srgbClr val="FFFFFF"/>
                </a:solidFill>
                <a:latin typeface="Calibri"/>
                <a:cs typeface="Calibri"/>
              </a:rPr>
              <a:t>back </a:t>
            </a:r>
            <a:r>
              <a:rPr sz="2300" spc="-1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300" spc="-5" dirty="0">
                <a:solidFill>
                  <a:srgbClr val="FFFFFF"/>
                </a:solidFill>
                <a:latin typeface="Calibri"/>
                <a:cs typeface="Calibri"/>
              </a:rPr>
              <a:t> node</a:t>
            </a:r>
            <a:r>
              <a:rPr sz="23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A </a:t>
            </a:r>
            <a:r>
              <a:rPr sz="2300" spc="-15" dirty="0">
                <a:solidFill>
                  <a:srgbClr val="FFFFFF"/>
                </a:solidFill>
                <a:latin typeface="Calibri"/>
                <a:cs typeface="Calibri"/>
              </a:rPr>
              <a:t>creates</a:t>
            </a:r>
            <a:r>
              <a:rPr sz="23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3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10" dirty="0">
                <a:solidFill>
                  <a:srgbClr val="FFFFFF"/>
                </a:solidFill>
                <a:latin typeface="Calibri"/>
                <a:cs typeface="Calibri"/>
              </a:rPr>
              <a:t>confusion.</a:t>
            </a:r>
            <a:r>
              <a:rPr sz="2300" spc="-5" dirty="0">
                <a:solidFill>
                  <a:srgbClr val="FFFFFF"/>
                </a:solidFill>
                <a:latin typeface="Calibri"/>
                <a:cs typeface="Calibri"/>
              </a:rPr>
              <a:t> In</a:t>
            </a:r>
            <a:r>
              <a:rPr sz="23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5" dirty="0">
                <a:solidFill>
                  <a:srgbClr val="FFFFFF"/>
                </a:solidFill>
                <a:latin typeface="Calibri"/>
                <a:cs typeface="Calibri"/>
              </a:rPr>
              <a:t>our</a:t>
            </a:r>
            <a:r>
              <a:rPr sz="23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10" dirty="0">
                <a:solidFill>
                  <a:srgbClr val="FFFFFF"/>
                </a:solidFill>
                <a:latin typeface="Calibri"/>
                <a:cs typeface="Calibri"/>
              </a:rPr>
              <a:t>scenario, </a:t>
            </a:r>
            <a:r>
              <a:rPr sz="2300" spc="-5" dirty="0">
                <a:solidFill>
                  <a:srgbClr val="FFFFFF"/>
                </a:solidFill>
                <a:latin typeface="Calibri"/>
                <a:cs typeface="Calibri"/>
              </a:rPr>
              <a:t>node</a:t>
            </a:r>
            <a:r>
              <a:rPr sz="23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B</a:t>
            </a:r>
            <a:r>
              <a:rPr sz="23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5" dirty="0">
                <a:solidFill>
                  <a:srgbClr val="FFFFFF"/>
                </a:solidFill>
                <a:latin typeface="Calibri"/>
                <a:cs typeface="Calibri"/>
              </a:rPr>
              <a:t>eliminates</a:t>
            </a:r>
            <a:r>
              <a:rPr sz="23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3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5" dirty="0">
                <a:solidFill>
                  <a:srgbClr val="FFFFFF"/>
                </a:solidFill>
                <a:latin typeface="Calibri"/>
                <a:cs typeface="Calibri"/>
              </a:rPr>
              <a:t>last</a:t>
            </a:r>
            <a:r>
              <a:rPr sz="23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line</a:t>
            </a:r>
            <a:r>
              <a:rPr sz="23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 its</a:t>
            </a:r>
            <a:r>
              <a:rPr sz="23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10" dirty="0">
                <a:solidFill>
                  <a:srgbClr val="FFFFFF"/>
                </a:solidFill>
                <a:latin typeface="Calibri"/>
                <a:cs typeface="Calibri"/>
              </a:rPr>
              <a:t>routing</a:t>
            </a:r>
            <a:r>
              <a:rPr sz="23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5" dirty="0">
                <a:solidFill>
                  <a:srgbClr val="FFFFFF"/>
                </a:solidFill>
                <a:latin typeface="Calibri"/>
                <a:cs typeface="Calibri"/>
              </a:rPr>
              <a:t>table</a:t>
            </a:r>
            <a:r>
              <a:rPr sz="23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20" dirty="0">
                <a:solidFill>
                  <a:srgbClr val="FFFFFF"/>
                </a:solidFill>
                <a:latin typeface="Calibri"/>
                <a:cs typeface="Calibri"/>
              </a:rPr>
              <a:t>before</a:t>
            </a:r>
            <a:r>
              <a:rPr sz="23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it</a:t>
            </a:r>
            <a:r>
              <a:rPr sz="23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5" dirty="0">
                <a:solidFill>
                  <a:srgbClr val="FFFFFF"/>
                </a:solidFill>
                <a:latin typeface="Calibri"/>
                <a:cs typeface="Calibri"/>
              </a:rPr>
              <a:t>sends</a:t>
            </a:r>
            <a:r>
              <a:rPr sz="23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it</a:t>
            </a:r>
            <a:r>
              <a:rPr sz="23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15" dirty="0">
                <a:solidFill>
                  <a:srgbClr val="FFFFFF"/>
                </a:solidFill>
                <a:latin typeface="Calibri"/>
                <a:cs typeface="Calibri"/>
              </a:rPr>
              <a:t>to </a:t>
            </a:r>
            <a:r>
              <a:rPr sz="2300" spc="-5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10" dirty="0">
                <a:solidFill>
                  <a:srgbClr val="FFFFFF"/>
                </a:solidFill>
                <a:latin typeface="Calibri"/>
                <a:cs typeface="Calibri"/>
              </a:rPr>
              <a:t>A.</a:t>
            </a:r>
            <a:endParaRPr sz="2300">
              <a:latin typeface="Calibri"/>
              <a:cs typeface="Calibri"/>
            </a:endParaRPr>
          </a:p>
          <a:p>
            <a:pPr marL="355600" marR="80645" indent="-342900">
              <a:lnSpc>
                <a:spcPct val="115100"/>
              </a:lnSpc>
              <a:spcBef>
                <a:spcPts val="1000"/>
              </a:spcBef>
              <a:buFont typeface="Symbol"/>
              <a:buChar char=""/>
              <a:tabLst>
                <a:tab pos="354965" algn="l"/>
                <a:tab pos="355600" algn="l"/>
              </a:tabLst>
            </a:pP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In this</a:t>
            </a:r>
            <a:r>
              <a:rPr sz="23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5" dirty="0">
                <a:solidFill>
                  <a:srgbClr val="FFFFFF"/>
                </a:solidFill>
                <a:latin typeface="Calibri"/>
                <a:cs typeface="Calibri"/>
              </a:rPr>
              <a:t>case,</a:t>
            </a:r>
            <a:r>
              <a:rPr sz="23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5" dirty="0">
                <a:solidFill>
                  <a:srgbClr val="FFFFFF"/>
                </a:solidFill>
                <a:latin typeface="Calibri"/>
                <a:cs typeface="Calibri"/>
              </a:rPr>
              <a:t>node</a:t>
            </a:r>
            <a:r>
              <a:rPr sz="23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A </a:t>
            </a:r>
            <a:r>
              <a:rPr sz="2300" spc="-20" dirty="0">
                <a:solidFill>
                  <a:srgbClr val="FFFFFF"/>
                </a:solidFill>
                <a:latin typeface="Calibri"/>
                <a:cs typeface="Calibri"/>
              </a:rPr>
              <a:t>keeps</a:t>
            </a:r>
            <a:r>
              <a:rPr sz="23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3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10" dirty="0">
                <a:solidFill>
                  <a:srgbClr val="FFFFFF"/>
                </a:solidFill>
                <a:latin typeface="Calibri"/>
                <a:cs typeface="Calibri"/>
              </a:rPr>
              <a:t>value </a:t>
            </a:r>
            <a:r>
              <a:rPr sz="2300" spc="-5" dirty="0">
                <a:solidFill>
                  <a:srgbClr val="FFFFFF"/>
                </a:solidFill>
                <a:latin typeface="Calibri"/>
                <a:cs typeface="Calibri"/>
              </a:rPr>
              <a:t>of infinity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 as</a:t>
            </a:r>
            <a:r>
              <a:rPr sz="23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3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10" dirty="0">
                <a:solidFill>
                  <a:srgbClr val="FFFFFF"/>
                </a:solidFill>
                <a:latin typeface="Calibri"/>
                <a:cs typeface="Calibri"/>
              </a:rPr>
              <a:t>distance</a:t>
            </a:r>
            <a:r>
              <a:rPr sz="23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1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3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X. </a:t>
            </a:r>
            <a:r>
              <a:rPr sz="2300" spc="-10" dirty="0">
                <a:solidFill>
                  <a:srgbClr val="FFFFFF"/>
                </a:solidFill>
                <a:latin typeface="Calibri"/>
                <a:cs typeface="Calibri"/>
              </a:rPr>
              <a:t>Later</a:t>
            </a:r>
            <a:r>
              <a:rPr sz="23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when</a:t>
            </a:r>
            <a:r>
              <a:rPr sz="23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5" dirty="0">
                <a:solidFill>
                  <a:srgbClr val="FFFFFF"/>
                </a:solidFill>
                <a:latin typeface="Calibri"/>
                <a:cs typeface="Calibri"/>
              </a:rPr>
              <a:t>node</a:t>
            </a:r>
            <a:r>
              <a:rPr sz="23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3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5" dirty="0">
                <a:solidFill>
                  <a:srgbClr val="FFFFFF"/>
                </a:solidFill>
                <a:latin typeface="Calibri"/>
                <a:cs typeface="Calibri"/>
              </a:rPr>
              <a:t>sends</a:t>
            </a:r>
            <a:r>
              <a:rPr sz="23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its </a:t>
            </a:r>
            <a:r>
              <a:rPr sz="23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10" dirty="0">
                <a:solidFill>
                  <a:srgbClr val="FFFFFF"/>
                </a:solidFill>
                <a:latin typeface="Calibri"/>
                <a:cs typeface="Calibri"/>
              </a:rPr>
              <a:t>routing</a:t>
            </a:r>
            <a:r>
              <a:rPr sz="2300" spc="-5" dirty="0">
                <a:solidFill>
                  <a:srgbClr val="FFFFFF"/>
                </a:solidFill>
                <a:latin typeface="Calibri"/>
                <a:cs typeface="Calibri"/>
              </a:rPr>
              <a:t> table</a:t>
            </a:r>
            <a:r>
              <a:rPr sz="23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1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20" dirty="0">
                <a:solidFill>
                  <a:srgbClr val="FFFFFF"/>
                </a:solidFill>
                <a:latin typeface="Calibri"/>
                <a:cs typeface="Calibri"/>
              </a:rPr>
              <a:t>B,</a:t>
            </a:r>
            <a:r>
              <a:rPr sz="23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5" dirty="0">
                <a:solidFill>
                  <a:srgbClr val="FFFFFF"/>
                </a:solidFill>
                <a:latin typeface="Calibri"/>
                <a:cs typeface="Calibri"/>
              </a:rPr>
              <a:t>node</a:t>
            </a:r>
            <a:r>
              <a:rPr sz="23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B</a:t>
            </a:r>
            <a:r>
              <a:rPr sz="23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also</a:t>
            </a:r>
            <a:r>
              <a:rPr sz="23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10" dirty="0">
                <a:solidFill>
                  <a:srgbClr val="FFFFFF"/>
                </a:solidFill>
                <a:latin typeface="Calibri"/>
                <a:cs typeface="Calibri"/>
              </a:rPr>
              <a:t>corrects</a:t>
            </a:r>
            <a:r>
              <a:rPr sz="23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its</a:t>
            </a:r>
            <a:r>
              <a:rPr sz="23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10" dirty="0">
                <a:solidFill>
                  <a:srgbClr val="FFFFFF"/>
                </a:solidFill>
                <a:latin typeface="Calibri"/>
                <a:cs typeface="Calibri"/>
              </a:rPr>
              <a:t>routing</a:t>
            </a:r>
            <a:r>
              <a:rPr sz="23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5" dirty="0">
                <a:solidFill>
                  <a:srgbClr val="FFFFFF"/>
                </a:solidFill>
                <a:latin typeface="Calibri"/>
                <a:cs typeface="Calibri"/>
              </a:rPr>
              <a:t>table.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3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20" dirty="0">
                <a:solidFill>
                  <a:srgbClr val="FFFFFF"/>
                </a:solidFill>
                <a:latin typeface="Calibri"/>
                <a:cs typeface="Calibri"/>
              </a:rPr>
              <a:t>system</a:t>
            </a:r>
            <a:r>
              <a:rPr sz="23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10" dirty="0">
                <a:solidFill>
                  <a:srgbClr val="FFFFFF"/>
                </a:solidFill>
                <a:latin typeface="Calibri"/>
                <a:cs typeface="Calibri"/>
              </a:rPr>
              <a:t>becomes</a:t>
            </a:r>
            <a:r>
              <a:rPr sz="23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10" dirty="0">
                <a:solidFill>
                  <a:srgbClr val="FFFFFF"/>
                </a:solidFill>
                <a:latin typeface="Calibri"/>
                <a:cs typeface="Calibri"/>
              </a:rPr>
              <a:t>stable</a:t>
            </a:r>
            <a:r>
              <a:rPr sz="23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10" dirty="0">
                <a:solidFill>
                  <a:srgbClr val="FFFFFF"/>
                </a:solidFill>
                <a:latin typeface="Calibri"/>
                <a:cs typeface="Calibri"/>
              </a:rPr>
              <a:t>after</a:t>
            </a:r>
            <a:r>
              <a:rPr sz="23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3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15" dirty="0">
                <a:solidFill>
                  <a:srgbClr val="FFFFFF"/>
                </a:solidFill>
                <a:latin typeface="Calibri"/>
                <a:cs typeface="Calibri"/>
              </a:rPr>
              <a:t>first </a:t>
            </a:r>
            <a:r>
              <a:rPr sz="2300" spc="-5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10" dirty="0">
                <a:solidFill>
                  <a:srgbClr val="FFFFFF"/>
                </a:solidFill>
                <a:latin typeface="Calibri"/>
                <a:cs typeface="Calibri"/>
              </a:rPr>
              <a:t>update: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 both</a:t>
            </a:r>
            <a:r>
              <a:rPr sz="23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5" dirty="0">
                <a:solidFill>
                  <a:srgbClr val="FFFFFF"/>
                </a:solidFill>
                <a:latin typeface="Calibri"/>
                <a:cs typeface="Calibri"/>
              </a:rPr>
              <a:t>node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 A and B </a:t>
            </a:r>
            <a:r>
              <a:rPr sz="2300" spc="-5" dirty="0">
                <a:solidFill>
                  <a:srgbClr val="FFFFFF"/>
                </a:solidFill>
                <a:latin typeface="Calibri"/>
                <a:cs typeface="Calibri"/>
              </a:rPr>
              <a:t>know</a:t>
            </a:r>
            <a:r>
              <a:rPr sz="23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10" dirty="0">
                <a:solidFill>
                  <a:srgbClr val="FFFFFF"/>
                </a:solidFill>
                <a:latin typeface="Calibri"/>
                <a:cs typeface="Calibri"/>
              </a:rPr>
              <a:t>that</a:t>
            </a:r>
            <a:r>
              <a:rPr sz="23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X</a:t>
            </a:r>
            <a:r>
              <a:rPr sz="23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300" spc="-5" dirty="0">
                <a:solidFill>
                  <a:srgbClr val="FFFFFF"/>
                </a:solidFill>
                <a:latin typeface="Calibri"/>
                <a:cs typeface="Calibri"/>
              </a:rPr>
              <a:t> not</a:t>
            </a:r>
            <a:r>
              <a:rPr sz="23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5" dirty="0">
                <a:solidFill>
                  <a:srgbClr val="FFFFFF"/>
                </a:solidFill>
                <a:latin typeface="Calibri"/>
                <a:cs typeface="Calibri"/>
              </a:rPr>
              <a:t>reachable</a:t>
            </a:r>
            <a:endParaRPr sz="23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50434" y="46431"/>
            <a:ext cx="26917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u="heavy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Link</a:t>
            </a:r>
            <a:r>
              <a:rPr sz="2800" b="1" u="heavy" spc="-2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State</a:t>
            </a:r>
            <a:r>
              <a:rPr sz="2800" b="1" u="heavy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2800" b="1" u="heavy" spc="-1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Routing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8739" y="614528"/>
            <a:ext cx="11950065" cy="31108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14999"/>
              </a:lnSpc>
              <a:spcBef>
                <a:spcPts val="100"/>
              </a:spcBef>
              <a:buFont typeface="Symbol"/>
              <a:buChar char=""/>
              <a:tabLst>
                <a:tab pos="354965" algn="l"/>
                <a:tab pos="355600" algn="l"/>
              </a:tabLst>
            </a:pP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Link </a:t>
            </a:r>
            <a:r>
              <a:rPr sz="2000" spc="-25" dirty="0">
                <a:solidFill>
                  <a:srgbClr val="FFFFFF"/>
                </a:solidFill>
                <a:latin typeface="Calibri"/>
                <a:cs typeface="Calibri"/>
              </a:rPr>
              <a:t>state</a:t>
            </a:r>
            <a:r>
              <a:rPr sz="2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routing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has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a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different</a:t>
            </a:r>
            <a:r>
              <a:rPr sz="2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philosophy</a:t>
            </a:r>
            <a:r>
              <a:rPr sz="20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from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that</a:t>
            </a:r>
            <a:r>
              <a:rPr sz="2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distance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vector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routing.</a:t>
            </a:r>
            <a:r>
              <a:rPr sz="20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link</a:t>
            </a:r>
            <a:r>
              <a:rPr sz="2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FFFFFF"/>
                </a:solidFill>
                <a:latin typeface="Calibri"/>
                <a:cs typeface="Calibri"/>
              </a:rPr>
              <a:t>state</a:t>
            </a:r>
            <a:r>
              <a:rPr sz="2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routing,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if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each 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node</a:t>
            </a:r>
            <a:r>
              <a:rPr sz="20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domain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has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entire</a:t>
            </a:r>
            <a:r>
              <a:rPr sz="2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topology</a:t>
            </a:r>
            <a:r>
              <a:rPr sz="20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of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domain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list</a:t>
            </a:r>
            <a:r>
              <a:rPr sz="2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of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nodes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links,</a:t>
            </a:r>
            <a:r>
              <a:rPr sz="2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how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they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are</a:t>
            </a:r>
            <a:r>
              <a:rPr sz="2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connected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including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type,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cost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(metric),</a:t>
            </a:r>
            <a:r>
              <a:rPr sz="2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and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condition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of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links</a:t>
            </a:r>
            <a:r>
              <a:rPr sz="2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(up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or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down)-the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node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can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use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Dijkstra's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algorithm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to </a:t>
            </a:r>
            <a:r>
              <a:rPr sz="2000" spc="-43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build</a:t>
            </a:r>
            <a:r>
              <a:rPr sz="20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routing</a:t>
            </a:r>
            <a:r>
              <a:rPr sz="20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table.</a:t>
            </a:r>
            <a:endParaRPr sz="2000">
              <a:latin typeface="Calibri"/>
              <a:cs typeface="Calibri"/>
            </a:endParaRPr>
          </a:p>
          <a:p>
            <a:pPr marL="355600" marR="740410" indent="-342900">
              <a:lnSpc>
                <a:spcPct val="114999"/>
              </a:lnSpc>
              <a:spcBef>
                <a:spcPts val="1105"/>
              </a:spcBef>
              <a:buFont typeface="Symbol"/>
              <a:buChar char=""/>
              <a:tabLst>
                <a:tab pos="354965" algn="l"/>
                <a:tab pos="355600" algn="l"/>
              </a:tabLst>
            </a:pP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Each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node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uses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same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topology</a:t>
            </a:r>
            <a:r>
              <a:rPr sz="20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create</a:t>
            </a:r>
            <a:r>
              <a:rPr sz="200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routing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table,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but the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routing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table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each node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is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unique </a:t>
            </a:r>
            <a:r>
              <a:rPr sz="2000" spc="-4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because</a:t>
            </a:r>
            <a:r>
              <a:rPr sz="20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calculations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are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based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r>
              <a:rPr sz="20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different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interpretations</a:t>
            </a:r>
            <a:r>
              <a:rPr sz="2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of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000" spc="-20" dirty="0">
                <a:solidFill>
                  <a:srgbClr val="FFFFFF"/>
                </a:solidFill>
                <a:latin typeface="Calibri"/>
                <a:cs typeface="Calibri"/>
              </a:rPr>
              <a:t>topology.</a:t>
            </a:r>
            <a:endParaRPr sz="20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1465"/>
              </a:spcBef>
              <a:buFont typeface="Symbol"/>
              <a:buChar char=""/>
              <a:tabLst>
                <a:tab pos="354965" algn="l"/>
                <a:tab pos="355600" algn="l"/>
              </a:tabLst>
            </a:pP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topology</a:t>
            </a:r>
            <a:r>
              <a:rPr sz="20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must</a:t>
            </a:r>
            <a:r>
              <a:rPr sz="2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be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dynamic,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representing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the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latest</a:t>
            </a:r>
            <a:r>
              <a:rPr sz="2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FFFFFF"/>
                </a:solidFill>
                <a:latin typeface="Calibri"/>
                <a:cs typeface="Calibri"/>
              </a:rPr>
              <a:t>state</a:t>
            </a:r>
            <a:r>
              <a:rPr sz="2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each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node</a:t>
            </a:r>
            <a:r>
              <a:rPr sz="20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and each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link.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If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there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are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changes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endParaRPr sz="2000">
              <a:latin typeface="Calibri"/>
              <a:cs typeface="Calibri"/>
            </a:endParaRPr>
          </a:p>
          <a:p>
            <a:pPr marL="355600">
              <a:lnSpc>
                <a:spcPct val="100000"/>
              </a:lnSpc>
              <a:spcBef>
                <a:spcPts val="360"/>
              </a:spcBef>
            </a:pP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any point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network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(a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link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down,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 for</a:t>
            </a:r>
            <a:r>
              <a:rPr sz="20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example),</a:t>
            </a:r>
            <a:r>
              <a:rPr sz="2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topology</a:t>
            </a:r>
            <a:r>
              <a:rPr sz="20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must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be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updated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each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node.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84220" y="3970020"/>
            <a:ext cx="5623560" cy="273558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412616" y="6228613"/>
            <a:ext cx="5351780" cy="584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85"/>
              </a:lnSpc>
            </a:pPr>
            <a:r>
              <a:rPr sz="4400" u="heavy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3"/>
              </a:rPr>
              <a:t>www.knowledgegate.in</a:t>
            </a:r>
            <a:endParaRPr sz="4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367910" y="46431"/>
            <a:ext cx="345503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u="heavy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Building</a:t>
            </a:r>
            <a:r>
              <a:rPr sz="2800" b="1" u="heavy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2800" b="1" u="heavy" spc="-1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Routing</a:t>
            </a:r>
            <a:r>
              <a:rPr sz="2800" b="1" u="heavy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2800" b="1" u="heavy" spc="-4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Tables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8739" y="614528"/>
            <a:ext cx="11950700" cy="2129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14999"/>
              </a:lnSpc>
              <a:spcBef>
                <a:spcPts val="100"/>
              </a:spcBef>
              <a:buFont typeface="Symbol"/>
              <a:buChar char=""/>
              <a:tabLst>
                <a:tab pos="354965" algn="l"/>
                <a:tab pos="355600" algn="l"/>
              </a:tabLst>
            </a:pP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link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FFFFFF"/>
                </a:solidFill>
                <a:latin typeface="Calibri"/>
                <a:cs typeface="Calibri"/>
              </a:rPr>
              <a:t>state</a:t>
            </a:r>
            <a:r>
              <a:rPr sz="2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routing,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four</a:t>
            </a:r>
            <a:r>
              <a:rPr sz="20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sets</a:t>
            </a:r>
            <a:r>
              <a:rPr sz="2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of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actions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are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required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ensure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that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each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node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has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the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routing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table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showing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000" spc="-4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least-cost</a:t>
            </a:r>
            <a:r>
              <a:rPr sz="2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node</a:t>
            </a:r>
            <a:r>
              <a:rPr sz="20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every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other node.</a:t>
            </a:r>
            <a:endParaRPr sz="2000">
              <a:latin typeface="Calibri"/>
              <a:cs typeface="Calibri"/>
            </a:endParaRPr>
          </a:p>
          <a:p>
            <a:pPr marL="812800" lvl="1" indent="-342900">
              <a:lnSpc>
                <a:spcPct val="100000"/>
              </a:lnSpc>
              <a:spcBef>
                <a:spcPts val="359"/>
              </a:spcBef>
              <a:buAutoNum type="arabicPeriod"/>
              <a:tabLst>
                <a:tab pos="812165" algn="l"/>
                <a:tab pos="812800" algn="l"/>
              </a:tabLst>
            </a:pP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Creation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the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FFFFFF"/>
                </a:solidFill>
                <a:latin typeface="Calibri"/>
                <a:cs typeface="Calibri"/>
              </a:rPr>
              <a:t>states</a:t>
            </a:r>
            <a:r>
              <a:rPr sz="2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of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links</a:t>
            </a:r>
            <a:r>
              <a:rPr sz="2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by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each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node,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called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link</a:t>
            </a:r>
            <a:r>
              <a:rPr sz="2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FFFFFF"/>
                </a:solidFill>
                <a:latin typeface="Calibri"/>
                <a:cs typeface="Calibri"/>
              </a:rPr>
              <a:t>state</a:t>
            </a:r>
            <a:r>
              <a:rPr sz="2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packet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(LSP).</a:t>
            </a:r>
            <a:endParaRPr sz="2000">
              <a:latin typeface="Calibri"/>
              <a:cs typeface="Calibri"/>
            </a:endParaRPr>
          </a:p>
          <a:p>
            <a:pPr marL="812800" lvl="1" indent="-342900">
              <a:lnSpc>
                <a:spcPct val="100000"/>
              </a:lnSpc>
              <a:spcBef>
                <a:spcPts val="359"/>
              </a:spcBef>
              <a:buAutoNum type="arabicPeriod"/>
              <a:tabLst>
                <a:tab pos="812165" algn="l"/>
                <a:tab pos="812800" algn="l"/>
              </a:tabLst>
            </a:pP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Dissemination</a:t>
            </a:r>
            <a:r>
              <a:rPr sz="2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LSPs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every</a:t>
            </a:r>
            <a:r>
              <a:rPr sz="2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other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35" dirty="0">
                <a:solidFill>
                  <a:srgbClr val="FFFFFF"/>
                </a:solidFill>
                <a:latin typeface="Calibri"/>
                <a:cs typeface="Calibri"/>
              </a:rPr>
              <a:t>router,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called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flooding,</a:t>
            </a:r>
            <a:r>
              <a:rPr sz="20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an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efficient</a:t>
            </a:r>
            <a:r>
              <a:rPr sz="2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reliable</a:t>
            </a:r>
            <a:r>
              <a:rPr sz="2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0" dirty="0">
                <a:solidFill>
                  <a:srgbClr val="FFFFFF"/>
                </a:solidFill>
                <a:latin typeface="Calibri"/>
                <a:cs typeface="Calibri"/>
              </a:rPr>
              <a:t>way.</a:t>
            </a:r>
            <a:endParaRPr sz="2000">
              <a:latin typeface="Calibri"/>
              <a:cs typeface="Calibri"/>
            </a:endParaRPr>
          </a:p>
          <a:p>
            <a:pPr marL="812800" lvl="1" indent="-342900">
              <a:lnSpc>
                <a:spcPct val="100000"/>
              </a:lnSpc>
              <a:spcBef>
                <a:spcPts val="360"/>
              </a:spcBef>
              <a:buAutoNum type="arabicPeriod"/>
              <a:tabLst>
                <a:tab pos="812165" algn="l"/>
                <a:tab pos="812800" algn="l"/>
              </a:tabLst>
            </a:pP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Formation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of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shortest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path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tree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for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each node.</a:t>
            </a:r>
            <a:endParaRPr sz="2000">
              <a:latin typeface="Calibri"/>
              <a:cs typeface="Calibri"/>
            </a:endParaRPr>
          </a:p>
          <a:p>
            <a:pPr marL="812800" lvl="1" indent="-342900">
              <a:lnSpc>
                <a:spcPct val="100000"/>
              </a:lnSpc>
              <a:spcBef>
                <a:spcPts val="360"/>
              </a:spcBef>
              <a:buAutoNum type="arabicPeriod"/>
              <a:tabLst>
                <a:tab pos="812165" algn="l"/>
                <a:tab pos="812800" algn="l"/>
              </a:tabLst>
            </a:pP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Calculation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of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routing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table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based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on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shortest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path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tree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11779" y="3198876"/>
            <a:ext cx="6077712" cy="3105912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412616" y="6228613"/>
            <a:ext cx="5351780" cy="584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85"/>
              </a:lnSpc>
            </a:pPr>
            <a:r>
              <a:rPr sz="4400" u="heavy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3"/>
              </a:rPr>
              <a:t>www.knowledgegate.in</a:t>
            </a:r>
            <a:endParaRPr sz="4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739" y="0"/>
            <a:ext cx="12034520" cy="2286635"/>
          </a:xfrm>
          <a:prstGeom prst="rect">
            <a:avLst/>
          </a:prstGeom>
        </p:spPr>
        <p:txBody>
          <a:bodyPr vert="horz" wrap="square" lIns="0" tIns="13906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95"/>
              </a:spcBef>
              <a:buClr>
                <a:srgbClr val="FFFFFF"/>
              </a:buClr>
              <a:buFont typeface="Symbol"/>
              <a:buChar char=""/>
              <a:tabLst>
                <a:tab pos="354965" algn="l"/>
                <a:tab pos="355600" algn="l"/>
              </a:tabLst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collection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of 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state 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all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links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called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400" b="1" i="1" spc="-10" dirty="0">
                <a:solidFill>
                  <a:srgbClr val="FFFFFF"/>
                </a:solidFill>
                <a:latin typeface="Calibri"/>
                <a:cs typeface="Calibri"/>
              </a:rPr>
              <a:t>link-state</a:t>
            </a:r>
            <a:r>
              <a:rPr sz="2400" b="1" i="1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b="1" i="1" spc="-5" dirty="0">
                <a:solidFill>
                  <a:srgbClr val="FFFFFF"/>
                </a:solidFill>
                <a:latin typeface="Calibri"/>
                <a:cs typeface="Calibri"/>
              </a:rPr>
              <a:t>database</a:t>
            </a:r>
            <a:r>
              <a:rPr sz="2400" b="1" i="1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i="1" dirty="0">
                <a:solidFill>
                  <a:srgbClr val="FFFFFF"/>
                </a:solidFill>
                <a:latin typeface="Calibri"/>
                <a:cs typeface="Calibri"/>
              </a:rPr>
              <a:t>(</a:t>
            </a:r>
            <a:r>
              <a:rPr sz="2400" b="1" i="1" dirty="0">
                <a:solidFill>
                  <a:srgbClr val="FFFFFF"/>
                </a:solidFill>
                <a:latin typeface="Calibri"/>
                <a:cs typeface="Calibri"/>
              </a:rPr>
              <a:t>LSDB</a:t>
            </a:r>
            <a:r>
              <a:rPr sz="2400" i="1" dirty="0">
                <a:solidFill>
                  <a:srgbClr val="FFFFFF"/>
                </a:solidFill>
                <a:latin typeface="Calibri"/>
                <a:cs typeface="Calibri"/>
              </a:rPr>
              <a:t>)</a:t>
            </a:r>
            <a:r>
              <a:rPr sz="2400" b="1" i="1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2400">
              <a:latin typeface="Calibri"/>
              <a:cs typeface="Calibri"/>
            </a:endParaRPr>
          </a:p>
          <a:p>
            <a:pPr marL="355600" marR="5080" indent="-342900">
              <a:lnSpc>
                <a:spcPct val="107100"/>
              </a:lnSpc>
              <a:spcBef>
                <a:spcPts val="795"/>
              </a:spcBef>
              <a:buFont typeface="Symbol"/>
              <a:buChar char=""/>
              <a:tabLst>
                <a:tab pos="354965" algn="l"/>
                <a:tab pos="355600" algn="l"/>
              </a:tabLst>
            </a:pP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There</a:t>
            </a:r>
            <a:r>
              <a:rPr sz="2400" spc="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400" spc="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only</a:t>
            </a:r>
            <a:r>
              <a:rPr sz="2400" spc="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one</a:t>
            </a:r>
            <a:r>
              <a:rPr sz="2400" spc="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LSDB</a:t>
            </a:r>
            <a:r>
              <a:rPr sz="2400" spc="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2400" spc="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400" spc="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whole</a:t>
            </a:r>
            <a:r>
              <a:rPr sz="2400" spc="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internet;</a:t>
            </a:r>
            <a:r>
              <a:rPr sz="2400" spc="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each</a:t>
            </a:r>
            <a:r>
              <a:rPr sz="2400" spc="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node</a:t>
            </a:r>
            <a:r>
              <a:rPr sz="2400" spc="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needs</a:t>
            </a:r>
            <a:r>
              <a:rPr sz="2400" spc="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400" spc="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have</a:t>
            </a:r>
            <a:r>
              <a:rPr sz="2400" spc="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400" spc="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duplicate</a:t>
            </a:r>
            <a:r>
              <a:rPr sz="2400" spc="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2400" spc="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it</a:t>
            </a:r>
            <a:r>
              <a:rPr sz="2400" spc="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400" spc="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be </a:t>
            </a:r>
            <a:r>
              <a:rPr sz="2400" spc="-5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able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create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least-cost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tree.</a:t>
            </a:r>
            <a:endParaRPr sz="2400">
              <a:latin typeface="Calibri"/>
              <a:cs typeface="Calibri"/>
            </a:endParaRPr>
          </a:p>
          <a:p>
            <a:pPr marL="355600" marR="5080" indent="-342900">
              <a:lnSpc>
                <a:spcPct val="107100"/>
              </a:lnSpc>
              <a:spcBef>
                <a:spcPts val="790"/>
              </a:spcBef>
              <a:buFont typeface="Symbol"/>
              <a:buChar char=""/>
              <a:tabLst>
                <a:tab pos="354965" algn="l"/>
                <a:tab pos="355600" algn="l"/>
              </a:tabLst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400" spc="1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LSDB</a:t>
            </a:r>
            <a:r>
              <a:rPr sz="2400" spc="1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can</a:t>
            </a:r>
            <a:r>
              <a:rPr sz="2400" spc="1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be</a:t>
            </a:r>
            <a:r>
              <a:rPr sz="2400" spc="1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represented</a:t>
            </a:r>
            <a:r>
              <a:rPr sz="2400" spc="1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as</a:t>
            </a:r>
            <a:r>
              <a:rPr sz="2400" spc="1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400" spc="1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two-dimensional</a:t>
            </a:r>
            <a:r>
              <a:rPr sz="2400" spc="1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array</a:t>
            </a:r>
            <a:r>
              <a:rPr sz="2400" spc="1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(matrix)</a:t>
            </a:r>
            <a:r>
              <a:rPr sz="2400" spc="1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2400" spc="1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which</a:t>
            </a:r>
            <a:r>
              <a:rPr sz="2400" spc="1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400" spc="1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value</a:t>
            </a:r>
            <a:r>
              <a:rPr sz="2400" spc="1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2400" spc="1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each </a:t>
            </a:r>
            <a:r>
              <a:rPr sz="2400" spc="-5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cell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defines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cost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of the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corresponding</a:t>
            </a:r>
            <a:r>
              <a:rPr sz="24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link.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97607" y="2926079"/>
            <a:ext cx="7546848" cy="3432048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412616" y="6228613"/>
            <a:ext cx="5351780" cy="584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85"/>
              </a:lnSpc>
            </a:pPr>
            <a:r>
              <a:rPr sz="4400" u="heavy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3"/>
              </a:rPr>
              <a:t>www.knowledgegate.in</a:t>
            </a:r>
            <a:endParaRPr sz="4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94530" y="46431"/>
            <a:ext cx="42017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u="heavy" spc="-1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What</a:t>
            </a:r>
            <a:r>
              <a:rPr sz="2800" b="1" u="heavy" spc="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2800" b="1" u="heavy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is </a:t>
            </a:r>
            <a:r>
              <a:rPr sz="2800" b="1" u="heavy" spc="-1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Computer</a:t>
            </a:r>
            <a:r>
              <a:rPr sz="2800" b="1" u="heavy" spc="2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2800" b="1" u="heavy" spc="-1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Networks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8739" y="606298"/>
            <a:ext cx="11321415" cy="17087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14999"/>
              </a:lnSpc>
              <a:spcBef>
                <a:spcPts val="100"/>
              </a:spcBef>
              <a:buFont typeface="Symbol"/>
              <a:buChar char=""/>
              <a:tabLst>
                <a:tab pos="354965" algn="l"/>
                <a:tab pos="355600" algn="l"/>
              </a:tabLst>
            </a:pP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rgbClr val="FFFFFF"/>
                </a:solidFill>
                <a:latin typeface="Calibri"/>
                <a:cs typeface="Calibri"/>
              </a:rPr>
              <a:t>computer</a:t>
            </a:r>
            <a:r>
              <a:rPr sz="2400" b="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rgbClr val="FFFFFF"/>
                </a:solidFill>
                <a:latin typeface="Calibri"/>
                <a:cs typeface="Calibri"/>
              </a:rPr>
              <a:t>network</a:t>
            </a:r>
            <a:r>
              <a:rPr sz="2400" b="1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4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telecommunications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network,</a:t>
            </a:r>
            <a:r>
              <a:rPr sz="24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which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allows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autonomous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digital </a:t>
            </a:r>
            <a:r>
              <a:rPr sz="2400" spc="-5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devices(nodes)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to exchange data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between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each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other using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either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wired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or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wireless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connections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share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resources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(h/w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or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s/w)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interconnected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by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single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technology</a:t>
            </a:r>
            <a:r>
              <a:rPr sz="24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e.g. </a:t>
            </a:r>
            <a:r>
              <a:rPr sz="24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internet.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88107" y="2107692"/>
            <a:ext cx="7415783" cy="4364736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412616" y="6228613"/>
            <a:ext cx="5351780" cy="584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85"/>
              </a:lnSpc>
            </a:pPr>
            <a:r>
              <a:rPr sz="4400" u="heavy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3"/>
              </a:rPr>
              <a:t>www.knowledgegate.in</a:t>
            </a:r>
            <a:endParaRPr sz="4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424935" y="6723303"/>
            <a:ext cx="5329555" cy="36830"/>
          </a:xfrm>
          <a:custGeom>
            <a:avLst/>
            <a:gdLst/>
            <a:ahLst/>
            <a:cxnLst/>
            <a:rect l="l" t="t" r="r" b="b"/>
            <a:pathLst>
              <a:path w="5329555" h="36829">
                <a:moveTo>
                  <a:pt x="5329428" y="0"/>
                </a:moveTo>
                <a:lnTo>
                  <a:pt x="0" y="0"/>
                </a:lnTo>
                <a:lnTo>
                  <a:pt x="0" y="36575"/>
                </a:lnTo>
                <a:lnTo>
                  <a:pt x="5329428" y="36575"/>
                </a:lnTo>
                <a:lnTo>
                  <a:pt x="5329428" y="0"/>
                </a:lnTo>
                <a:close/>
              </a:path>
            </a:pathLst>
          </a:custGeom>
          <a:solidFill>
            <a:srgbClr val="0462C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8739" y="13207"/>
            <a:ext cx="11897360" cy="2433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27685" marR="5080" indent="-515620">
              <a:lnSpc>
                <a:spcPct val="100000"/>
              </a:lnSpc>
              <a:spcBef>
                <a:spcPts val="100"/>
              </a:spcBef>
              <a:buClr>
                <a:srgbClr val="FFFFFF"/>
              </a:buClr>
              <a:buFont typeface="Arial MT"/>
              <a:buChar char="•"/>
              <a:tabLst>
                <a:tab pos="527685" algn="l"/>
                <a:tab pos="528320" algn="l"/>
              </a:tabLst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The purpose of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OSI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model is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to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show how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to facilitate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communication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between 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different </a:t>
            </a:r>
            <a:r>
              <a:rPr sz="2400" spc="-5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systems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without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requiring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changes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the logic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underlying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hardware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and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software.</a:t>
            </a:r>
            <a:endParaRPr sz="2400">
              <a:latin typeface="Calibri"/>
              <a:cs typeface="Calibri"/>
            </a:endParaRPr>
          </a:p>
          <a:p>
            <a:pPr marL="527685" marR="365760" indent="-515620">
              <a:lnSpc>
                <a:spcPct val="100000"/>
              </a:lnSpc>
              <a:spcBef>
                <a:spcPts val="1680"/>
              </a:spcBef>
              <a:buFont typeface="Arial MT"/>
              <a:buChar char="•"/>
              <a:tabLst>
                <a:tab pos="527685" algn="l"/>
                <a:tab pos="528320" algn="l"/>
              </a:tabLst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The OSI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model is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not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protocol;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it is a model 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for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understanding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and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designing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network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architecture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that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flexible,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robust,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and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interoperable.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It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consists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seven</a:t>
            </a:r>
            <a:r>
              <a:rPr sz="24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separate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but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related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layers,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each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which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defines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a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part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process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moving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information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across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 </a:t>
            </a:r>
            <a:r>
              <a:rPr sz="2400" spc="-5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network.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3523" y="2607564"/>
            <a:ext cx="5361432" cy="3220212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362700" y="2607564"/>
            <a:ext cx="5190744" cy="3220212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0" y="5382767"/>
            <a:ext cx="1905" cy="251460"/>
          </a:xfrm>
          <a:custGeom>
            <a:avLst/>
            <a:gdLst/>
            <a:ahLst/>
            <a:cxnLst/>
            <a:rect l="l" t="t" r="r" b="b"/>
            <a:pathLst>
              <a:path w="1905" h="251460">
                <a:moveTo>
                  <a:pt x="1524" y="0"/>
                </a:moveTo>
                <a:lnTo>
                  <a:pt x="0" y="0"/>
                </a:lnTo>
                <a:lnTo>
                  <a:pt x="0" y="251459"/>
                </a:lnTo>
                <a:lnTo>
                  <a:pt x="1524" y="251459"/>
                </a:lnTo>
                <a:lnTo>
                  <a:pt x="1524" y="0"/>
                </a:lnTo>
                <a:close/>
              </a:path>
            </a:pathLst>
          </a:custGeom>
          <a:solidFill>
            <a:srgbClr val="F8F8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492758" y="6126581"/>
            <a:ext cx="9137015" cy="6870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085"/>
              </a:lnSpc>
            </a:pPr>
            <a:r>
              <a:rPr sz="4800" spc="-15" baseline="22569" dirty="0">
                <a:solidFill>
                  <a:srgbClr val="FFFFFF"/>
                </a:solidFill>
                <a:latin typeface="Calibri"/>
                <a:cs typeface="Calibri"/>
              </a:rPr>
              <a:t>Directive</a:t>
            </a:r>
            <a:r>
              <a:rPr sz="4800" spc="-67" baseline="22569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800" spc="-487" baseline="22569" dirty="0">
                <a:solidFill>
                  <a:srgbClr val="FFFFFF"/>
                </a:solidFill>
                <a:latin typeface="Calibri"/>
                <a:cs typeface="Calibri"/>
              </a:rPr>
              <a:t>Pri</a:t>
            </a:r>
            <a:r>
              <a:rPr sz="4400" spc="-325" dirty="0">
                <a:solidFill>
                  <a:srgbClr val="0462C1"/>
                </a:solidFill>
                <a:latin typeface="Calibri"/>
                <a:cs typeface="Calibri"/>
                <a:hlinkClick r:id="rId4"/>
              </a:rPr>
              <a:t>w</a:t>
            </a:r>
            <a:r>
              <a:rPr sz="4800" spc="-487" baseline="22569" dirty="0">
                <a:solidFill>
                  <a:srgbClr val="FFFFFF"/>
                </a:solidFill>
                <a:latin typeface="Calibri"/>
                <a:cs typeface="Calibri"/>
                <a:hlinkClick r:id="rId4"/>
              </a:rPr>
              <a:t>nc</a:t>
            </a:r>
            <a:r>
              <a:rPr sz="4400" spc="-325" dirty="0">
                <a:solidFill>
                  <a:srgbClr val="0462C1"/>
                </a:solidFill>
                <a:latin typeface="Calibri"/>
                <a:cs typeface="Calibri"/>
                <a:hlinkClick r:id="rId4"/>
              </a:rPr>
              <a:t>w</a:t>
            </a:r>
            <a:r>
              <a:rPr sz="4800" spc="-487" baseline="22569" dirty="0">
                <a:solidFill>
                  <a:srgbClr val="FFFFFF"/>
                </a:solidFill>
                <a:latin typeface="Calibri"/>
                <a:cs typeface="Calibri"/>
                <a:hlinkClick r:id="rId4"/>
              </a:rPr>
              <a:t>ipl</a:t>
            </a:r>
            <a:r>
              <a:rPr sz="4400" spc="-325" dirty="0">
                <a:solidFill>
                  <a:srgbClr val="0462C1"/>
                </a:solidFill>
                <a:latin typeface="Calibri"/>
                <a:cs typeface="Calibri"/>
                <a:hlinkClick r:id="rId4"/>
              </a:rPr>
              <a:t>w</a:t>
            </a:r>
            <a:r>
              <a:rPr sz="4800" spc="-487" baseline="22569" dirty="0">
                <a:solidFill>
                  <a:srgbClr val="FFFFFF"/>
                </a:solidFill>
                <a:latin typeface="Calibri"/>
                <a:cs typeface="Calibri"/>
                <a:hlinkClick r:id="rId4"/>
              </a:rPr>
              <a:t>es</a:t>
            </a:r>
            <a:r>
              <a:rPr sz="4400" spc="-325" dirty="0">
                <a:solidFill>
                  <a:srgbClr val="0462C1"/>
                </a:solidFill>
                <a:latin typeface="Calibri"/>
                <a:cs typeface="Calibri"/>
                <a:hlinkClick r:id="rId4"/>
              </a:rPr>
              <a:t>.knowledgegate.i</a:t>
            </a:r>
            <a:r>
              <a:rPr sz="5400" spc="-487" baseline="21604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4400" spc="-325" dirty="0">
                <a:solidFill>
                  <a:srgbClr val="0462C1"/>
                </a:solidFill>
                <a:latin typeface="Calibri"/>
                <a:cs typeface="Calibri"/>
                <a:hlinkClick r:id="rId4"/>
              </a:rPr>
              <a:t>n</a:t>
            </a:r>
            <a:r>
              <a:rPr sz="5400" spc="-487" baseline="21604" dirty="0">
                <a:solidFill>
                  <a:srgbClr val="FFFFFF"/>
                </a:solidFill>
                <a:latin typeface="Calibri"/>
                <a:cs typeface="Calibri"/>
              </a:rPr>
              <a:t>onstitution</a:t>
            </a:r>
            <a:endParaRPr sz="5400" baseline="21604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739" y="0"/>
            <a:ext cx="12036425" cy="2388870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60"/>
              </a:spcBef>
              <a:buClr>
                <a:srgbClr val="FFFFFF"/>
              </a:buClr>
              <a:buFont typeface="Symbol"/>
              <a:buChar char=""/>
              <a:tabLst>
                <a:tab pos="354965" algn="l"/>
                <a:tab pos="355600" algn="l"/>
              </a:tabLst>
            </a:pP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When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 node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receives</a:t>
            </a:r>
            <a:r>
              <a:rPr sz="2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an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LSP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from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one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of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its</a:t>
            </a:r>
            <a:r>
              <a:rPr sz="2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interfaces,</a:t>
            </a:r>
            <a:r>
              <a:rPr sz="2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it</a:t>
            </a:r>
            <a:r>
              <a:rPr sz="2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compares</a:t>
            </a:r>
            <a:r>
              <a:rPr sz="20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LSP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with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the</a:t>
            </a:r>
            <a:r>
              <a:rPr sz="2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copy</a:t>
            </a:r>
            <a:r>
              <a:rPr sz="20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it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may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already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have.</a:t>
            </a:r>
            <a:endParaRPr sz="2000">
              <a:latin typeface="Calibri"/>
              <a:cs typeface="Calibri"/>
            </a:endParaRPr>
          </a:p>
          <a:p>
            <a:pPr marL="756285" marR="6350" lvl="1" indent="-287020">
              <a:lnSpc>
                <a:spcPct val="107000"/>
              </a:lnSpc>
              <a:spcBef>
                <a:spcPts val="795"/>
              </a:spcBef>
              <a:buFont typeface="Courier New"/>
              <a:buChar char="o"/>
              <a:tabLst>
                <a:tab pos="756920" algn="l"/>
              </a:tabLst>
            </a:pP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If</a:t>
            </a:r>
            <a:r>
              <a:rPr sz="2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newly</a:t>
            </a:r>
            <a:r>
              <a:rPr sz="2000" spc="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arrived</a:t>
            </a:r>
            <a:r>
              <a:rPr sz="200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LSP</a:t>
            </a:r>
            <a:r>
              <a:rPr sz="200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older</a:t>
            </a:r>
            <a:r>
              <a:rPr sz="2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than</a:t>
            </a:r>
            <a:r>
              <a:rPr sz="2000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one</a:t>
            </a:r>
            <a:r>
              <a:rPr sz="200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it</a:t>
            </a:r>
            <a:r>
              <a:rPr sz="2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has</a:t>
            </a:r>
            <a:r>
              <a:rPr sz="2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(found</a:t>
            </a:r>
            <a:r>
              <a:rPr sz="2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by</a:t>
            </a:r>
            <a:r>
              <a:rPr sz="2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checking</a:t>
            </a:r>
            <a:r>
              <a:rPr sz="2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00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sequence</a:t>
            </a:r>
            <a:r>
              <a:rPr sz="200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number),</a:t>
            </a:r>
            <a:r>
              <a:rPr sz="2000" spc="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it</a:t>
            </a:r>
            <a:r>
              <a:rPr sz="2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discards</a:t>
            </a:r>
            <a:r>
              <a:rPr sz="2000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000" spc="-4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65" dirty="0">
                <a:solidFill>
                  <a:srgbClr val="FFFFFF"/>
                </a:solidFill>
                <a:latin typeface="Calibri"/>
                <a:cs typeface="Calibri"/>
              </a:rPr>
              <a:t>LSP.</a:t>
            </a:r>
            <a:endParaRPr sz="2000">
              <a:latin typeface="Calibri"/>
              <a:cs typeface="Calibri"/>
            </a:endParaRPr>
          </a:p>
          <a:p>
            <a:pPr marL="756285" marR="5080" lvl="1" indent="-287020">
              <a:lnSpc>
                <a:spcPct val="107000"/>
              </a:lnSpc>
              <a:spcBef>
                <a:spcPts val="805"/>
              </a:spcBef>
              <a:buFont typeface="Courier New"/>
              <a:buChar char="o"/>
              <a:tabLst>
                <a:tab pos="756920" algn="l"/>
              </a:tabLst>
            </a:pP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If</a:t>
            </a:r>
            <a:r>
              <a:rPr sz="2000" spc="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it</a:t>
            </a:r>
            <a:r>
              <a:rPr sz="2000" spc="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000" spc="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newer</a:t>
            </a:r>
            <a:r>
              <a:rPr sz="2000" spc="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or</a:t>
            </a:r>
            <a:r>
              <a:rPr sz="2000" spc="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000" spc="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first</a:t>
            </a:r>
            <a:r>
              <a:rPr sz="2000" spc="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one</a:t>
            </a:r>
            <a:r>
              <a:rPr sz="2000" spc="1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received,</a:t>
            </a:r>
            <a:r>
              <a:rPr sz="2000" spc="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000" spc="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node</a:t>
            </a:r>
            <a:r>
              <a:rPr sz="2000" spc="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discards</a:t>
            </a:r>
            <a:r>
              <a:rPr sz="2000" spc="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000" spc="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old</a:t>
            </a:r>
            <a:r>
              <a:rPr sz="2000" spc="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LSP</a:t>
            </a:r>
            <a:r>
              <a:rPr sz="2000" spc="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(if</a:t>
            </a:r>
            <a:r>
              <a:rPr sz="2000" spc="1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there</a:t>
            </a:r>
            <a:r>
              <a:rPr sz="2000" spc="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000" spc="1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one)</a:t>
            </a:r>
            <a:r>
              <a:rPr sz="2000" spc="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2000" spc="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keeps</a:t>
            </a:r>
            <a:r>
              <a:rPr sz="2000" spc="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000" spc="1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received </a:t>
            </a:r>
            <a:r>
              <a:rPr sz="2000" spc="-4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one.</a:t>
            </a:r>
            <a:endParaRPr sz="2000">
              <a:latin typeface="Calibri"/>
              <a:cs typeface="Calibri"/>
            </a:endParaRPr>
          </a:p>
          <a:p>
            <a:pPr marL="756285" lvl="1" indent="-287020">
              <a:lnSpc>
                <a:spcPct val="100000"/>
              </a:lnSpc>
              <a:spcBef>
                <a:spcPts val="975"/>
              </a:spcBef>
              <a:buFont typeface="Courier New"/>
              <a:buChar char="o"/>
              <a:tabLst>
                <a:tab pos="756920" algn="l"/>
              </a:tabLst>
            </a:pP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It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then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sends</a:t>
            </a:r>
            <a:r>
              <a:rPr sz="2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copy</a:t>
            </a:r>
            <a:r>
              <a:rPr sz="20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it</a:t>
            </a:r>
            <a:r>
              <a:rPr sz="2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out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of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each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interface</a:t>
            </a:r>
            <a:r>
              <a:rPr sz="2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except</a:t>
            </a:r>
            <a:r>
              <a:rPr sz="2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one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from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which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packet</a:t>
            </a:r>
            <a:r>
              <a:rPr sz="2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arrived.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412616" y="6228613"/>
            <a:ext cx="5351780" cy="584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85"/>
              </a:lnSpc>
            </a:pPr>
            <a:r>
              <a:rPr sz="4400" u="heavy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www.knowledgegate.in</a:t>
            </a:r>
            <a:endParaRPr sz="4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739" y="0"/>
            <a:ext cx="6291580" cy="330707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marR="5080" indent="-342900">
              <a:lnSpc>
                <a:spcPct val="114999"/>
              </a:lnSpc>
              <a:spcBef>
                <a:spcPts val="95"/>
              </a:spcBef>
              <a:buClr>
                <a:srgbClr val="FFFFFF"/>
              </a:buClr>
              <a:buFont typeface="Symbol"/>
              <a:buChar char=""/>
              <a:tabLst>
                <a:tab pos="354965" algn="l"/>
                <a:tab pos="355600" algn="l"/>
              </a:tabLst>
            </a:pP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Dijkstra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algorithm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creates</a:t>
            </a:r>
            <a:r>
              <a:rPr sz="2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shortest</a:t>
            </a:r>
            <a:r>
              <a:rPr sz="2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path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tree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from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a </a:t>
            </a:r>
            <a:r>
              <a:rPr sz="2000" spc="-43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graph.</a:t>
            </a:r>
            <a:r>
              <a:rPr sz="20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algorithm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divides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the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nodes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into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two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sets: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tentative</a:t>
            </a:r>
            <a:r>
              <a:rPr sz="2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permanent.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It finds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neighbours</a:t>
            </a:r>
            <a:r>
              <a:rPr sz="20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 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current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node,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makes</a:t>
            </a:r>
            <a:r>
              <a:rPr sz="2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them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tentative,</a:t>
            </a:r>
            <a:r>
              <a:rPr sz="2000" spc="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examines</a:t>
            </a:r>
            <a:r>
              <a:rPr sz="2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them,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and </a:t>
            </a:r>
            <a:r>
              <a:rPr sz="2000" spc="-4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if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they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pass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criteria,</a:t>
            </a:r>
            <a:r>
              <a:rPr sz="2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makes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them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permanent.</a:t>
            </a:r>
            <a:endParaRPr sz="2000">
              <a:latin typeface="Calibri"/>
              <a:cs typeface="Calibri"/>
            </a:endParaRPr>
          </a:p>
          <a:p>
            <a:pPr marL="355600" marR="498475" indent="-342900">
              <a:lnSpc>
                <a:spcPct val="114999"/>
              </a:lnSpc>
              <a:spcBef>
                <a:spcPts val="1000"/>
              </a:spcBef>
              <a:buFont typeface="Symbol"/>
              <a:buChar char=""/>
              <a:tabLst>
                <a:tab pos="354965" algn="l"/>
                <a:tab pos="355600" algn="l"/>
              </a:tabLst>
            </a:pPr>
            <a:r>
              <a:rPr sz="2000" spc="-9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find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the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shortest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path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each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step,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we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need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cumulative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cost from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root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to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each node, which is </a:t>
            </a:r>
            <a:r>
              <a:rPr sz="2000" spc="-4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shown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next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node.</a:t>
            </a:r>
            <a:r>
              <a:rPr sz="20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Nodes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lists</a:t>
            </a:r>
            <a:r>
              <a:rPr sz="2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with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cumulative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costs.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03492" y="0"/>
            <a:ext cx="5588508" cy="6857997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17219" y="3736847"/>
            <a:ext cx="5588508" cy="2913888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412616" y="6228613"/>
            <a:ext cx="5351780" cy="584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85"/>
              </a:lnSpc>
            </a:pPr>
            <a:r>
              <a:rPr sz="4400" u="heavy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4"/>
              </a:rPr>
              <a:t>www.knowledgegate.in</a:t>
            </a:r>
            <a:endParaRPr sz="4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99738" y="43688"/>
            <a:ext cx="41916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1" u="heavy" spc="-1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Difference</a:t>
            </a:r>
            <a:r>
              <a:rPr b="1" u="heavy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b="1" u="heavy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between</a:t>
            </a:r>
            <a:r>
              <a:rPr b="1" u="heavy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b="1" u="heavy" spc="-1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DVR</a:t>
            </a:r>
            <a:r>
              <a:rPr b="1" u="heavy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b="1" u="heavy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and</a:t>
            </a:r>
            <a:r>
              <a:rPr b="1" u="heavy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b="1" u="heavy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LSR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412616" y="6228613"/>
            <a:ext cx="5351780" cy="584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85"/>
              </a:lnSpc>
            </a:pPr>
            <a:r>
              <a:rPr sz="4400" u="heavy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www.knowledgegate.in</a:t>
            </a:r>
            <a:endParaRPr sz="4400">
              <a:latin typeface="Calibri"/>
              <a:cs typeface="Calibri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-6350" y="518033"/>
          <a:ext cx="12192000" cy="521205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09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188719">
                <a:tc>
                  <a:txBody>
                    <a:bodyPr/>
                    <a:lstStyle/>
                    <a:p>
                      <a:pPr marL="434340" marR="653415" indent="-342900">
                        <a:lnSpc>
                          <a:spcPct val="100000"/>
                        </a:lnSpc>
                        <a:spcBef>
                          <a:spcPts val="204"/>
                        </a:spcBef>
                        <a:buFont typeface="Arial MT"/>
                        <a:buChar char="•"/>
                        <a:tabLst>
                          <a:tab pos="433705" algn="l"/>
                          <a:tab pos="434340" algn="l"/>
                        </a:tabLst>
                      </a:pPr>
                      <a:r>
                        <a:rPr sz="24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In</a:t>
                      </a:r>
                      <a:r>
                        <a:rPr sz="2400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4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the</a:t>
                      </a:r>
                      <a:r>
                        <a:rPr sz="2400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4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distance-vector</a:t>
                      </a:r>
                      <a:r>
                        <a:rPr sz="2400" spc="-5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4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routing</a:t>
                      </a:r>
                      <a:r>
                        <a:rPr sz="2400" spc="-4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4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algorithm, </a:t>
                      </a:r>
                      <a:r>
                        <a:rPr sz="2400" spc="-5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4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each </a:t>
                      </a:r>
                      <a:r>
                        <a:rPr sz="2400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router </a:t>
                      </a:r>
                      <a:r>
                        <a:rPr sz="24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tells </a:t>
                      </a:r>
                      <a:r>
                        <a:rPr sz="24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its </a:t>
                      </a:r>
                      <a:r>
                        <a:rPr sz="24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neighbours what </a:t>
                      </a:r>
                      <a:r>
                        <a:rPr sz="24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it </a:t>
                      </a:r>
                      <a:r>
                        <a:rPr sz="2400" spc="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4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knows </a:t>
                      </a:r>
                      <a:r>
                        <a:rPr sz="24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about </a:t>
                      </a:r>
                      <a:r>
                        <a:rPr sz="24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the </a:t>
                      </a:r>
                      <a:r>
                        <a:rPr sz="24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whole</a:t>
                      </a:r>
                      <a:r>
                        <a:rPr sz="2400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4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internet.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434975" marR="127635" indent="-343535">
                        <a:lnSpc>
                          <a:spcPct val="100000"/>
                        </a:lnSpc>
                        <a:spcBef>
                          <a:spcPts val="204"/>
                        </a:spcBef>
                        <a:buFont typeface="Arial MT"/>
                        <a:buChar char="•"/>
                        <a:tabLst>
                          <a:tab pos="434975" algn="l"/>
                          <a:tab pos="435609" algn="l"/>
                        </a:tabLst>
                      </a:pPr>
                      <a:r>
                        <a:rPr sz="24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In the </a:t>
                      </a:r>
                      <a:r>
                        <a:rPr sz="2400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link-state </a:t>
                      </a:r>
                      <a:r>
                        <a:rPr sz="24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routing </a:t>
                      </a:r>
                      <a:r>
                        <a:rPr sz="24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algorithm, </a:t>
                      </a:r>
                      <a:r>
                        <a:rPr sz="24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each </a:t>
                      </a:r>
                      <a:r>
                        <a:rPr sz="2400" spc="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400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router</a:t>
                      </a:r>
                      <a:r>
                        <a:rPr sz="2400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4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tells</a:t>
                      </a:r>
                      <a:r>
                        <a:rPr sz="2400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4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the</a:t>
                      </a:r>
                      <a:r>
                        <a:rPr sz="24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4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whole</a:t>
                      </a:r>
                      <a:r>
                        <a:rPr sz="24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internet</a:t>
                      </a:r>
                      <a:r>
                        <a:rPr sz="2400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4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what</a:t>
                      </a:r>
                      <a:r>
                        <a:rPr sz="2400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4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it</a:t>
                      </a:r>
                      <a:r>
                        <a:rPr sz="2400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4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knows </a:t>
                      </a:r>
                      <a:r>
                        <a:rPr sz="2400" spc="-53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4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about </a:t>
                      </a:r>
                      <a:r>
                        <a:rPr sz="24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its</a:t>
                      </a:r>
                      <a:r>
                        <a:rPr sz="24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4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neighbours.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434340" indent="-342900">
                        <a:lnSpc>
                          <a:spcPct val="100000"/>
                        </a:lnSpc>
                        <a:spcBef>
                          <a:spcPts val="204"/>
                        </a:spcBef>
                        <a:buFont typeface="Arial MT"/>
                        <a:buChar char="•"/>
                        <a:tabLst>
                          <a:tab pos="433705" algn="l"/>
                          <a:tab pos="434340" algn="l"/>
                        </a:tabLst>
                      </a:pPr>
                      <a:r>
                        <a:rPr sz="2400" spc="-3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Was</a:t>
                      </a:r>
                      <a:r>
                        <a:rPr sz="2400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4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most</a:t>
                      </a:r>
                      <a:r>
                        <a:rPr sz="24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4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popularly</a:t>
                      </a:r>
                      <a:r>
                        <a:rPr sz="24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4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used</a:t>
                      </a:r>
                      <a:r>
                        <a:rPr sz="24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4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around</a:t>
                      </a:r>
                      <a:r>
                        <a:rPr sz="2400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400" spc="-3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1980’s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434975" indent="-343535">
                        <a:lnSpc>
                          <a:spcPct val="100000"/>
                        </a:lnSpc>
                        <a:spcBef>
                          <a:spcPts val="204"/>
                        </a:spcBef>
                        <a:buFont typeface="Arial MT"/>
                        <a:buChar char="•"/>
                        <a:tabLst>
                          <a:tab pos="434975" algn="l"/>
                          <a:tab pos="435609" algn="l"/>
                        </a:tabLst>
                      </a:pPr>
                      <a:r>
                        <a:rPr sz="2400" spc="-3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Was</a:t>
                      </a:r>
                      <a:r>
                        <a:rPr sz="2400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4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most</a:t>
                      </a:r>
                      <a:r>
                        <a:rPr sz="24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4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popularly</a:t>
                      </a:r>
                      <a:r>
                        <a:rPr sz="24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4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used</a:t>
                      </a:r>
                      <a:r>
                        <a:rPr sz="24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4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around</a:t>
                      </a:r>
                      <a:r>
                        <a:rPr sz="2400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400" spc="-3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1990’s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434340" indent="-342900">
                        <a:lnSpc>
                          <a:spcPct val="100000"/>
                        </a:lnSpc>
                        <a:spcBef>
                          <a:spcPts val="204"/>
                        </a:spcBef>
                        <a:buFont typeface="Arial MT"/>
                        <a:buChar char="•"/>
                        <a:tabLst>
                          <a:tab pos="433705" algn="l"/>
                          <a:tab pos="434340" algn="l"/>
                        </a:tabLst>
                      </a:pPr>
                      <a:r>
                        <a:rPr sz="24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Based</a:t>
                      </a:r>
                      <a:r>
                        <a:rPr sz="2400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4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on</a:t>
                      </a:r>
                      <a:r>
                        <a:rPr sz="2400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4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the</a:t>
                      </a:r>
                      <a:r>
                        <a:rPr sz="24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4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idea</a:t>
                      </a:r>
                      <a:r>
                        <a:rPr sz="2400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4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of</a:t>
                      </a:r>
                      <a:r>
                        <a:rPr sz="2400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4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Local</a:t>
                      </a:r>
                      <a:r>
                        <a:rPr sz="2400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4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Knowledge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434975" indent="-343535">
                        <a:lnSpc>
                          <a:spcPct val="100000"/>
                        </a:lnSpc>
                        <a:spcBef>
                          <a:spcPts val="204"/>
                        </a:spcBef>
                        <a:buFont typeface="Arial MT"/>
                        <a:buChar char="•"/>
                        <a:tabLst>
                          <a:tab pos="434975" algn="l"/>
                          <a:tab pos="435609" algn="l"/>
                        </a:tabLst>
                      </a:pPr>
                      <a:r>
                        <a:rPr sz="24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Based</a:t>
                      </a:r>
                      <a:r>
                        <a:rPr sz="2400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4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on</a:t>
                      </a:r>
                      <a:r>
                        <a:rPr sz="2400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4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the</a:t>
                      </a:r>
                      <a:r>
                        <a:rPr sz="24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4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idea</a:t>
                      </a:r>
                      <a:r>
                        <a:rPr sz="24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4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of</a:t>
                      </a:r>
                      <a:r>
                        <a:rPr sz="2400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4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Global</a:t>
                      </a:r>
                      <a:r>
                        <a:rPr sz="24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Knowledge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434340" indent="-342900">
                        <a:lnSpc>
                          <a:spcPct val="100000"/>
                        </a:lnSpc>
                        <a:spcBef>
                          <a:spcPts val="204"/>
                        </a:spcBef>
                        <a:buFont typeface="Arial MT"/>
                        <a:buChar char="•"/>
                        <a:tabLst>
                          <a:tab pos="433705" algn="l"/>
                          <a:tab pos="434340" algn="l"/>
                        </a:tabLst>
                      </a:pPr>
                      <a:r>
                        <a:rPr sz="24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Bandwidth</a:t>
                      </a:r>
                      <a:r>
                        <a:rPr sz="2400" spc="-4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4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requirement</a:t>
                      </a:r>
                      <a:r>
                        <a:rPr sz="2400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4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is</a:t>
                      </a:r>
                      <a:r>
                        <a:rPr sz="2400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4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Less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434975" indent="-343535">
                        <a:lnSpc>
                          <a:spcPct val="100000"/>
                        </a:lnSpc>
                        <a:spcBef>
                          <a:spcPts val="204"/>
                        </a:spcBef>
                        <a:buFont typeface="Arial MT"/>
                        <a:buChar char="•"/>
                        <a:tabLst>
                          <a:tab pos="434975" algn="l"/>
                          <a:tab pos="435609" algn="l"/>
                        </a:tabLst>
                      </a:pPr>
                      <a:r>
                        <a:rPr sz="24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Bandwidth</a:t>
                      </a:r>
                      <a:r>
                        <a:rPr sz="2400" spc="-4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4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requirement </a:t>
                      </a:r>
                      <a:r>
                        <a:rPr sz="24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is</a:t>
                      </a:r>
                      <a:r>
                        <a:rPr sz="24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4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high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22960">
                <a:tc>
                  <a:txBody>
                    <a:bodyPr/>
                    <a:lstStyle/>
                    <a:p>
                      <a:pPr marL="434340" marR="337185" indent="-342900">
                        <a:lnSpc>
                          <a:spcPct val="100000"/>
                        </a:lnSpc>
                        <a:spcBef>
                          <a:spcPts val="209"/>
                        </a:spcBef>
                        <a:buFont typeface="Arial MT"/>
                        <a:buChar char="•"/>
                        <a:tabLst>
                          <a:tab pos="433705" algn="l"/>
                          <a:tab pos="434340" algn="l"/>
                        </a:tabLst>
                      </a:pPr>
                      <a:r>
                        <a:rPr sz="2400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Roughly </a:t>
                      </a:r>
                      <a:r>
                        <a:rPr sz="24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based on </a:t>
                      </a:r>
                      <a:r>
                        <a:rPr sz="24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the idea </a:t>
                      </a:r>
                      <a:r>
                        <a:rPr sz="24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of </a:t>
                      </a:r>
                      <a:r>
                        <a:rPr sz="24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Bellman-Ford </a:t>
                      </a:r>
                      <a:r>
                        <a:rPr sz="2400" spc="-53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4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Algo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6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434975" indent="-343535">
                        <a:lnSpc>
                          <a:spcPct val="100000"/>
                        </a:lnSpc>
                        <a:spcBef>
                          <a:spcPts val="209"/>
                        </a:spcBef>
                        <a:buFont typeface="Arial MT"/>
                        <a:buChar char="•"/>
                        <a:tabLst>
                          <a:tab pos="434975" algn="l"/>
                          <a:tab pos="435609" algn="l"/>
                        </a:tabLst>
                      </a:pPr>
                      <a:r>
                        <a:rPr sz="24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Directly</a:t>
                      </a:r>
                      <a:r>
                        <a:rPr sz="2400" spc="-3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4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based</a:t>
                      </a:r>
                      <a:r>
                        <a:rPr sz="24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4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on</a:t>
                      </a:r>
                      <a:r>
                        <a:rPr sz="24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4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the</a:t>
                      </a:r>
                      <a:r>
                        <a:rPr sz="2400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4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idea</a:t>
                      </a:r>
                      <a:r>
                        <a:rPr sz="24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of</a:t>
                      </a:r>
                      <a:r>
                        <a:rPr sz="24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400" spc="-3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Dijkstra’s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6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434340" indent="-342900">
                        <a:lnSpc>
                          <a:spcPct val="100000"/>
                        </a:lnSpc>
                        <a:spcBef>
                          <a:spcPts val="209"/>
                        </a:spcBef>
                        <a:buFont typeface="Arial MT"/>
                        <a:buChar char="•"/>
                        <a:tabLst>
                          <a:tab pos="433705" algn="l"/>
                          <a:tab pos="434340" algn="l"/>
                        </a:tabLst>
                      </a:pPr>
                      <a:r>
                        <a:rPr sz="2400" spc="-3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Traffic</a:t>
                      </a:r>
                      <a:r>
                        <a:rPr sz="2400" spc="-3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4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is</a:t>
                      </a:r>
                      <a:r>
                        <a:rPr sz="2400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4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usually</a:t>
                      </a:r>
                      <a:r>
                        <a:rPr sz="2400" spc="-3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4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less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6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434975" indent="-343535">
                        <a:lnSpc>
                          <a:spcPct val="100000"/>
                        </a:lnSpc>
                        <a:spcBef>
                          <a:spcPts val="209"/>
                        </a:spcBef>
                        <a:buFont typeface="Arial MT"/>
                        <a:buChar char="•"/>
                        <a:tabLst>
                          <a:tab pos="434975" algn="l"/>
                          <a:tab pos="435609" algn="l"/>
                        </a:tabLst>
                      </a:pPr>
                      <a:r>
                        <a:rPr sz="2400" spc="-3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Traffic</a:t>
                      </a:r>
                      <a:r>
                        <a:rPr sz="2400" spc="-3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4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is</a:t>
                      </a:r>
                      <a:r>
                        <a:rPr sz="2400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4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Usually</a:t>
                      </a:r>
                      <a:r>
                        <a:rPr sz="2400" spc="-3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4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high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6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434340" indent="-342900">
                        <a:lnSpc>
                          <a:spcPct val="100000"/>
                        </a:lnSpc>
                        <a:spcBef>
                          <a:spcPts val="210"/>
                        </a:spcBef>
                        <a:buFont typeface="Arial MT"/>
                        <a:buChar char="•"/>
                        <a:tabLst>
                          <a:tab pos="433705" algn="l"/>
                          <a:tab pos="434340" algn="l"/>
                        </a:tabLst>
                      </a:pPr>
                      <a:r>
                        <a:rPr sz="2400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Converge</a:t>
                      </a:r>
                      <a:r>
                        <a:rPr sz="2400" spc="-3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4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slowly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434975" indent="-343535">
                        <a:lnSpc>
                          <a:spcPct val="100000"/>
                        </a:lnSpc>
                        <a:spcBef>
                          <a:spcPts val="210"/>
                        </a:spcBef>
                        <a:buFont typeface="Arial MT"/>
                        <a:buChar char="•"/>
                        <a:tabLst>
                          <a:tab pos="434975" algn="l"/>
                          <a:tab pos="435609" algn="l"/>
                        </a:tabLst>
                      </a:pPr>
                      <a:r>
                        <a:rPr sz="2400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Converge</a:t>
                      </a:r>
                      <a:r>
                        <a:rPr sz="24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400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faster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434340" indent="-342900">
                        <a:lnSpc>
                          <a:spcPct val="100000"/>
                        </a:lnSpc>
                        <a:spcBef>
                          <a:spcPts val="210"/>
                        </a:spcBef>
                        <a:buFont typeface="Arial MT"/>
                        <a:buChar char="•"/>
                        <a:tabLst>
                          <a:tab pos="433705" algn="l"/>
                          <a:tab pos="434340" algn="l"/>
                        </a:tabLst>
                      </a:pPr>
                      <a:r>
                        <a:rPr sz="24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Counts</a:t>
                      </a:r>
                      <a:r>
                        <a:rPr sz="2400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to</a:t>
                      </a:r>
                      <a:r>
                        <a:rPr sz="2400" spc="-4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4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Infinity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434975" indent="-343535">
                        <a:lnSpc>
                          <a:spcPct val="100000"/>
                        </a:lnSpc>
                        <a:spcBef>
                          <a:spcPts val="210"/>
                        </a:spcBef>
                        <a:buFont typeface="Arial MT"/>
                        <a:buChar char="•"/>
                        <a:tabLst>
                          <a:tab pos="434975" algn="l"/>
                          <a:tab pos="435609" algn="l"/>
                        </a:tabLst>
                      </a:pPr>
                      <a:r>
                        <a:rPr sz="24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No</a:t>
                      </a:r>
                      <a:r>
                        <a:rPr sz="24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4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Counts </a:t>
                      </a:r>
                      <a:r>
                        <a:rPr sz="2400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to</a:t>
                      </a:r>
                      <a:r>
                        <a:rPr sz="2400" spc="-3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4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infinity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57174">
                <a:tc>
                  <a:txBody>
                    <a:bodyPr/>
                    <a:lstStyle/>
                    <a:p>
                      <a:pPr marL="434340" indent="-342900">
                        <a:lnSpc>
                          <a:spcPct val="100000"/>
                        </a:lnSpc>
                        <a:spcBef>
                          <a:spcPts val="210"/>
                        </a:spcBef>
                        <a:buFont typeface="Arial MT"/>
                        <a:buChar char="•"/>
                        <a:tabLst>
                          <a:tab pos="433705" algn="l"/>
                          <a:tab pos="434340" algn="l"/>
                        </a:tabLst>
                      </a:pPr>
                      <a:r>
                        <a:rPr sz="24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RIP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434975" indent="-343535">
                        <a:lnSpc>
                          <a:spcPct val="100000"/>
                        </a:lnSpc>
                        <a:spcBef>
                          <a:spcPts val="210"/>
                        </a:spcBef>
                        <a:buFont typeface="Arial MT"/>
                        <a:buChar char="•"/>
                        <a:tabLst>
                          <a:tab pos="434975" algn="l"/>
                          <a:tab pos="435609" algn="l"/>
                        </a:tabLst>
                      </a:pPr>
                      <a:r>
                        <a:rPr sz="24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OSPF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284090" y="9855"/>
            <a:ext cx="362394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u="heavy" spc="-2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Transport-Layer</a:t>
            </a:r>
            <a:r>
              <a:rPr sz="2800" b="1" u="heavy" spc="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2800" b="1" u="heavy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Services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8739" y="562102"/>
            <a:ext cx="11924030" cy="2220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marR="469265" indent="-28702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network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layer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responsible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communication</a:t>
            </a:r>
            <a:r>
              <a:rPr sz="24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at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the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computer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level</a:t>
            </a:r>
            <a:r>
              <a:rPr sz="24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(host-to-host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communication).</a:t>
            </a:r>
            <a:r>
              <a:rPr sz="24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network-layer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protocol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can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deliver</a:t>
            </a:r>
            <a:r>
              <a:rPr sz="24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message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only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4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destination </a:t>
            </a:r>
            <a:r>
              <a:rPr sz="2400" spc="-5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35" dirty="0">
                <a:solidFill>
                  <a:srgbClr val="FFFFFF"/>
                </a:solidFill>
                <a:latin typeface="Calibri"/>
                <a:cs typeface="Calibri"/>
              </a:rPr>
              <a:t>computer.</a:t>
            </a:r>
            <a:endParaRPr sz="2400">
              <a:latin typeface="Calibri"/>
              <a:cs typeface="Calibri"/>
            </a:endParaRPr>
          </a:p>
          <a:p>
            <a:pPr marL="299085" marR="5080" indent="-287020">
              <a:lnSpc>
                <a:spcPct val="100000"/>
              </a:lnSpc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2400" spc="-40" dirty="0">
                <a:solidFill>
                  <a:srgbClr val="FFFFFF"/>
                </a:solidFill>
                <a:latin typeface="Calibri"/>
                <a:cs typeface="Calibri"/>
              </a:rPr>
              <a:t>However,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this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an</a:t>
            </a:r>
            <a:r>
              <a:rPr sz="24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incomplete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delivery,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as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4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message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still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needs</a:t>
            </a:r>
            <a:r>
              <a:rPr sz="24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to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be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handed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correct </a:t>
            </a:r>
            <a:r>
              <a:rPr sz="2400" spc="-5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process.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transport-layer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protocol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is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responsible 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for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delivery of the message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to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appropriate process.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TL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provides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end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end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or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process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process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communication.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78023" y="3543300"/>
            <a:ext cx="7235952" cy="3133344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412616" y="6228613"/>
            <a:ext cx="5351780" cy="584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85"/>
              </a:lnSpc>
            </a:pPr>
            <a:r>
              <a:rPr sz="4400" u="heavy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3"/>
              </a:rPr>
              <a:t>www.knowledgegate.in</a:t>
            </a:r>
            <a:endParaRPr sz="4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739" y="0"/>
            <a:ext cx="11901805" cy="4280535"/>
          </a:xfrm>
          <a:prstGeom prst="rect">
            <a:avLst/>
          </a:prstGeom>
        </p:spPr>
        <p:txBody>
          <a:bodyPr vert="horz" wrap="square" lIns="0" tIns="14668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155"/>
              </a:spcBef>
              <a:buClr>
                <a:srgbClr val="FFFFFF"/>
              </a:buClr>
              <a:buFont typeface="Symbol"/>
              <a:buChar char=""/>
              <a:tabLst>
                <a:tab pos="354965" algn="l"/>
                <a:tab pos="355600" algn="l"/>
              </a:tabLst>
            </a:pP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transport</a:t>
            </a:r>
            <a:r>
              <a:rPr sz="2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layer</a:t>
            </a:r>
            <a:r>
              <a:rPr sz="2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protocol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can be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either</a:t>
            </a:r>
            <a:r>
              <a:rPr sz="2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connectionless</a:t>
            </a:r>
            <a:r>
              <a:rPr sz="2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or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connection-oriented.</a:t>
            </a:r>
            <a:endParaRPr sz="2000">
              <a:latin typeface="Calibri"/>
              <a:cs typeface="Calibri"/>
            </a:endParaRPr>
          </a:p>
          <a:p>
            <a:pPr marL="812800" marR="700405" lvl="1" indent="-342900">
              <a:lnSpc>
                <a:spcPct val="107000"/>
              </a:lnSpc>
              <a:spcBef>
                <a:spcPts val="890"/>
              </a:spcBef>
              <a:buFont typeface="Arial MT"/>
              <a:buChar char="•"/>
              <a:tabLst>
                <a:tab pos="812165" algn="l"/>
                <a:tab pos="812800" algn="l"/>
              </a:tabLst>
            </a:pP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connectionless</a:t>
            </a:r>
            <a:r>
              <a:rPr sz="2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transport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layer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treats</a:t>
            </a:r>
            <a:r>
              <a:rPr sz="2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each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segment</a:t>
            </a:r>
            <a:r>
              <a:rPr sz="2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as</a:t>
            </a:r>
            <a:r>
              <a:rPr sz="2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an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independent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packet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delivers</a:t>
            </a:r>
            <a:r>
              <a:rPr sz="2000" spc="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it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000" spc="-4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transport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layer at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destination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machine.</a:t>
            </a:r>
            <a:endParaRPr sz="2000">
              <a:latin typeface="Calibri"/>
              <a:cs typeface="Calibri"/>
            </a:endParaRPr>
          </a:p>
          <a:p>
            <a:pPr marL="812800" marR="226695" lvl="1" indent="-342900">
              <a:lnSpc>
                <a:spcPct val="107000"/>
              </a:lnSpc>
              <a:spcBef>
                <a:spcPts val="900"/>
              </a:spcBef>
              <a:buFont typeface="Arial MT"/>
              <a:buChar char="•"/>
              <a:tabLst>
                <a:tab pos="812165" algn="l"/>
                <a:tab pos="812800" algn="l"/>
              </a:tabLst>
            </a:pP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connection-oriented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transport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layer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makes</a:t>
            </a:r>
            <a:r>
              <a:rPr sz="2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connection</a:t>
            </a:r>
            <a:r>
              <a:rPr sz="20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with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transport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layer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at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destination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machine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FFFFFF"/>
                </a:solidFill>
                <a:latin typeface="Calibri"/>
                <a:cs typeface="Calibri"/>
              </a:rPr>
              <a:t>first</a:t>
            </a:r>
            <a:r>
              <a:rPr sz="2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before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delivering</a:t>
            </a:r>
            <a:r>
              <a:rPr sz="2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packets.</a:t>
            </a:r>
            <a:r>
              <a:rPr sz="2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After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all</a:t>
            </a:r>
            <a:r>
              <a:rPr sz="2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transferred,</a:t>
            </a:r>
            <a:r>
              <a:rPr sz="2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connection</a:t>
            </a:r>
            <a:r>
              <a:rPr sz="20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terminated.</a:t>
            </a:r>
            <a:endParaRPr sz="20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55"/>
              </a:spcBef>
              <a:buClr>
                <a:srgbClr val="FFFFFF"/>
              </a:buClr>
              <a:buFont typeface="Arial MT"/>
              <a:buChar char="•"/>
            </a:pPr>
            <a:endParaRPr sz="2200">
              <a:latin typeface="Calibri"/>
              <a:cs typeface="Calibri"/>
            </a:endParaRPr>
          </a:p>
          <a:p>
            <a:pPr marL="355600" indent="-342900" algn="just">
              <a:lnSpc>
                <a:spcPct val="100000"/>
              </a:lnSpc>
              <a:buFont typeface="Symbol"/>
              <a:buChar char=""/>
              <a:tabLst>
                <a:tab pos="355600" algn="l"/>
              </a:tabLst>
            </a:pP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Reliable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25" dirty="0">
                <a:solidFill>
                  <a:srgbClr val="FFFFFF"/>
                </a:solidFill>
                <a:latin typeface="Calibri"/>
                <a:cs typeface="Calibri"/>
              </a:rPr>
              <a:t>Versus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Unreliable</a:t>
            </a:r>
            <a:endParaRPr sz="2000">
              <a:latin typeface="Calibri"/>
              <a:cs typeface="Calibri"/>
            </a:endParaRPr>
          </a:p>
          <a:p>
            <a:pPr marL="812800" marR="5080" lvl="1" indent="-342900" algn="just">
              <a:lnSpc>
                <a:spcPct val="107000"/>
              </a:lnSpc>
              <a:buFont typeface="Arial MT"/>
              <a:buChar char="•"/>
              <a:tabLst>
                <a:tab pos="812800" algn="l"/>
              </a:tabLst>
            </a:pP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If the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application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layer program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needs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reliability,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we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use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reliable transport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layer protocol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by implementing </a:t>
            </a:r>
            <a:r>
              <a:rPr sz="2000" spc="-4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flow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and</a:t>
            </a:r>
            <a:r>
              <a:rPr sz="20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error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control at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transport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45" dirty="0">
                <a:solidFill>
                  <a:srgbClr val="FFFFFF"/>
                </a:solidFill>
                <a:latin typeface="Calibri"/>
                <a:cs typeface="Calibri"/>
              </a:rPr>
              <a:t>layer.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This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means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slower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and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more complex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service.</a:t>
            </a:r>
            <a:endParaRPr sz="2000">
              <a:latin typeface="Calibri"/>
              <a:cs typeface="Calibri"/>
            </a:endParaRPr>
          </a:p>
          <a:p>
            <a:pPr marL="812800" marR="433705" lvl="1" indent="-342900" algn="just">
              <a:lnSpc>
                <a:spcPct val="107000"/>
              </a:lnSpc>
              <a:buFont typeface="Arial MT"/>
              <a:buChar char="•"/>
              <a:tabLst>
                <a:tab pos="812800" algn="l"/>
              </a:tabLst>
            </a:pP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On the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other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hand, if the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application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program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does not need reliability because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it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uses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its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own flow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and </a:t>
            </a:r>
            <a:r>
              <a:rPr sz="2000" spc="-4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error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control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mechanism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or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it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needs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fast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service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or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nature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of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 service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does not demand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flow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and 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error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control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(real-time</a:t>
            </a:r>
            <a:r>
              <a:rPr sz="2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applications),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then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an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unreliable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protocol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can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be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used.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412616" y="6228613"/>
            <a:ext cx="5351780" cy="584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85"/>
              </a:lnSpc>
            </a:pPr>
            <a:r>
              <a:rPr sz="4400" u="heavy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www.knowledgegate.in</a:t>
            </a:r>
            <a:endParaRPr sz="4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739" y="737"/>
            <a:ext cx="12006580" cy="1459865"/>
          </a:xfrm>
          <a:prstGeom prst="rect">
            <a:avLst/>
          </a:prstGeom>
        </p:spPr>
        <p:txBody>
          <a:bodyPr vert="horz" wrap="square" lIns="0" tIns="3492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275"/>
              </a:spcBef>
              <a:buClr>
                <a:srgbClr val="FFFFFF"/>
              </a:buClr>
              <a:buFont typeface="Symbol"/>
              <a:buChar char=""/>
              <a:tabLst>
                <a:tab pos="354965" algn="l"/>
                <a:tab pos="355600" algn="l"/>
              </a:tabLst>
            </a:pP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There</a:t>
            </a:r>
            <a:r>
              <a:rPr sz="22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are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three</a:t>
            </a:r>
            <a:r>
              <a:rPr sz="22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common</a:t>
            </a:r>
            <a:r>
              <a:rPr sz="22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different</a:t>
            </a:r>
            <a:r>
              <a:rPr sz="22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transport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layer protocols.</a:t>
            </a:r>
            <a:endParaRPr sz="2200">
              <a:latin typeface="Calibri"/>
              <a:cs typeface="Calibri"/>
            </a:endParaRPr>
          </a:p>
          <a:p>
            <a:pPr marL="756285" lvl="1" indent="-287020">
              <a:lnSpc>
                <a:spcPct val="100000"/>
              </a:lnSpc>
              <a:spcBef>
                <a:spcPts val="180"/>
              </a:spcBef>
              <a:buFont typeface="Courier New"/>
              <a:buChar char="o"/>
              <a:tabLst>
                <a:tab pos="756920" algn="l"/>
              </a:tabLst>
            </a:pP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UDP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connectionless</a:t>
            </a:r>
            <a:r>
              <a:rPr sz="22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unreliable;</a:t>
            </a:r>
            <a:endParaRPr sz="2200">
              <a:latin typeface="Calibri"/>
              <a:cs typeface="Calibri"/>
            </a:endParaRPr>
          </a:p>
          <a:p>
            <a:pPr marL="756285" marR="5080" lvl="1" indent="-287020">
              <a:lnSpc>
                <a:spcPts val="2830"/>
              </a:lnSpc>
              <a:spcBef>
                <a:spcPts val="95"/>
              </a:spcBef>
              <a:buFont typeface="Courier New"/>
              <a:buChar char="o"/>
              <a:tabLst>
                <a:tab pos="756920" algn="l"/>
              </a:tabLst>
            </a:pPr>
            <a:r>
              <a:rPr sz="2200" spc="-25" dirty="0">
                <a:solidFill>
                  <a:srgbClr val="FFFFFF"/>
                </a:solidFill>
                <a:latin typeface="Calibri"/>
                <a:cs typeface="Calibri"/>
              </a:rPr>
              <a:t>TCP</a:t>
            </a:r>
            <a:r>
              <a:rPr sz="22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SCTP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are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connection</a:t>
            </a:r>
            <a:r>
              <a:rPr sz="22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oriented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reliable.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These</a:t>
            </a:r>
            <a:r>
              <a:rPr sz="22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three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can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respond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2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demands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22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200" spc="-48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application</a:t>
            </a:r>
            <a:r>
              <a:rPr sz="22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layer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programs.</a:t>
            </a:r>
            <a:endParaRPr sz="22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89303" y="1978151"/>
            <a:ext cx="9040368" cy="4003548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412616" y="6228613"/>
            <a:ext cx="5351780" cy="584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85"/>
              </a:lnSpc>
            </a:pPr>
            <a:r>
              <a:rPr sz="4400" u="heavy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3"/>
              </a:rPr>
              <a:t>www.knowledgegate.in</a:t>
            </a:r>
            <a:endParaRPr sz="4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53027" y="9855"/>
            <a:ext cx="38842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u="heavy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Addressing:</a:t>
            </a:r>
            <a:r>
              <a:rPr sz="2800" b="1" u="heavy" spc="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2800" b="1" u="heavy" spc="-1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Port</a:t>
            </a:r>
            <a:r>
              <a:rPr sz="2800" b="1" u="heavy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2800" b="1" u="heavy" spc="-1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Numbers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6039" y="562102"/>
            <a:ext cx="11776075" cy="2586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1785" marR="17780" indent="-28702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311785" algn="l"/>
                <a:tab pos="312420" algn="l"/>
              </a:tabLst>
            </a:pP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communication,</a:t>
            </a:r>
            <a:r>
              <a:rPr sz="24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we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must define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local host,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local process,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remote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host,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24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remote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process.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Local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Remote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host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are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defined</a:t>
            </a:r>
            <a:r>
              <a:rPr sz="24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by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IP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Addresses.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14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4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define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processes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inside a </a:t>
            </a:r>
            <a:r>
              <a:rPr sz="2400" spc="-5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host,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we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need</a:t>
            </a:r>
            <a:r>
              <a:rPr sz="24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second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identifiers,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called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port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numbers,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they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are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16-bits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integers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ranging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from </a:t>
            </a:r>
            <a:r>
              <a:rPr sz="2400" spc="-5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(0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to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r>
              <a:rPr sz="2400" spc="-7" baseline="24305" dirty="0">
                <a:solidFill>
                  <a:srgbClr val="FFFFFF"/>
                </a:solidFill>
                <a:latin typeface="Calibri"/>
                <a:cs typeface="Calibri"/>
              </a:rPr>
              <a:t>16</a:t>
            </a:r>
            <a:r>
              <a:rPr sz="2400" spc="277" baseline="243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– 1)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or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(0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to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65535).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Clr>
                <a:srgbClr val="FFFFFF"/>
              </a:buClr>
              <a:buFont typeface="Arial MT"/>
              <a:buChar char="•"/>
            </a:pPr>
            <a:endParaRPr sz="2350">
              <a:latin typeface="Calibri"/>
              <a:cs typeface="Calibri"/>
            </a:endParaRPr>
          </a:p>
          <a:p>
            <a:pPr marL="368300" marR="487680" indent="-342900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367665" algn="l"/>
                <a:tab pos="368300" algn="l"/>
              </a:tabLst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lANA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(Internet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Assigned Number Authority)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has divided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port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numbers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into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three </a:t>
            </a:r>
            <a:r>
              <a:rPr sz="2400" spc="-5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ranges: well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known,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registered,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and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dynamic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(or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private).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71244" y="3941064"/>
            <a:ext cx="9249156" cy="1484376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412616" y="6228613"/>
            <a:ext cx="5351780" cy="584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85"/>
              </a:lnSpc>
            </a:pPr>
            <a:r>
              <a:rPr sz="4400" u="heavy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3"/>
              </a:rPr>
              <a:t>www.knowledgegate.in</a:t>
            </a:r>
            <a:endParaRPr sz="4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739" y="16256"/>
            <a:ext cx="7063105" cy="57118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0"/>
              </a:spcBef>
              <a:buClr>
                <a:srgbClr val="FFFFFF"/>
              </a:buClr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2000" b="1" spc="-10" dirty="0">
                <a:solidFill>
                  <a:srgbClr val="FFFFFF"/>
                </a:solidFill>
                <a:latin typeface="Calibri"/>
                <a:cs typeface="Calibri"/>
              </a:rPr>
              <a:t>Well-known</a:t>
            </a:r>
            <a:r>
              <a:rPr sz="2000" b="1" spc="-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FFFFFF"/>
                </a:solidFill>
                <a:latin typeface="Calibri"/>
                <a:cs typeface="Calibri"/>
              </a:rPr>
              <a:t>ports:</a:t>
            </a:r>
            <a:endParaRPr sz="2000">
              <a:latin typeface="Calibri"/>
              <a:cs typeface="Calibri"/>
            </a:endParaRPr>
          </a:p>
          <a:p>
            <a:pPr marL="756285" marR="5080" lvl="1" indent="-287020">
              <a:lnSpc>
                <a:spcPct val="100000"/>
              </a:lnSpc>
              <a:buFont typeface="Arial MT"/>
              <a:buChar char="•"/>
              <a:tabLst>
                <a:tab pos="756285" algn="l"/>
                <a:tab pos="756920" algn="l"/>
              </a:tabLst>
            </a:pP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ports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ranging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from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1023</a:t>
            </a:r>
            <a:r>
              <a:rPr sz="20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are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assigned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controlled </a:t>
            </a:r>
            <a:r>
              <a:rPr sz="2000" spc="-43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by</a:t>
            </a:r>
            <a:r>
              <a:rPr sz="20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lANA.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server</a:t>
            </a:r>
            <a:r>
              <a:rPr sz="2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process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must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also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define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itself</a:t>
            </a:r>
            <a:r>
              <a:rPr sz="2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with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 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port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30" dirty="0">
                <a:solidFill>
                  <a:srgbClr val="FFFFFF"/>
                </a:solidFill>
                <a:latin typeface="Calibri"/>
                <a:cs typeface="Calibri"/>
              </a:rPr>
              <a:t>number.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This port </a:t>
            </a:r>
            <a:r>
              <a:rPr sz="2000" spc="-25" dirty="0">
                <a:solidFill>
                  <a:srgbClr val="FFFFFF"/>
                </a:solidFill>
                <a:latin typeface="Calibri"/>
                <a:cs typeface="Calibri"/>
              </a:rPr>
              <a:t>number,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30" dirty="0">
                <a:solidFill>
                  <a:srgbClr val="FFFFFF"/>
                </a:solidFill>
                <a:latin typeface="Calibri"/>
                <a:cs typeface="Calibri"/>
              </a:rPr>
              <a:t>however,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cannot</a:t>
            </a:r>
            <a:r>
              <a:rPr sz="20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be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chosen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randomly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as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client</a:t>
            </a:r>
            <a:r>
              <a:rPr sz="2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has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to request</a:t>
            </a:r>
            <a:r>
              <a:rPr sz="2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from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35" dirty="0">
                <a:solidFill>
                  <a:srgbClr val="FFFFFF"/>
                </a:solidFill>
                <a:latin typeface="Calibri"/>
                <a:cs typeface="Calibri"/>
              </a:rPr>
              <a:t>server.</a:t>
            </a:r>
            <a:endParaRPr sz="20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1085"/>
              </a:spcBef>
              <a:buFont typeface="Symbol"/>
              <a:buChar char=""/>
              <a:tabLst>
                <a:tab pos="354965" algn="l"/>
                <a:tab pos="355600" algn="l"/>
              </a:tabLst>
            </a:pPr>
            <a:r>
              <a:rPr sz="2000" b="1" spc="-15" dirty="0">
                <a:solidFill>
                  <a:srgbClr val="FFFFFF"/>
                </a:solidFill>
                <a:latin typeface="Calibri"/>
                <a:cs typeface="Calibri"/>
              </a:rPr>
              <a:t>Registered</a:t>
            </a:r>
            <a:r>
              <a:rPr sz="2000" b="1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FFFFFF"/>
                </a:solidFill>
                <a:latin typeface="Calibri"/>
                <a:cs typeface="Calibri"/>
              </a:rPr>
              <a:t>ports:</a:t>
            </a:r>
            <a:endParaRPr sz="2000">
              <a:latin typeface="Calibri"/>
              <a:cs typeface="Calibri"/>
            </a:endParaRPr>
          </a:p>
          <a:p>
            <a:pPr marL="756285" marR="50165" lvl="1" indent="-287020">
              <a:lnSpc>
                <a:spcPct val="107000"/>
              </a:lnSpc>
              <a:buFont typeface="Courier New"/>
              <a:buChar char="o"/>
              <a:tabLst>
                <a:tab pos="756920" algn="l"/>
              </a:tabLst>
            </a:pP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The ports ranging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from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1024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to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49,151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are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not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assigned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or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controlled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by</a:t>
            </a:r>
            <a:r>
              <a:rPr sz="20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lANA.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They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can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only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be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registered</a:t>
            </a:r>
            <a:r>
              <a:rPr sz="2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with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lANA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to </a:t>
            </a:r>
            <a:r>
              <a:rPr sz="2000" spc="-43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prevent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duplication.</a:t>
            </a:r>
            <a:endParaRPr sz="20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1200"/>
              </a:spcBef>
              <a:buFont typeface="Symbol"/>
              <a:buChar char=""/>
              <a:tabLst>
                <a:tab pos="354965" algn="l"/>
                <a:tab pos="355600" algn="l"/>
              </a:tabLst>
            </a:pPr>
            <a:r>
              <a:rPr sz="2000" b="1" spc="-5" dirty="0">
                <a:solidFill>
                  <a:srgbClr val="FFFFFF"/>
                </a:solidFill>
                <a:latin typeface="Calibri"/>
                <a:cs typeface="Calibri"/>
              </a:rPr>
              <a:t>Dynamic/Ephemeral</a:t>
            </a:r>
            <a:r>
              <a:rPr sz="2000" b="1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FFFFFF"/>
                </a:solidFill>
                <a:latin typeface="Calibri"/>
                <a:cs typeface="Calibri"/>
              </a:rPr>
              <a:t>ports:</a:t>
            </a:r>
            <a:endParaRPr sz="2000">
              <a:latin typeface="Calibri"/>
              <a:cs typeface="Calibri"/>
            </a:endParaRPr>
          </a:p>
          <a:p>
            <a:pPr marL="756285" marR="196215" lvl="1" indent="-287020">
              <a:lnSpc>
                <a:spcPct val="107000"/>
              </a:lnSpc>
              <a:spcBef>
                <a:spcPts val="5"/>
              </a:spcBef>
              <a:buFont typeface="Courier New"/>
              <a:buChar char="o"/>
              <a:tabLst>
                <a:tab pos="756920" algn="l"/>
              </a:tabLst>
            </a:pP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The ports ranging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from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49,152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to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65,535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are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neither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controlled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nor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registered.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They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can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be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used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by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any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process.</a:t>
            </a:r>
            <a:endParaRPr sz="2000">
              <a:latin typeface="Calibri"/>
              <a:cs typeface="Calibri"/>
            </a:endParaRPr>
          </a:p>
          <a:p>
            <a:pPr marL="756285" marR="71120" lvl="1" indent="-287020">
              <a:lnSpc>
                <a:spcPct val="107000"/>
              </a:lnSpc>
              <a:buFont typeface="Courier New"/>
              <a:buChar char="o"/>
              <a:tabLst>
                <a:tab pos="756920" algn="l"/>
              </a:tabLst>
            </a:pP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The client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program</a:t>
            </a:r>
            <a:r>
              <a:rPr sz="20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defines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itself</a:t>
            </a:r>
            <a:r>
              <a:rPr sz="2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with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port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25" dirty="0">
                <a:solidFill>
                  <a:srgbClr val="FFFFFF"/>
                </a:solidFill>
                <a:latin typeface="Calibri"/>
                <a:cs typeface="Calibri"/>
              </a:rPr>
              <a:t>number,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chosen </a:t>
            </a:r>
            <a:r>
              <a:rPr sz="2000" spc="-43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randomly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by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transport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layer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software</a:t>
            </a:r>
            <a:r>
              <a:rPr sz="2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running</a:t>
            </a:r>
            <a:r>
              <a:rPr sz="20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the</a:t>
            </a:r>
            <a:endParaRPr sz="2000">
              <a:latin typeface="Calibri"/>
              <a:cs typeface="Calibri"/>
            </a:endParaRPr>
          </a:p>
          <a:p>
            <a:pPr marL="756285">
              <a:lnSpc>
                <a:spcPct val="100000"/>
              </a:lnSpc>
              <a:spcBef>
                <a:spcPts val="170"/>
              </a:spcBef>
            </a:pP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client</a:t>
            </a:r>
            <a:r>
              <a:rPr sz="20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host.</a:t>
            </a:r>
            <a:endParaRPr sz="2000">
              <a:latin typeface="Calibri"/>
              <a:cs typeface="Calibri"/>
            </a:endParaRPr>
          </a:p>
          <a:p>
            <a:pPr marL="756285" lvl="1" indent="-287020">
              <a:lnSpc>
                <a:spcPct val="100000"/>
              </a:lnSpc>
              <a:spcBef>
                <a:spcPts val="170"/>
              </a:spcBef>
              <a:buFont typeface="Courier New"/>
              <a:buChar char="o"/>
              <a:tabLst>
                <a:tab pos="756920" algn="l"/>
              </a:tabLst>
            </a:pP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Ephemeral</a:t>
            </a:r>
            <a:r>
              <a:rPr sz="20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means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“short-lived”</a:t>
            </a:r>
            <a:r>
              <a:rPr sz="2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used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because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life</a:t>
            </a:r>
            <a:endParaRPr sz="2000">
              <a:latin typeface="Calibri"/>
              <a:cs typeface="Calibri"/>
            </a:endParaRPr>
          </a:p>
          <a:p>
            <a:pPr marL="756285">
              <a:lnSpc>
                <a:spcPct val="100000"/>
              </a:lnSpc>
              <a:spcBef>
                <a:spcPts val="165"/>
              </a:spcBef>
            </a:pP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20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client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is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normally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short.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306056" y="0"/>
            <a:ext cx="4885944" cy="395477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412616" y="6228613"/>
            <a:ext cx="5351780" cy="584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85"/>
              </a:lnSpc>
            </a:pPr>
            <a:r>
              <a:rPr sz="4400" u="heavy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3"/>
              </a:rPr>
              <a:t>www.knowledgegate.in</a:t>
            </a:r>
            <a:endParaRPr sz="4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622419" y="46431"/>
            <a:ext cx="2945765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u="heavy" spc="-2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Socket</a:t>
            </a:r>
            <a:r>
              <a:rPr sz="3200" b="1" u="heavy" spc="-5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3200" b="1" u="heavy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Addresses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8739" y="684021"/>
            <a:ext cx="12032615" cy="188531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 algn="just">
              <a:lnSpc>
                <a:spcPct val="107100"/>
              </a:lnSpc>
              <a:spcBef>
                <a:spcPts val="100"/>
              </a:spcBef>
              <a:buFont typeface="Symbol"/>
              <a:buChar char=""/>
              <a:tabLst>
                <a:tab pos="355600" algn="l"/>
              </a:tabLst>
            </a:pP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transport-layer 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protocol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in the 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TCP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suite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needs both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the IP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address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and the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port </a:t>
            </a:r>
            <a:r>
              <a:rPr sz="2400" spc="-35" dirty="0">
                <a:solidFill>
                  <a:srgbClr val="FFFFFF"/>
                </a:solidFill>
                <a:latin typeface="Calibri"/>
                <a:cs typeface="Calibri"/>
              </a:rPr>
              <a:t>number, at </a:t>
            </a:r>
            <a:r>
              <a:rPr sz="24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each end,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to 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make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connection. </a:t>
            </a:r>
            <a:r>
              <a:rPr sz="2400" spc="-114" dirty="0">
                <a:solidFill>
                  <a:srgbClr val="FFFFFF"/>
                </a:solidFill>
                <a:latin typeface="Calibri"/>
                <a:cs typeface="Calibri"/>
              </a:rPr>
              <a:t>To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use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the services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of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transport 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layer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in the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Internet, 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we 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need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pair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socket</a:t>
            </a:r>
            <a:r>
              <a:rPr sz="24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addresses: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client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socket</a:t>
            </a:r>
            <a:r>
              <a:rPr sz="24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address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server</a:t>
            </a:r>
            <a:r>
              <a:rPr sz="24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socket</a:t>
            </a:r>
            <a:r>
              <a:rPr sz="24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address.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FFFFFF"/>
              </a:buClr>
              <a:buFont typeface="Symbol"/>
              <a:buChar char=""/>
            </a:pPr>
            <a:endParaRPr sz="205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buFont typeface="Symbol"/>
              <a:buChar char=""/>
              <a:tabLst>
                <a:tab pos="354965" algn="l"/>
                <a:tab pos="355600" algn="l"/>
              </a:tabLst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combination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an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IP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address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port number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called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a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b="1" i="1" spc="-20" dirty="0">
                <a:solidFill>
                  <a:srgbClr val="FFFFFF"/>
                </a:solidFill>
                <a:latin typeface="Calibri"/>
                <a:cs typeface="Calibri"/>
              </a:rPr>
              <a:t>socket</a:t>
            </a:r>
            <a:r>
              <a:rPr sz="2400" b="1" i="1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b="1" i="1" dirty="0">
                <a:solidFill>
                  <a:srgbClr val="FFFFFF"/>
                </a:solidFill>
                <a:latin typeface="Calibri"/>
                <a:cs typeface="Calibri"/>
              </a:rPr>
              <a:t>address.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75460" y="3113532"/>
            <a:ext cx="8641080" cy="2093976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412616" y="6228613"/>
            <a:ext cx="5351780" cy="584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85"/>
              </a:lnSpc>
            </a:pPr>
            <a:r>
              <a:rPr sz="4400" u="heavy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3"/>
              </a:rPr>
              <a:t>www.knowledgegate.in</a:t>
            </a:r>
            <a:endParaRPr sz="4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45153" y="46431"/>
            <a:ext cx="490093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u="heavy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Encapsulation</a:t>
            </a:r>
            <a:r>
              <a:rPr sz="2800" b="1" u="heavy" spc="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2800" b="1" u="heavy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and </a:t>
            </a:r>
            <a:r>
              <a:rPr sz="2800" b="1" u="heavy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Decapsulation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8739" y="617880"/>
            <a:ext cx="12034520" cy="2895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marR="5080" indent="-342900" algn="just">
              <a:lnSpc>
                <a:spcPct val="107000"/>
              </a:lnSpc>
              <a:spcBef>
                <a:spcPts val="95"/>
              </a:spcBef>
              <a:buFont typeface="Symbol"/>
              <a:buChar char=""/>
              <a:tabLst>
                <a:tab pos="355600" algn="l"/>
              </a:tabLst>
            </a:pP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Encapsulation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happens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at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 the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sender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site.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 When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process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has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 a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message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send,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it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passes</a:t>
            </a:r>
            <a:r>
              <a:rPr sz="2200" spc="48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message 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to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transport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layer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along with a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pair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of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socket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addresses.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The transport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layer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receives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data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and adds the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transport-layer </a:t>
            </a:r>
            <a:r>
              <a:rPr sz="2200" spc="-40" dirty="0">
                <a:solidFill>
                  <a:srgbClr val="FFFFFF"/>
                </a:solidFill>
                <a:latin typeface="Calibri"/>
                <a:cs typeface="Calibri"/>
              </a:rPr>
              <a:t>header.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packets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at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transport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layer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in the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Internet are called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b="1" i="1" spc="-10" dirty="0">
                <a:solidFill>
                  <a:srgbClr val="FFFFFF"/>
                </a:solidFill>
                <a:latin typeface="Calibri"/>
                <a:cs typeface="Calibri"/>
              </a:rPr>
              <a:t>segments.</a:t>
            </a:r>
            <a:endParaRPr sz="2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Clr>
                <a:srgbClr val="FFFFFF"/>
              </a:buClr>
              <a:buFont typeface="Symbol"/>
              <a:buChar char=""/>
            </a:pPr>
            <a:endParaRPr sz="2300">
              <a:latin typeface="Calibri"/>
              <a:cs typeface="Calibri"/>
            </a:endParaRPr>
          </a:p>
          <a:p>
            <a:pPr marL="355600" marR="5080" indent="-342900" algn="just">
              <a:lnSpc>
                <a:spcPct val="107000"/>
              </a:lnSpc>
              <a:buFont typeface="Symbol"/>
              <a:buChar char=""/>
              <a:tabLst>
                <a:tab pos="355600" algn="l"/>
              </a:tabLst>
            </a:pP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Decapsulation</a:t>
            </a:r>
            <a:r>
              <a:rPr sz="2200" spc="3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happens</a:t>
            </a:r>
            <a:r>
              <a:rPr sz="2200" spc="3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at</a:t>
            </a:r>
            <a:r>
              <a:rPr sz="2200" spc="3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200" spc="3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receiver</a:t>
            </a:r>
            <a:r>
              <a:rPr sz="2200" spc="3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site.</a:t>
            </a:r>
            <a:r>
              <a:rPr sz="2200" spc="3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When</a:t>
            </a:r>
            <a:r>
              <a:rPr sz="2200" spc="3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200" spc="3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message</a:t>
            </a:r>
            <a:r>
              <a:rPr sz="2200" spc="3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arrives</a:t>
            </a:r>
            <a:r>
              <a:rPr sz="2200" spc="3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at</a:t>
            </a:r>
            <a:r>
              <a:rPr sz="2200" spc="3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200" spc="3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destination</a:t>
            </a:r>
            <a:r>
              <a:rPr sz="2200" spc="3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transport </a:t>
            </a:r>
            <a:r>
              <a:rPr sz="2200" spc="-48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45" dirty="0">
                <a:solidFill>
                  <a:srgbClr val="FFFFFF"/>
                </a:solidFill>
                <a:latin typeface="Calibri"/>
                <a:cs typeface="Calibri"/>
              </a:rPr>
              <a:t>layer,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the header is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dropped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and the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transport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layer delivers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the message 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to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process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running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at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application</a:t>
            </a:r>
            <a:r>
              <a:rPr sz="22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0" dirty="0">
                <a:solidFill>
                  <a:srgbClr val="FFFFFF"/>
                </a:solidFill>
                <a:latin typeface="Calibri"/>
                <a:cs typeface="Calibri"/>
              </a:rPr>
              <a:t>layer.</a:t>
            </a:r>
            <a:endParaRPr sz="22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40635" y="3657600"/>
            <a:ext cx="8110727" cy="2921508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412616" y="6228613"/>
            <a:ext cx="5351780" cy="584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85"/>
              </a:lnSpc>
            </a:pPr>
            <a:r>
              <a:rPr sz="4400" u="heavy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3"/>
              </a:rPr>
              <a:t>www.knowledgegate.in</a:t>
            </a:r>
            <a:endParaRPr sz="4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80591" y="9855"/>
            <a:ext cx="309181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u="heavy" spc="-2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Layered</a:t>
            </a:r>
            <a:r>
              <a:rPr sz="2800" b="1" u="heavy" spc="-6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2800" b="1" u="heavy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Architecture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8739" y="653541"/>
            <a:ext cx="5293995" cy="55130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marR="196850" indent="-457200">
              <a:lnSpc>
                <a:spcPct val="100000"/>
              </a:lnSpc>
              <a:spcBef>
                <a:spcPts val="100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The OSI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model is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composed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of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seven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ordered layers,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within a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single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machine,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each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layer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calls upon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services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of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layer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just below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it and </a:t>
            </a:r>
            <a:r>
              <a:rPr sz="2400" spc="-5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provide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services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layer</a:t>
            </a:r>
            <a:r>
              <a:rPr sz="24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above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it.</a:t>
            </a:r>
            <a:endParaRPr sz="2400">
              <a:latin typeface="Calibri"/>
              <a:cs typeface="Calibri"/>
            </a:endParaRPr>
          </a:p>
          <a:p>
            <a:pPr marL="469900" marR="5080" indent="-457200">
              <a:lnSpc>
                <a:spcPct val="100000"/>
              </a:lnSpc>
              <a:spcBef>
                <a:spcPts val="1440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Between machines,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layer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x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on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one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machine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communicates</a:t>
            </a:r>
            <a:r>
              <a:rPr sz="24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with</a:t>
            </a:r>
            <a:r>
              <a:rPr sz="24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layer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x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on </a:t>
            </a:r>
            <a:r>
              <a:rPr sz="2400" spc="-5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another machine.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This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communication </a:t>
            </a:r>
            <a:r>
              <a:rPr sz="2400" spc="-5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is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governed by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an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agreed-upon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series 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of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rules and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conventions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called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protocols.</a:t>
            </a:r>
            <a:endParaRPr sz="2400">
              <a:latin typeface="Calibri"/>
              <a:cs typeface="Calibri"/>
            </a:endParaRPr>
          </a:p>
          <a:p>
            <a:pPr marL="469900" marR="327025" indent="-457200">
              <a:lnSpc>
                <a:spcPct val="100000"/>
              </a:lnSpc>
              <a:spcBef>
                <a:spcPts val="1445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processes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on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each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machine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that </a:t>
            </a:r>
            <a:r>
              <a:rPr sz="2400" spc="-5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communicate at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given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layer are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called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peer-to-peer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processes.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49823" y="0"/>
            <a:ext cx="6742176" cy="6857997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412616" y="6228613"/>
            <a:ext cx="5351780" cy="584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85"/>
              </a:lnSpc>
            </a:pPr>
            <a:r>
              <a:rPr sz="4400" u="heavy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3"/>
              </a:rPr>
              <a:t>www.knowledgegate.in</a:t>
            </a:r>
            <a:endParaRPr sz="4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56178" y="46431"/>
            <a:ext cx="527748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u="heavy" spc="-2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TCP</a:t>
            </a:r>
            <a:r>
              <a:rPr sz="2800" b="1" u="heavy" spc="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2800" b="1" u="heavy" spc="-2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(Transmission</a:t>
            </a:r>
            <a:r>
              <a:rPr sz="2800" b="1" u="heavy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2800" b="1" u="heavy" spc="-1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Control</a:t>
            </a:r>
            <a:r>
              <a:rPr sz="2800" b="1" u="heavy" spc="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2800" b="1" u="heavy" spc="-1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Protocol)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8739" y="620623"/>
            <a:ext cx="12035790" cy="13303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 algn="just">
              <a:lnSpc>
                <a:spcPct val="107000"/>
              </a:lnSpc>
              <a:spcBef>
                <a:spcPts val="100"/>
              </a:spcBef>
              <a:buFont typeface="Symbol"/>
              <a:buChar char=""/>
              <a:tabLst>
                <a:tab pos="355600" algn="l"/>
              </a:tabLst>
            </a:pP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TCP</a:t>
            </a:r>
            <a:r>
              <a:rPr sz="2000" spc="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creates</a:t>
            </a:r>
            <a:r>
              <a:rPr sz="2000" spc="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000" spc="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virtual</a:t>
            </a:r>
            <a:r>
              <a:rPr sz="2000" spc="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connection</a:t>
            </a:r>
            <a:r>
              <a:rPr sz="2000" spc="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between</a:t>
            </a:r>
            <a:r>
              <a:rPr sz="2000" spc="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two</a:t>
            </a:r>
            <a:r>
              <a:rPr sz="2000" spc="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25" dirty="0">
                <a:solidFill>
                  <a:srgbClr val="FFFFFF"/>
                </a:solidFill>
                <a:latin typeface="Calibri"/>
                <a:cs typeface="Calibri"/>
              </a:rPr>
              <a:t>TCPs</a:t>
            </a:r>
            <a:r>
              <a:rPr sz="2000" spc="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000" spc="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send</a:t>
            </a:r>
            <a:r>
              <a:rPr sz="2000" spc="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data.</a:t>
            </a:r>
            <a:r>
              <a:rPr sz="2000" spc="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FFFFFF"/>
                </a:solidFill>
                <a:latin typeface="Calibri"/>
                <a:cs typeface="Calibri"/>
              </a:rPr>
              <a:t>TCP</a:t>
            </a:r>
            <a:r>
              <a:rPr sz="2000" spc="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allows</a:t>
            </a:r>
            <a:r>
              <a:rPr sz="2000" spc="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000" spc="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sending</a:t>
            </a:r>
            <a:r>
              <a:rPr sz="2000" spc="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process</a:t>
            </a:r>
            <a:r>
              <a:rPr sz="2000" spc="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000" spc="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deliver</a:t>
            </a:r>
            <a:r>
              <a:rPr sz="2000" spc="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data </a:t>
            </a:r>
            <a:r>
              <a:rPr sz="2000" spc="-4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as a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stream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of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bytes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and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allows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receiving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process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to obtain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data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as a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stream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of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bytes.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TCP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creates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an 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environment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in which the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two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processes seem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to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be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connected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by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an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imaginary "tube"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that carries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their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data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across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the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Internet.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37588" y="2339339"/>
            <a:ext cx="7935467" cy="3285744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412616" y="6228613"/>
            <a:ext cx="5351780" cy="584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85"/>
              </a:lnSpc>
            </a:pPr>
            <a:r>
              <a:rPr sz="4400" u="heavy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3"/>
              </a:rPr>
              <a:t>www.knowledgegate.in</a:t>
            </a:r>
            <a:endParaRPr sz="4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739" y="4394"/>
            <a:ext cx="11985625" cy="3126105"/>
          </a:xfrm>
          <a:prstGeom prst="rect">
            <a:avLst/>
          </a:prstGeom>
        </p:spPr>
        <p:txBody>
          <a:bodyPr vert="horz" wrap="square" lIns="0" tIns="3175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250"/>
              </a:spcBef>
              <a:buClr>
                <a:srgbClr val="FFFFFF"/>
              </a:buClr>
              <a:buFont typeface="Symbol"/>
              <a:buChar char=""/>
              <a:tabLst>
                <a:tab pos="354965" algn="l"/>
                <a:tab pos="355600" algn="l"/>
              </a:tabLst>
            </a:pP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Flow</a:t>
            </a:r>
            <a:r>
              <a:rPr sz="1800" b="1" spc="-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Control</a:t>
            </a:r>
            <a:endParaRPr sz="1800">
              <a:latin typeface="Calibri"/>
              <a:cs typeface="Calibri"/>
            </a:endParaRPr>
          </a:p>
          <a:p>
            <a:pPr marL="756285" lvl="1" indent="-287020">
              <a:lnSpc>
                <a:spcPct val="100000"/>
              </a:lnSpc>
              <a:spcBef>
                <a:spcPts val="160"/>
              </a:spcBef>
              <a:buFont typeface="Arial MT"/>
              <a:buChar char="•"/>
              <a:tabLst>
                <a:tab pos="756285" algn="l"/>
                <a:tab pos="756920" algn="l"/>
              </a:tabLst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receiver</a:t>
            </a:r>
            <a:r>
              <a:rPr sz="18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controls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8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amount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18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that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are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be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sent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by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30" dirty="0">
                <a:solidFill>
                  <a:srgbClr val="FFFFFF"/>
                </a:solidFill>
                <a:latin typeface="Calibri"/>
                <a:cs typeface="Calibri"/>
              </a:rPr>
              <a:t>sender.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This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done</a:t>
            </a:r>
            <a:r>
              <a:rPr sz="18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prevent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endParaRPr sz="1800">
              <a:latin typeface="Calibri"/>
              <a:cs typeface="Calibri"/>
            </a:endParaRPr>
          </a:p>
          <a:p>
            <a:pPr marL="756285">
              <a:lnSpc>
                <a:spcPct val="100000"/>
              </a:lnSpc>
              <a:spcBef>
                <a:spcPts val="155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receiver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from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being</a:t>
            </a:r>
            <a:r>
              <a:rPr sz="18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overwhelmed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with</a:t>
            </a:r>
            <a:r>
              <a:rPr sz="18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data.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 The</a:t>
            </a:r>
            <a:r>
              <a:rPr sz="18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numbering</a:t>
            </a:r>
            <a:r>
              <a:rPr sz="18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system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allows</a:t>
            </a:r>
            <a:r>
              <a:rPr sz="18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TCP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use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byte-oriented</a:t>
            </a:r>
            <a:r>
              <a:rPr sz="180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flow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control.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55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5"/>
              </a:spcBef>
              <a:buFont typeface="Symbol"/>
              <a:buChar char=""/>
              <a:tabLst>
                <a:tab pos="354965" algn="l"/>
                <a:tab pos="355600" algn="l"/>
              </a:tabLst>
            </a:pP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Error</a:t>
            </a:r>
            <a:r>
              <a:rPr sz="1800" b="1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Control</a:t>
            </a:r>
            <a:endParaRPr sz="1800">
              <a:latin typeface="Calibri"/>
              <a:cs typeface="Calibri"/>
            </a:endParaRPr>
          </a:p>
          <a:p>
            <a:pPr marL="756285" lvl="1" indent="-287020">
              <a:lnSpc>
                <a:spcPct val="100000"/>
              </a:lnSpc>
              <a:spcBef>
                <a:spcPts val="155"/>
              </a:spcBef>
              <a:buFont typeface="Arial MT"/>
              <a:buChar char="•"/>
              <a:tabLst>
                <a:tab pos="756285" algn="l"/>
                <a:tab pos="756920" algn="l"/>
              </a:tabLst>
            </a:pPr>
            <a:r>
              <a:rPr sz="1800" spc="-8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provide</a:t>
            </a:r>
            <a:r>
              <a:rPr sz="18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reliable</a:t>
            </a:r>
            <a:r>
              <a:rPr sz="18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service,</a:t>
            </a:r>
            <a:r>
              <a:rPr sz="18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TCP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implements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an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error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control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mechanism.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Although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error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control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considers</a:t>
            </a:r>
            <a:r>
              <a:rPr sz="18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segment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as</a:t>
            </a:r>
            <a:endParaRPr sz="1800">
              <a:latin typeface="Calibri"/>
              <a:cs typeface="Calibri"/>
            </a:endParaRPr>
          </a:p>
          <a:p>
            <a:pPr marL="756285">
              <a:lnSpc>
                <a:spcPct val="100000"/>
              </a:lnSpc>
              <a:spcBef>
                <a:spcPts val="145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8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unit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error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detection</a:t>
            </a:r>
            <a:r>
              <a:rPr sz="18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(loss</a:t>
            </a:r>
            <a:r>
              <a:rPr sz="18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or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corrupted</a:t>
            </a:r>
            <a:r>
              <a:rPr sz="180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segments),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error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control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byte-oriented.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6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buFont typeface="Symbol"/>
              <a:buChar char=""/>
              <a:tabLst>
                <a:tab pos="354965" algn="l"/>
                <a:tab pos="355600" algn="l"/>
              </a:tabLst>
            </a:pP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Congestion</a:t>
            </a:r>
            <a:r>
              <a:rPr sz="1800" b="1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Control</a:t>
            </a:r>
            <a:endParaRPr sz="1800">
              <a:latin typeface="Calibri"/>
              <a:cs typeface="Calibri"/>
            </a:endParaRPr>
          </a:p>
          <a:p>
            <a:pPr marL="756285" marR="5080" lvl="1" indent="-287020">
              <a:lnSpc>
                <a:spcPts val="2320"/>
              </a:lnSpc>
              <a:spcBef>
                <a:spcPts val="80"/>
              </a:spcBef>
              <a:buFont typeface="Arial MT"/>
              <a:buChar char="•"/>
              <a:tabLst>
                <a:tab pos="756285" algn="l"/>
                <a:tab pos="756920" algn="l"/>
              </a:tabLst>
            </a:pPr>
            <a:r>
              <a:rPr sz="1800" spc="-70" dirty="0">
                <a:solidFill>
                  <a:srgbClr val="FFFFFF"/>
                </a:solidFill>
                <a:latin typeface="Calibri"/>
                <a:cs typeface="Calibri"/>
              </a:rPr>
              <a:t>TCP,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unlike</a:t>
            </a:r>
            <a:r>
              <a:rPr sz="18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65" dirty="0">
                <a:solidFill>
                  <a:srgbClr val="FFFFFF"/>
                </a:solidFill>
                <a:latin typeface="Calibri"/>
                <a:cs typeface="Calibri"/>
              </a:rPr>
              <a:t>UDP,</a:t>
            </a:r>
            <a:r>
              <a:rPr sz="18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takes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into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account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congestion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network.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8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amount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sent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by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sender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not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only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controlled </a:t>
            </a:r>
            <a:r>
              <a:rPr sz="1800" spc="-3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by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the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receiver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(flow</a:t>
            </a:r>
            <a:r>
              <a:rPr sz="18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control),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but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also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determined</a:t>
            </a:r>
            <a:r>
              <a:rPr sz="18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by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the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level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of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congestion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network.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412616" y="6228613"/>
            <a:ext cx="5351780" cy="584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85"/>
              </a:lnSpc>
            </a:pPr>
            <a:r>
              <a:rPr sz="4400" u="heavy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www.knowledgegate.in</a:t>
            </a:r>
            <a:endParaRPr sz="4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739" y="13207"/>
            <a:ext cx="11055350" cy="1793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78535" algn="ctr">
              <a:lnSpc>
                <a:spcPct val="100000"/>
              </a:lnSpc>
              <a:spcBef>
                <a:spcPts val="100"/>
              </a:spcBef>
            </a:pPr>
            <a:r>
              <a:rPr sz="2400" b="1" u="heavy" spc="-2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TCP</a:t>
            </a:r>
            <a:r>
              <a:rPr sz="2400" b="1" u="heavy" spc="-8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2400" b="1" u="heavy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Header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950">
              <a:latin typeface="Calibri"/>
              <a:cs typeface="Calibri"/>
            </a:endParaRPr>
          </a:p>
          <a:p>
            <a:pPr marL="299085" marR="5080" indent="-287020" algn="just">
              <a:lnSpc>
                <a:spcPct val="100000"/>
              </a:lnSpc>
              <a:buFont typeface="Arial MT"/>
              <a:buChar char="•"/>
              <a:tabLst>
                <a:tab pos="299720" algn="l"/>
              </a:tabLst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segment consists of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 20-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to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60-byte </a:t>
            </a:r>
            <a:r>
              <a:rPr sz="2400" spc="-35" dirty="0">
                <a:solidFill>
                  <a:srgbClr val="FFFFFF"/>
                </a:solidFill>
                <a:latin typeface="Calibri"/>
                <a:cs typeface="Calibri"/>
              </a:rPr>
              <a:t>header,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followed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by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data from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application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program.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The header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is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20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bytes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if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there are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no options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and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up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to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60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bytes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if it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contains </a:t>
            </a:r>
            <a:r>
              <a:rPr sz="2400" spc="-5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options.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52344" y="1927860"/>
            <a:ext cx="6687311" cy="3892296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412616" y="6228613"/>
            <a:ext cx="5351780" cy="584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85"/>
              </a:lnSpc>
            </a:pPr>
            <a:r>
              <a:rPr sz="4400" u="heavy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3"/>
              </a:rPr>
              <a:t>www.knowledgegate.in</a:t>
            </a:r>
            <a:endParaRPr sz="4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55238" y="9855"/>
            <a:ext cx="508000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u="heavy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Source </a:t>
            </a:r>
            <a:r>
              <a:rPr sz="2800" b="1" u="heavy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&amp;</a:t>
            </a:r>
            <a:r>
              <a:rPr sz="2800" b="1" u="heavy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Destination</a:t>
            </a:r>
            <a:r>
              <a:rPr sz="2800" b="1" u="heavy" spc="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2800" b="1" u="heavy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port</a:t>
            </a:r>
            <a:r>
              <a:rPr sz="2800" b="1" u="heavy" spc="-1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2800" b="1" u="heavy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address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8739" y="443230"/>
            <a:ext cx="11576685" cy="15506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marR="5080" indent="-287020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2000" b="1" spc="-5" dirty="0">
                <a:solidFill>
                  <a:srgbClr val="FFFFFF"/>
                </a:solidFill>
                <a:latin typeface="Calibri"/>
                <a:cs typeface="Calibri"/>
              </a:rPr>
              <a:t>Source</a:t>
            </a:r>
            <a:r>
              <a:rPr sz="2000" b="1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FFFFFF"/>
                </a:solidFill>
                <a:latin typeface="Calibri"/>
                <a:cs typeface="Calibri"/>
              </a:rPr>
              <a:t>port</a:t>
            </a:r>
            <a:r>
              <a:rPr sz="2000" b="1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b="1" spc="-5" dirty="0">
                <a:solidFill>
                  <a:srgbClr val="FFFFFF"/>
                </a:solidFill>
                <a:latin typeface="Calibri"/>
                <a:cs typeface="Calibri"/>
              </a:rPr>
              <a:t>address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This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16-bit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field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that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defines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port number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application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program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host </a:t>
            </a:r>
            <a:r>
              <a:rPr sz="2000" spc="-43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that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sending</a:t>
            </a:r>
            <a:r>
              <a:rPr sz="20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segment.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FFFFFF"/>
              </a:buClr>
              <a:buFont typeface="Arial MT"/>
              <a:buChar char="•"/>
            </a:pPr>
            <a:endParaRPr sz="195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2000" b="1" spc="-5" dirty="0">
                <a:solidFill>
                  <a:srgbClr val="FFFFFF"/>
                </a:solidFill>
                <a:latin typeface="Calibri"/>
                <a:cs typeface="Calibri"/>
              </a:rPr>
              <a:t>Destination</a:t>
            </a:r>
            <a:r>
              <a:rPr sz="2000" b="1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FFFFFF"/>
                </a:solidFill>
                <a:latin typeface="Calibri"/>
                <a:cs typeface="Calibri"/>
              </a:rPr>
              <a:t>port </a:t>
            </a:r>
            <a:r>
              <a:rPr sz="2000" b="1" spc="-5" dirty="0">
                <a:solidFill>
                  <a:srgbClr val="FFFFFF"/>
                </a:solidFill>
                <a:latin typeface="Calibri"/>
                <a:cs typeface="Calibri"/>
              </a:rPr>
              <a:t>address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sz="20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This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16-bit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field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that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defines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port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number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of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application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program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endParaRPr sz="2000">
              <a:latin typeface="Calibri"/>
              <a:cs typeface="Calibri"/>
            </a:endParaRPr>
          </a:p>
          <a:p>
            <a:pPr marL="299085">
              <a:lnSpc>
                <a:spcPct val="100000"/>
              </a:lnSpc>
            </a:pP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host</a:t>
            </a:r>
            <a:r>
              <a:rPr sz="20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that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receiving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segment.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52344" y="2421635"/>
            <a:ext cx="6687311" cy="3892296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412616" y="6228613"/>
            <a:ext cx="5351780" cy="584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85"/>
              </a:lnSpc>
            </a:pPr>
            <a:r>
              <a:rPr sz="4400" u="heavy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3"/>
              </a:rPr>
              <a:t>www.knowledgegate.in</a:t>
            </a:r>
            <a:endParaRPr sz="4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36363" y="13207"/>
            <a:ext cx="23177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1" u="heavy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Sequence</a:t>
            </a:r>
            <a:r>
              <a:rPr b="1" u="heavy" spc="-5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b="1" u="heavy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number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0640" y="627634"/>
            <a:ext cx="11988165" cy="2220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7185" marR="55880" indent="-28702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337185" algn="l"/>
                <a:tab pos="337820" algn="l"/>
              </a:tabLst>
            </a:pP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TCP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stream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transport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protocol.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8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ensure</a:t>
            </a:r>
            <a:r>
              <a:rPr sz="18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connectivity,</a:t>
            </a:r>
            <a:r>
              <a:rPr sz="18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each</a:t>
            </a:r>
            <a:r>
              <a:rPr sz="18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byte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be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transmitted</a:t>
            </a:r>
            <a:r>
              <a:rPr sz="18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numbered.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Sequence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number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32- </a:t>
            </a:r>
            <a:r>
              <a:rPr sz="1800" spc="-3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bit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field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defines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number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assigned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first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byte</a:t>
            </a:r>
            <a:r>
              <a:rPr sz="18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of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contained</a:t>
            </a:r>
            <a:r>
              <a:rPr sz="18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in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this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segment.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So,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maximum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number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of possible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sequence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numbers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=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r>
              <a:rPr sz="1800" baseline="25462" dirty="0">
                <a:solidFill>
                  <a:srgbClr val="FFFFFF"/>
                </a:solidFill>
                <a:latin typeface="Calibri"/>
                <a:cs typeface="Calibri"/>
              </a:rPr>
              <a:t>32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These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sequence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numbers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lie</a:t>
            </a:r>
            <a:r>
              <a:rPr sz="18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range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[0,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2</a:t>
            </a:r>
            <a:r>
              <a:rPr sz="1800" spc="7" baseline="25462" dirty="0">
                <a:solidFill>
                  <a:srgbClr val="FFFFFF"/>
                </a:solidFill>
                <a:latin typeface="Calibri"/>
                <a:cs typeface="Calibri"/>
              </a:rPr>
              <a:t>32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–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1].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Clr>
                <a:srgbClr val="FFFFFF"/>
              </a:buClr>
              <a:buFont typeface="Arial MT"/>
              <a:buChar char="•"/>
            </a:pPr>
            <a:endParaRPr sz="1750">
              <a:latin typeface="Calibri"/>
              <a:cs typeface="Calibri"/>
            </a:endParaRPr>
          </a:p>
          <a:p>
            <a:pPr marL="337185" marR="70485" indent="-287020">
              <a:lnSpc>
                <a:spcPct val="100000"/>
              </a:lnSpc>
              <a:buFont typeface="Arial MT"/>
              <a:buChar char="•"/>
              <a:tabLst>
                <a:tab pos="337185" algn="l"/>
                <a:tab pos="337820" algn="l"/>
              </a:tabLst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During</a:t>
            </a:r>
            <a:r>
              <a:rPr sz="18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connection</a:t>
            </a:r>
            <a:r>
              <a:rPr sz="18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establishment,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each</a:t>
            </a:r>
            <a:r>
              <a:rPr sz="18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party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uses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random</a:t>
            </a:r>
            <a:r>
              <a:rPr sz="18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number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generator to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create</a:t>
            </a:r>
            <a:r>
              <a:rPr sz="18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an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initial</a:t>
            </a:r>
            <a:r>
              <a:rPr sz="18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sequence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number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(ISN),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which</a:t>
            </a:r>
            <a:r>
              <a:rPr sz="18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usually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different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18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each</a:t>
            </a:r>
            <a:r>
              <a:rPr sz="18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direction.</a:t>
            </a:r>
            <a:r>
              <a:rPr sz="18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Sequence</a:t>
            </a:r>
            <a:r>
              <a:rPr sz="18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number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should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be</a:t>
            </a:r>
            <a:r>
              <a:rPr sz="18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started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at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random,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remove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duplication</a:t>
            </a:r>
            <a:r>
              <a:rPr sz="18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problem.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 The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sequence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number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any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other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segment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sequence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number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8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previous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segment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plus</a:t>
            </a:r>
            <a:r>
              <a:rPr sz="18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number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18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bytes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(real </a:t>
            </a:r>
            <a:r>
              <a:rPr sz="1800" spc="-3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or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imaginary)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carried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by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the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previous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segment.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86811" y="3276600"/>
            <a:ext cx="7495032" cy="320040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412616" y="6228613"/>
            <a:ext cx="5351780" cy="584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85"/>
              </a:lnSpc>
            </a:pPr>
            <a:r>
              <a:rPr sz="4400" u="heavy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3"/>
              </a:rPr>
              <a:t>www.knowledgegate.in</a:t>
            </a:r>
            <a:endParaRPr sz="4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" y="0"/>
            <a:ext cx="12124055" cy="1884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0" marR="55880" indent="-342900">
              <a:lnSpc>
                <a:spcPct val="106700"/>
              </a:lnSpc>
              <a:spcBef>
                <a:spcPts val="100"/>
              </a:spcBef>
              <a:buClr>
                <a:srgbClr val="FFFFFF"/>
              </a:buClr>
              <a:buFont typeface="Symbol"/>
              <a:buChar char=""/>
              <a:tabLst>
                <a:tab pos="393065" algn="l"/>
                <a:tab pos="393700" algn="l"/>
              </a:tabLst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This</a:t>
            </a:r>
            <a:r>
              <a:rPr sz="24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does</a:t>
            </a:r>
            <a:r>
              <a:rPr sz="24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not</a:t>
            </a:r>
            <a:r>
              <a:rPr sz="24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imply</a:t>
            </a:r>
            <a:r>
              <a:rPr sz="24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that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only</a:t>
            </a:r>
            <a:r>
              <a:rPr sz="24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r>
              <a:rPr sz="2400" spc="-7" baseline="24305" dirty="0">
                <a:solidFill>
                  <a:srgbClr val="FFFFFF"/>
                </a:solidFill>
                <a:latin typeface="Calibri"/>
                <a:cs typeface="Calibri"/>
              </a:rPr>
              <a:t>32</a:t>
            </a:r>
            <a:r>
              <a:rPr sz="2400" spc="300" baseline="243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bytes</a:t>
            </a:r>
            <a:r>
              <a:rPr sz="24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24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4</a:t>
            </a:r>
            <a:r>
              <a:rPr sz="24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GB</a:t>
            </a:r>
            <a:r>
              <a:rPr sz="24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24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can</a:t>
            </a:r>
            <a:r>
              <a:rPr sz="24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be</a:t>
            </a:r>
            <a:r>
              <a:rPr sz="24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sent</a:t>
            </a:r>
            <a:r>
              <a:rPr sz="24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using</a:t>
            </a:r>
            <a:r>
              <a:rPr sz="24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90" dirty="0">
                <a:solidFill>
                  <a:srgbClr val="FFFFFF"/>
                </a:solidFill>
                <a:latin typeface="Calibri"/>
                <a:cs typeface="Calibri"/>
              </a:rPr>
              <a:t>TCP.</a:t>
            </a:r>
            <a:r>
              <a:rPr sz="24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4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concept</a:t>
            </a:r>
            <a:r>
              <a:rPr sz="24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24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wrap </a:t>
            </a:r>
            <a:r>
              <a:rPr sz="2400" spc="-5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around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allows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send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unlimited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data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using </a:t>
            </a:r>
            <a:r>
              <a:rPr sz="2400" spc="-90" dirty="0">
                <a:solidFill>
                  <a:srgbClr val="FFFFFF"/>
                </a:solidFill>
                <a:latin typeface="Calibri"/>
                <a:cs typeface="Calibri"/>
              </a:rPr>
              <a:t>TCP.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Clr>
                <a:srgbClr val="FFFFFF"/>
              </a:buClr>
              <a:buFont typeface="Symbol"/>
              <a:buChar char=""/>
            </a:pPr>
            <a:endParaRPr sz="1850">
              <a:latin typeface="Calibri"/>
              <a:cs typeface="Calibri"/>
            </a:endParaRPr>
          </a:p>
          <a:p>
            <a:pPr marL="393700" marR="57785" indent="-342900">
              <a:lnSpc>
                <a:spcPct val="107100"/>
              </a:lnSpc>
              <a:buFont typeface="Symbol"/>
              <a:buChar char=""/>
              <a:tabLst>
                <a:tab pos="393065" algn="l"/>
                <a:tab pos="393700" algn="l"/>
              </a:tabLst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After</a:t>
            </a:r>
            <a:r>
              <a:rPr sz="2400" spc="2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all</a:t>
            </a:r>
            <a:r>
              <a:rPr sz="2400" spc="2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400" spc="2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r>
              <a:rPr sz="2400" spc="-7" baseline="24305" dirty="0">
                <a:solidFill>
                  <a:srgbClr val="FFFFFF"/>
                </a:solidFill>
                <a:latin typeface="Calibri"/>
                <a:cs typeface="Calibri"/>
              </a:rPr>
              <a:t>32</a:t>
            </a:r>
            <a:r>
              <a:rPr sz="2400" spc="127" baseline="243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sequence</a:t>
            </a:r>
            <a:r>
              <a:rPr sz="2400" spc="2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numbers</a:t>
            </a:r>
            <a:r>
              <a:rPr sz="2400" spc="2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are</a:t>
            </a:r>
            <a:r>
              <a:rPr sz="2400" spc="2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used</a:t>
            </a:r>
            <a:r>
              <a:rPr sz="2400" spc="2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up</a:t>
            </a:r>
            <a:r>
              <a:rPr sz="2400" spc="2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2400" spc="2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more</a:t>
            </a:r>
            <a:r>
              <a:rPr sz="2400" spc="2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2400" spc="2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400" spc="25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400" spc="25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be</a:t>
            </a:r>
            <a:r>
              <a:rPr sz="2400" spc="2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sent,</a:t>
            </a:r>
            <a:r>
              <a:rPr sz="2400" spc="2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400" spc="2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sequence </a:t>
            </a:r>
            <a:r>
              <a:rPr sz="2400" spc="-5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numbers can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be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wrapped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around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used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again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from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starting.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412616" y="6228613"/>
            <a:ext cx="5351780" cy="584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85"/>
              </a:lnSpc>
            </a:pPr>
            <a:r>
              <a:rPr sz="4400" u="heavy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www.knowledgegate.in</a:t>
            </a:r>
            <a:endParaRPr sz="4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21251" y="13207"/>
            <a:ext cx="334835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1" u="heavy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Acknowledgment</a:t>
            </a:r>
            <a:r>
              <a:rPr b="1" u="heavy" spc="-7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b="1" u="heavy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Number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8739" y="504189"/>
            <a:ext cx="12011660" cy="15506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marR="5080" indent="-287020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If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receiver</a:t>
            </a:r>
            <a:r>
              <a:rPr sz="2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the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segment</a:t>
            </a:r>
            <a:r>
              <a:rPr sz="2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has successfully</a:t>
            </a:r>
            <a:r>
              <a:rPr sz="2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received</a:t>
            </a:r>
            <a:r>
              <a:rPr sz="2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byte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number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x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from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the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other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30" dirty="0">
                <a:solidFill>
                  <a:srgbClr val="FFFFFF"/>
                </a:solidFill>
                <a:latin typeface="Calibri"/>
                <a:cs typeface="Calibri"/>
              </a:rPr>
              <a:t>party,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it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defines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x +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as</a:t>
            </a:r>
            <a:r>
              <a:rPr sz="2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000" spc="-4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acknowledgment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30" dirty="0">
                <a:solidFill>
                  <a:srgbClr val="FFFFFF"/>
                </a:solidFill>
                <a:latin typeface="Calibri"/>
                <a:cs typeface="Calibri"/>
              </a:rPr>
              <a:t>number.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Acknowledgment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can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be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piggybacked</a:t>
            </a:r>
            <a:r>
              <a:rPr sz="20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30" dirty="0">
                <a:solidFill>
                  <a:srgbClr val="FFFFFF"/>
                </a:solidFill>
                <a:latin typeface="Calibri"/>
                <a:cs typeface="Calibri"/>
              </a:rPr>
              <a:t>together.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FFFFFF"/>
              </a:buClr>
              <a:buFont typeface="Arial MT"/>
              <a:buChar char="•"/>
            </a:pPr>
            <a:endParaRPr sz="195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acknowledgment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number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cumulative,</a:t>
            </a:r>
            <a:r>
              <a:rPr sz="2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which means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that</a:t>
            </a:r>
            <a:r>
              <a:rPr sz="2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party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FFFFFF"/>
                </a:solidFill>
                <a:latin typeface="Calibri"/>
                <a:cs typeface="Calibri"/>
              </a:rPr>
              <a:t>takes</a:t>
            </a:r>
            <a:r>
              <a:rPr sz="2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number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the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last</a:t>
            </a:r>
            <a:r>
              <a:rPr sz="2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byte that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it</a:t>
            </a:r>
            <a:endParaRPr sz="2000">
              <a:latin typeface="Calibri"/>
              <a:cs typeface="Calibri"/>
            </a:endParaRPr>
          </a:p>
          <a:p>
            <a:pPr marL="299085">
              <a:lnSpc>
                <a:spcPct val="100000"/>
              </a:lnSpc>
            </a:pP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has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received,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safe</a:t>
            </a:r>
            <a:r>
              <a:rPr sz="2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sound,</a:t>
            </a:r>
            <a:r>
              <a:rPr sz="20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adds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it,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announces</a:t>
            </a:r>
            <a:r>
              <a:rPr sz="20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this sum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as</a:t>
            </a:r>
            <a:r>
              <a:rPr sz="2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acknowledgment </a:t>
            </a:r>
            <a:r>
              <a:rPr sz="2000" spc="-35" dirty="0">
                <a:solidFill>
                  <a:srgbClr val="FFFFFF"/>
                </a:solidFill>
                <a:latin typeface="Calibri"/>
                <a:cs typeface="Calibri"/>
              </a:rPr>
              <a:t>number.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77667" y="2746248"/>
            <a:ext cx="6836664" cy="313944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412616" y="6228613"/>
            <a:ext cx="5351780" cy="584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85"/>
              </a:lnSpc>
            </a:pPr>
            <a:r>
              <a:rPr sz="4400" u="heavy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3"/>
              </a:rPr>
              <a:t>www.knowledgegate.in</a:t>
            </a:r>
            <a:endParaRPr sz="4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886071" y="6807"/>
            <a:ext cx="2419985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u="heavy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Header</a:t>
            </a:r>
            <a:r>
              <a:rPr sz="3200" b="1" u="heavy" spc="-6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3200" b="1" u="heavy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length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8739" y="749553"/>
            <a:ext cx="11366500" cy="188531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marR="5080" indent="-28702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Header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length:</a:t>
            </a:r>
            <a:r>
              <a:rPr sz="18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This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4-bit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field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indicates</a:t>
            </a:r>
            <a:r>
              <a:rPr sz="18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number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4-byte</a:t>
            </a:r>
            <a:r>
              <a:rPr sz="18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words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TCP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30" dirty="0">
                <a:solidFill>
                  <a:srgbClr val="FFFFFF"/>
                </a:solidFill>
                <a:latin typeface="Calibri"/>
                <a:cs typeface="Calibri"/>
              </a:rPr>
              <a:t>header.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length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the</a:t>
            </a:r>
            <a:r>
              <a:rPr sz="18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header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can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be </a:t>
            </a:r>
            <a:r>
              <a:rPr sz="1800" spc="-3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between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20 and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60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bytes.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Therefore,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value of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this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field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can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be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between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5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(5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x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4 =20)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15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(15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x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4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=60).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Clr>
                <a:srgbClr val="FFFFFF"/>
              </a:buClr>
              <a:buFont typeface="Arial MT"/>
              <a:buChar char="•"/>
            </a:pPr>
            <a:endParaRPr sz="175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Concept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Scaling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Factor</a:t>
            </a:r>
            <a:endParaRPr sz="1800">
              <a:latin typeface="Calibri"/>
              <a:cs typeface="Calibri"/>
            </a:endParaRPr>
          </a:p>
          <a:p>
            <a:pPr marL="756285" lvl="1" indent="-287020">
              <a:lnSpc>
                <a:spcPct val="100000"/>
              </a:lnSpc>
              <a:buFont typeface="Arial MT"/>
              <a:buChar char="•"/>
              <a:tabLst>
                <a:tab pos="756285" algn="l"/>
                <a:tab pos="756920" algn="l"/>
              </a:tabLst>
            </a:pPr>
            <a:r>
              <a:rPr sz="1800" i="1" spc="-5" dirty="0">
                <a:solidFill>
                  <a:srgbClr val="FFFFFF"/>
                </a:solidFill>
                <a:latin typeface="Calibri"/>
                <a:cs typeface="Calibri"/>
              </a:rPr>
              <a:t>Header</a:t>
            </a:r>
            <a:r>
              <a:rPr sz="1800" i="1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i="1" spc="-5" dirty="0">
                <a:solidFill>
                  <a:srgbClr val="FFFFFF"/>
                </a:solidFill>
                <a:latin typeface="Calibri"/>
                <a:cs typeface="Calibri"/>
              </a:rPr>
              <a:t>length</a:t>
            </a:r>
            <a:r>
              <a:rPr sz="1800" i="1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i="1" dirty="0">
                <a:solidFill>
                  <a:srgbClr val="FFFFFF"/>
                </a:solidFill>
                <a:latin typeface="Calibri"/>
                <a:cs typeface="Calibri"/>
              </a:rPr>
              <a:t>= </a:t>
            </a:r>
            <a:r>
              <a:rPr sz="1800" i="1" spc="-5" dirty="0">
                <a:solidFill>
                  <a:srgbClr val="FFFFFF"/>
                </a:solidFill>
                <a:latin typeface="Calibri"/>
                <a:cs typeface="Calibri"/>
              </a:rPr>
              <a:t>Header</a:t>
            </a:r>
            <a:r>
              <a:rPr sz="1800" i="1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i="1" spc="-5" dirty="0">
                <a:solidFill>
                  <a:srgbClr val="FFFFFF"/>
                </a:solidFill>
                <a:latin typeface="Calibri"/>
                <a:cs typeface="Calibri"/>
              </a:rPr>
              <a:t>length</a:t>
            </a:r>
            <a:r>
              <a:rPr sz="1800" i="1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i="1" spc="-5" dirty="0">
                <a:solidFill>
                  <a:srgbClr val="FFFFFF"/>
                </a:solidFill>
                <a:latin typeface="Calibri"/>
                <a:cs typeface="Calibri"/>
              </a:rPr>
              <a:t>field</a:t>
            </a:r>
            <a:r>
              <a:rPr sz="1800" i="1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i="1" spc="-5" dirty="0">
                <a:solidFill>
                  <a:srgbClr val="FFFFFF"/>
                </a:solidFill>
                <a:latin typeface="Calibri"/>
                <a:cs typeface="Calibri"/>
              </a:rPr>
              <a:t>value</a:t>
            </a:r>
            <a:r>
              <a:rPr sz="1800" i="1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i="1" dirty="0">
                <a:solidFill>
                  <a:srgbClr val="FFFFFF"/>
                </a:solidFill>
                <a:latin typeface="Calibri"/>
                <a:cs typeface="Calibri"/>
              </a:rPr>
              <a:t>x</a:t>
            </a:r>
            <a:r>
              <a:rPr sz="1800" i="1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i="1" dirty="0">
                <a:solidFill>
                  <a:srgbClr val="FFFFFF"/>
                </a:solidFill>
                <a:latin typeface="Calibri"/>
                <a:cs typeface="Calibri"/>
              </a:rPr>
              <a:t>4 </a:t>
            </a:r>
            <a:r>
              <a:rPr sz="1800" i="1" spc="-10" dirty="0">
                <a:solidFill>
                  <a:srgbClr val="FFFFFF"/>
                </a:solidFill>
                <a:latin typeface="Calibri"/>
                <a:cs typeface="Calibri"/>
              </a:rPr>
              <a:t>bytes</a:t>
            </a:r>
            <a:endParaRPr sz="180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spcBef>
                <a:spcPts val="1685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Reserved.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This is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6-bit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field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reserved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 future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use.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79192" y="2985516"/>
            <a:ext cx="6833616" cy="3366515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412616" y="6228613"/>
            <a:ext cx="5351780" cy="584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85"/>
              </a:lnSpc>
            </a:pPr>
            <a:r>
              <a:rPr sz="4400" u="heavy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3"/>
              </a:rPr>
              <a:t>www.knowledgegate.in</a:t>
            </a:r>
            <a:endParaRPr sz="4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440807" y="13207"/>
            <a:ext cx="13087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1" u="heavy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Chec</a:t>
            </a:r>
            <a:r>
              <a:rPr b="1" u="heavy" spc="-2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k</a:t>
            </a:r>
            <a:r>
              <a:rPr b="1" u="heavy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sum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8739" y="383235"/>
            <a:ext cx="9630410" cy="1397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Checksum:</a:t>
            </a:r>
            <a:r>
              <a:rPr sz="1800" b="1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This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16-bit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field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contains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checksum.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lr>
                <a:srgbClr val="FFFFFF"/>
              </a:buClr>
              <a:buFont typeface="Arial MT"/>
              <a:buChar char="•"/>
            </a:pPr>
            <a:endParaRPr sz="175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While</a:t>
            </a:r>
            <a:r>
              <a:rPr sz="18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calculation</a:t>
            </a:r>
            <a:r>
              <a:rPr sz="18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the</a:t>
            </a:r>
            <a:r>
              <a:rPr sz="18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checksum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75" dirty="0">
                <a:solidFill>
                  <a:srgbClr val="FFFFFF"/>
                </a:solidFill>
                <a:latin typeface="Calibri"/>
                <a:cs typeface="Calibri"/>
              </a:rPr>
              <a:t>TCP,</a:t>
            </a:r>
            <a:r>
              <a:rPr sz="18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Entire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TCP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segment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18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pseudo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header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(IP)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18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considered.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lr>
                <a:srgbClr val="FFFFFF"/>
              </a:buClr>
              <a:buFont typeface="Arial MT"/>
              <a:buChar char="•"/>
            </a:pPr>
            <a:endParaRPr sz="175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For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TCP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pseudo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header,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value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 the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protocol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field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6.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819655"/>
            <a:ext cx="6185915" cy="2366772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310884" y="1959864"/>
            <a:ext cx="5881116" cy="2122932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2484" y="4468367"/>
            <a:ext cx="6123432" cy="197358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3412616" y="6228613"/>
            <a:ext cx="5351780" cy="584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85"/>
              </a:lnSpc>
            </a:pPr>
            <a:r>
              <a:rPr sz="4400" u="heavy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5"/>
              </a:rPr>
              <a:t>www.knowledgegate.in</a:t>
            </a:r>
            <a:endParaRPr sz="4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739" y="0"/>
            <a:ext cx="11948795" cy="3257550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pPr marL="3319779">
              <a:lnSpc>
                <a:spcPct val="100000"/>
              </a:lnSpc>
              <a:spcBef>
                <a:spcPts val="1060"/>
              </a:spcBef>
            </a:pPr>
            <a:r>
              <a:rPr sz="2000" b="1" u="heavy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Window</a:t>
            </a:r>
            <a:r>
              <a:rPr sz="2000" b="1" u="heavy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2000" b="1" u="heavy" spc="-1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Size/Advertisement</a:t>
            </a:r>
            <a:r>
              <a:rPr sz="2000" b="1" u="heavy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2000" b="1" u="heavy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window(Flow</a:t>
            </a:r>
            <a:r>
              <a:rPr sz="2000" b="1" u="heavy" spc="-2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2000" b="1" u="heavy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control)</a:t>
            </a:r>
            <a:endParaRPr sz="2000">
              <a:latin typeface="Calibri"/>
              <a:cs typeface="Calibri"/>
            </a:endParaRPr>
          </a:p>
          <a:p>
            <a:pPr marL="299085" marR="5080" indent="-287020">
              <a:lnSpc>
                <a:spcPct val="100000"/>
              </a:lnSpc>
              <a:spcBef>
                <a:spcPts val="960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Basics</a:t>
            </a:r>
            <a:r>
              <a:rPr sz="2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idea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sender</a:t>
            </a:r>
            <a:r>
              <a:rPr sz="2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should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never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send what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receiver</a:t>
            </a:r>
            <a:r>
              <a:rPr sz="2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can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not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receive.</a:t>
            </a:r>
            <a:r>
              <a:rPr sz="2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Window</a:t>
            </a:r>
            <a:r>
              <a:rPr sz="20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size</a:t>
            </a:r>
            <a:r>
              <a:rPr sz="2000" b="1" spc="-10" dirty="0">
                <a:solidFill>
                  <a:srgbClr val="FFFFFF"/>
                </a:solidFill>
                <a:latin typeface="Calibri"/>
                <a:cs typeface="Calibri"/>
              </a:rPr>
              <a:t>:</a:t>
            </a:r>
            <a:r>
              <a:rPr sz="2000" b="1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This field</a:t>
            </a:r>
            <a:r>
              <a:rPr sz="2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defines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the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size </a:t>
            </a:r>
            <a:r>
              <a:rPr sz="2000" spc="-43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000" spc="-25" dirty="0">
                <a:solidFill>
                  <a:srgbClr val="FFFFFF"/>
                </a:solidFill>
                <a:latin typeface="Calibri"/>
                <a:cs typeface="Calibri"/>
              </a:rPr>
              <a:t>window,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in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bytes, that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the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receiver</a:t>
            </a:r>
            <a:r>
              <a:rPr sz="2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FFFFFF"/>
                </a:solidFill>
                <a:latin typeface="Calibri"/>
                <a:cs typeface="Calibri"/>
              </a:rPr>
              <a:t>have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reserved</a:t>
            </a:r>
            <a:r>
              <a:rPr sz="2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20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incoming</a:t>
            </a:r>
            <a:r>
              <a:rPr sz="20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from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35" dirty="0">
                <a:solidFill>
                  <a:srgbClr val="FFFFFF"/>
                </a:solidFill>
                <a:latin typeface="Calibri"/>
                <a:cs typeface="Calibri"/>
              </a:rPr>
              <a:t>sender.</a:t>
            </a:r>
            <a:endParaRPr sz="2000">
              <a:latin typeface="Calibri"/>
              <a:cs typeface="Calibri"/>
            </a:endParaRPr>
          </a:p>
          <a:p>
            <a:pPr marL="299085" marR="260985" indent="-287020">
              <a:lnSpc>
                <a:spcPct val="100000"/>
              </a:lnSpc>
              <a:spcBef>
                <a:spcPts val="960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Note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that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length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this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field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16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bits,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which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means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that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maximum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size</a:t>
            </a:r>
            <a:r>
              <a:rPr sz="2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of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window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65,535</a:t>
            </a:r>
            <a:r>
              <a:rPr sz="20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bytes. </a:t>
            </a:r>
            <a:r>
              <a:rPr sz="2000" spc="-43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This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value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normally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referred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as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receiving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window</a:t>
            </a:r>
            <a:r>
              <a:rPr sz="20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and is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determined</a:t>
            </a:r>
            <a:r>
              <a:rPr sz="2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by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000" spc="-30" dirty="0">
                <a:solidFill>
                  <a:srgbClr val="FFFFFF"/>
                </a:solidFill>
                <a:latin typeface="Calibri"/>
                <a:cs typeface="Calibri"/>
              </a:rPr>
              <a:t>receiver.</a:t>
            </a:r>
            <a:r>
              <a:rPr sz="2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sender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must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obey</a:t>
            </a:r>
            <a:r>
              <a:rPr sz="20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dictation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receiver</a:t>
            </a:r>
            <a:r>
              <a:rPr sz="2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this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case.</a:t>
            </a:r>
            <a:endParaRPr sz="2000">
              <a:latin typeface="Calibri"/>
              <a:cs typeface="Calibri"/>
            </a:endParaRPr>
          </a:p>
          <a:p>
            <a:pPr marL="299085" marR="235585" indent="-287020">
              <a:lnSpc>
                <a:spcPct val="100000"/>
              </a:lnSpc>
              <a:spcBef>
                <a:spcPts val="965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One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problem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with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this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idea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window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size</a:t>
            </a:r>
            <a:r>
              <a:rPr sz="2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is only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16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bits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long,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so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very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small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amount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can</a:t>
            </a:r>
            <a:r>
              <a:rPr sz="20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be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advertise</a:t>
            </a:r>
            <a:r>
              <a:rPr sz="2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in </a:t>
            </a:r>
            <a:r>
              <a:rPr sz="2000" spc="-43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todays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world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context.A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solution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additional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14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bits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can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be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FFFFFF"/>
                </a:solidFill>
                <a:latin typeface="Calibri"/>
                <a:cs typeface="Calibri"/>
              </a:rPr>
              <a:t>taken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from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options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so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total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FFFFFF"/>
                </a:solidFill>
                <a:latin typeface="Calibri"/>
                <a:cs typeface="Calibri"/>
              </a:rPr>
              <a:t>size</a:t>
            </a:r>
            <a:r>
              <a:rPr sz="2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become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30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bits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or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1GB.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14600" y="3255264"/>
            <a:ext cx="6682740" cy="3351276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412616" y="6228613"/>
            <a:ext cx="5351780" cy="584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85"/>
              </a:lnSpc>
            </a:pPr>
            <a:r>
              <a:rPr sz="4400" u="heavy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3"/>
              </a:rPr>
              <a:t>www.knowledgegate.in</a:t>
            </a:r>
            <a:endParaRPr sz="4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739" y="16256"/>
            <a:ext cx="5250180" cy="62452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1275" algn="ctr">
              <a:lnSpc>
                <a:spcPct val="100000"/>
              </a:lnSpc>
              <a:spcBef>
                <a:spcPts val="100"/>
              </a:spcBef>
            </a:pPr>
            <a:r>
              <a:rPr sz="2000" b="1" u="heavy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Peer-to-Peer</a:t>
            </a:r>
            <a:r>
              <a:rPr sz="2000" b="1" u="heavy" spc="-5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2000" b="1" u="heavy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Processes</a:t>
            </a:r>
            <a:endParaRPr sz="2000">
              <a:latin typeface="Calibri"/>
              <a:cs typeface="Calibri"/>
            </a:endParaRPr>
          </a:p>
          <a:p>
            <a:pPr marL="299085" marR="229870" indent="-287020">
              <a:lnSpc>
                <a:spcPct val="100000"/>
              </a:lnSpc>
              <a:spcBef>
                <a:spcPts val="1445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2000" spc="-25" dirty="0">
                <a:solidFill>
                  <a:srgbClr val="FFFFFF"/>
                </a:solidFill>
                <a:latin typeface="Calibri"/>
                <a:cs typeface="Calibri"/>
              </a:rPr>
              <a:t>At</a:t>
            </a:r>
            <a:r>
              <a:rPr sz="20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physical</a:t>
            </a:r>
            <a:r>
              <a:rPr sz="20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40" dirty="0">
                <a:solidFill>
                  <a:srgbClr val="FFFFFF"/>
                </a:solidFill>
                <a:latin typeface="Calibri"/>
                <a:cs typeface="Calibri"/>
              </a:rPr>
              <a:t>layer,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communication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is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direct: </a:t>
            </a:r>
            <a:r>
              <a:rPr sz="2000" spc="-4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device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sends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a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stream</a:t>
            </a:r>
            <a:r>
              <a:rPr sz="2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bits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device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B 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(through</a:t>
            </a:r>
            <a:r>
              <a:rPr sz="20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intermediate</a:t>
            </a:r>
            <a:r>
              <a:rPr sz="200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nodes).</a:t>
            </a:r>
            <a:endParaRPr sz="2000">
              <a:latin typeface="Calibri"/>
              <a:cs typeface="Calibri"/>
            </a:endParaRPr>
          </a:p>
          <a:p>
            <a:pPr marL="299085" marR="5080" indent="-287020">
              <a:lnSpc>
                <a:spcPct val="100000"/>
              </a:lnSpc>
              <a:spcBef>
                <a:spcPts val="1680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2000" spc="-25" dirty="0">
                <a:solidFill>
                  <a:srgbClr val="FFFFFF"/>
                </a:solidFill>
                <a:latin typeface="Calibri"/>
                <a:cs typeface="Calibri"/>
              </a:rPr>
              <a:t>At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higher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layers,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communication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must move </a:t>
            </a:r>
            <a:r>
              <a:rPr sz="2000" spc="-4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down through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000" spc="-20" dirty="0">
                <a:solidFill>
                  <a:srgbClr val="FFFFFF"/>
                </a:solidFill>
                <a:latin typeface="Calibri"/>
                <a:cs typeface="Calibri"/>
              </a:rPr>
              <a:t>layers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on device 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A,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over to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device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B,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20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then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back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up</a:t>
            </a:r>
            <a:r>
              <a:rPr sz="20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through</a:t>
            </a:r>
            <a:r>
              <a:rPr sz="20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layers.</a:t>
            </a:r>
            <a:endParaRPr sz="2000">
              <a:latin typeface="Calibri"/>
              <a:cs typeface="Calibri"/>
            </a:endParaRPr>
          </a:p>
          <a:p>
            <a:pPr marL="299085" marR="29209" indent="-287020">
              <a:lnSpc>
                <a:spcPct val="100000"/>
              </a:lnSpc>
              <a:spcBef>
                <a:spcPts val="1680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Each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layer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in the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sending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device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adds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its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own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information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to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message</a:t>
            </a:r>
            <a:r>
              <a:rPr sz="2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it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receives</a:t>
            </a:r>
            <a:r>
              <a:rPr sz="2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from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000" spc="-43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layer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just above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it and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passes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 whole 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package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 to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layer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just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below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it.</a:t>
            </a:r>
            <a:endParaRPr sz="2000">
              <a:latin typeface="Calibri"/>
              <a:cs typeface="Calibri"/>
            </a:endParaRPr>
          </a:p>
          <a:p>
            <a:pPr marL="299085" marR="230504" indent="-287020" algn="just">
              <a:lnSpc>
                <a:spcPct val="100000"/>
              </a:lnSpc>
              <a:spcBef>
                <a:spcPts val="1685"/>
              </a:spcBef>
              <a:buFont typeface="Arial MT"/>
              <a:buChar char="•"/>
              <a:tabLst>
                <a:tab pos="299720" algn="l"/>
              </a:tabLst>
            </a:pPr>
            <a:r>
              <a:rPr sz="2000" spc="-25" dirty="0">
                <a:solidFill>
                  <a:srgbClr val="FFFFFF"/>
                </a:solidFill>
                <a:latin typeface="Calibri"/>
                <a:cs typeface="Calibri"/>
              </a:rPr>
              <a:t>At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layer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1 the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entire package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is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converted to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 </a:t>
            </a:r>
            <a:r>
              <a:rPr sz="2000" spc="-4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form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that can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be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transmitted to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receiving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device.</a:t>
            </a:r>
            <a:endParaRPr sz="2000">
              <a:latin typeface="Calibri"/>
              <a:cs typeface="Calibri"/>
            </a:endParaRPr>
          </a:p>
          <a:p>
            <a:pPr marL="299085" marR="271145" indent="-287020">
              <a:lnSpc>
                <a:spcPct val="100000"/>
              </a:lnSpc>
              <a:spcBef>
                <a:spcPts val="1680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2000" spc="-25" dirty="0">
                <a:solidFill>
                  <a:srgbClr val="FFFFFF"/>
                </a:solidFill>
                <a:latin typeface="Calibri"/>
                <a:cs typeface="Calibri"/>
              </a:rPr>
              <a:t>At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receiving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machine, the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message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is 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unwrapped</a:t>
            </a:r>
            <a:r>
              <a:rPr sz="20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layer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by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40" dirty="0">
                <a:solidFill>
                  <a:srgbClr val="FFFFFF"/>
                </a:solidFill>
                <a:latin typeface="Calibri"/>
                <a:cs typeface="Calibri"/>
              </a:rPr>
              <a:t>layer,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with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each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process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receiving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removing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meant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20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it.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49823" y="0"/>
            <a:ext cx="6742176" cy="6857997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412616" y="6228613"/>
            <a:ext cx="5351780" cy="584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85"/>
              </a:lnSpc>
            </a:pPr>
            <a:r>
              <a:rPr sz="4400" u="heavy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3"/>
              </a:rPr>
              <a:t>www.knowledgegate.in</a:t>
            </a:r>
            <a:endParaRPr sz="4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200015" y="9855"/>
            <a:ext cx="179133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u="heavy" spc="-1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Control</a:t>
            </a:r>
            <a:r>
              <a:rPr sz="2800" b="1" u="heavy" spc="-6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2800" b="1" u="heavy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Flag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8739" y="443230"/>
            <a:ext cx="11776710" cy="12452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000" b="1" spc="-10" dirty="0">
                <a:solidFill>
                  <a:srgbClr val="FFFFFF"/>
                </a:solidFill>
                <a:latin typeface="Calibri"/>
                <a:cs typeface="Calibri"/>
              </a:rPr>
              <a:t>Control</a:t>
            </a:r>
            <a:r>
              <a:rPr sz="2000" b="1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FFFFFF"/>
                </a:solidFill>
                <a:latin typeface="Calibri"/>
                <a:cs typeface="Calibri"/>
              </a:rPr>
              <a:t>Flag:</a:t>
            </a:r>
            <a:r>
              <a:rPr sz="2000" b="1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This field</a:t>
            </a:r>
            <a:r>
              <a:rPr sz="2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defines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6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different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control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bits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or flags.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One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or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more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of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these</a:t>
            </a:r>
            <a:r>
              <a:rPr sz="2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bits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can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be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set</a:t>
            </a:r>
            <a:r>
              <a:rPr sz="2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at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time.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FFFFFF"/>
              </a:buClr>
              <a:buFont typeface="Arial MT"/>
              <a:buChar char="•"/>
            </a:pPr>
            <a:endParaRPr sz="1950">
              <a:latin typeface="Calibri"/>
              <a:cs typeface="Calibri"/>
            </a:endParaRPr>
          </a:p>
          <a:p>
            <a:pPr marL="355600" marR="5080" indent="-342900">
              <a:lnSpc>
                <a:spcPct val="100000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These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bits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enable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flow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control,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connection</a:t>
            </a:r>
            <a:r>
              <a:rPr sz="20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establishment</a:t>
            </a:r>
            <a:r>
              <a:rPr sz="2000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termination,</a:t>
            </a:r>
            <a:r>
              <a:rPr sz="2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connection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abortion,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and the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mode </a:t>
            </a:r>
            <a:r>
              <a:rPr sz="2000" spc="-4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 data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transfer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in </a:t>
            </a:r>
            <a:r>
              <a:rPr sz="2000" spc="-75" dirty="0">
                <a:solidFill>
                  <a:srgbClr val="FFFFFF"/>
                </a:solidFill>
                <a:latin typeface="Calibri"/>
                <a:cs typeface="Calibri"/>
              </a:rPr>
              <a:t>TCP.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711451"/>
            <a:ext cx="5602223" cy="2852928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167628" y="1812035"/>
            <a:ext cx="5961887" cy="2651760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3412616" y="6228613"/>
            <a:ext cx="5351780" cy="584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85"/>
              </a:lnSpc>
            </a:pPr>
            <a:r>
              <a:rPr sz="4400" u="heavy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4"/>
              </a:rPr>
              <a:t>www.knowledgegate.in</a:t>
            </a:r>
            <a:endParaRPr sz="4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739" y="0"/>
            <a:ext cx="11670030" cy="1961514"/>
          </a:xfrm>
          <a:prstGeom prst="rect">
            <a:avLst/>
          </a:prstGeom>
        </p:spPr>
        <p:txBody>
          <a:bodyPr vert="horz" wrap="square" lIns="0" tIns="194310" rIns="0" bIns="0" rtlCol="0">
            <a:spAutoFit/>
          </a:bodyPr>
          <a:lstStyle/>
          <a:p>
            <a:pPr marL="5086350">
              <a:lnSpc>
                <a:spcPct val="100000"/>
              </a:lnSpc>
              <a:spcBef>
                <a:spcPts val="1530"/>
              </a:spcBef>
            </a:pPr>
            <a:r>
              <a:rPr sz="2400" b="1" u="heavy" spc="-1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Urgent</a:t>
            </a:r>
            <a:r>
              <a:rPr sz="2400" b="1" u="heavy" spc="-7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2400" b="1" u="heavy" spc="-1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pointer</a:t>
            </a:r>
            <a:endParaRPr sz="2400">
              <a:latin typeface="Calibri"/>
              <a:cs typeface="Calibri"/>
            </a:endParaRPr>
          </a:p>
          <a:p>
            <a:pPr marL="299085" marR="5080" indent="-287020">
              <a:lnSpc>
                <a:spcPct val="114999"/>
              </a:lnSpc>
              <a:spcBef>
                <a:spcPts val="994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2400" b="1" spc="-15" dirty="0">
                <a:solidFill>
                  <a:srgbClr val="FFFFFF"/>
                </a:solidFill>
                <a:latin typeface="Calibri"/>
                <a:cs typeface="Calibri"/>
              </a:rPr>
              <a:t>Urgent </a:t>
            </a:r>
            <a:r>
              <a:rPr sz="2400" b="1" spc="-10" dirty="0">
                <a:solidFill>
                  <a:srgbClr val="FFFFFF"/>
                </a:solidFill>
                <a:latin typeface="Calibri"/>
                <a:cs typeface="Calibri"/>
              </a:rPr>
              <a:t>pointer: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This 16-bit field,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which is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valid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only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if the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urgent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flag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is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set,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is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used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when the </a:t>
            </a:r>
            <a:r>
              <a:rPr sz="2400" spc="-5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segment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contains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urgent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data.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It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defines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number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that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must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be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added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sequence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number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obtain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number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last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urgent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byte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in the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data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section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of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segment.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49067" y="2221992"/>
            <a:ext cx="6775704" cy="3944112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412616" y="6228613"/>
            <a:ext cx="5351780" cy="584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85"/>
              </a:lnSpc>
            </a:pPr>
            <a:r>
              <a:rPr sz="4400" u="heavy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3"/>
              </a:rPr>
              <a:t>www.knowledgegate.in</a:t>
            </a:r>
            <a:endParaRPr sz="4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50534" y="16256"/>
            <a:ext cx="108966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u="heavy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PUSH</a:t>
            </a:r>
            <a:r>
              <a:rPr sz="2000" b="1" u="heavy" spc="-9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2000" b="1" u="heavy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Flag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8739" y="322275"/>
            <a:ext cx="12016740" cy="1671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marR="81915" indent="-28702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Push</a:t>
            </a:r>
            <a:r>
              <a:rPr sz="1800" b="1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(PSH)</a:t>
            </a:r>
            <a:r>
              <a:rPr sz="1800" b="1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800" b="1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Transport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layer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by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default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waits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 some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time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application</a:t>
            </a:r>
            <a:r>
              <a:rPr sz="18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layer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send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enough</a:t>
            </a:r>
            <a:r>
              <a:rPr sz="18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equal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maximum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segment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size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so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that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number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packets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transmitted</a:t>
            </a:r>
            <a:r>
              <a:rPr sz="18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network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minimizes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which</a:t>
            </a:r>
            <a:r>
              <a:rPr sz="18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not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desirable</a:t>
            </a:r>
            <a:r>
              <a:rPr sz="18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by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some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application</a:t>
            </a:r>
            <a:r>
              <a:rPr sz="18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like </a:t>
            </a:r>
            <a:r>
              <a:rPr sz="1800" spc="-3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interactive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applications(chatting).</a:t>
            </a:r>
            <a:endParaRPr sz="1800">
              <a:latin typeface="Calibri"/>
              <a:cs typeface="Calibri"/>
            </a:endParaRPr>
          </a:p>
          <a:p>
            <a:pPr marL="299085" marR="5080" indent="-287020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This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problem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solved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by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using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PSH.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Transport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layer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sets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PSH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= 1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immediately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sends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segment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 to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network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layer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as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soon </a:t>
            </a:r>
            <a:r>
              <a:rPr sz="1800" spc="-3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as it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receives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signal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from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application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45" dirty="0">
                <a:solidFill>
                  <a:srgbClr val="FFFFFF"/>
                </a:solidFill>
                <a:latin typeface="Calibri"/>
                <a:cs typeface="Calibri"/>
              </a:rPr>
              <a:t>layer.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Receiver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transport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Calibri"/>
                <a:cs typeface="Calibri"/>
              </a:rPr>
              <a:t>layer,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seeing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PSH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immediately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forwards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to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 application</a:t>
            </a:r>
            <a:r>
              <a:rPr sz="18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45" dirty="0">
                <a:solidFill>
                  <a:srgbClr val="FFFFFF"/>
                </a:solidFill>
                <a:latin typeface="Calibri"/>
                <a:cs typeface="Calibri"/>
              </a:rPr>
              <a:t>layer.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In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general,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it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tells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receiver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process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these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packets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as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 they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are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received</a:t>
            </a:r>
            <a:r>
              <a:rPr sz="18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instead</a:t>
            </a:r>
            <a:r>
              <a:rPr sz="18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buffering</a:t>
            </a:r>
            <a:r>
              <a:rPr sz="18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them.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682239"/>
            <a:ext cx="5244083" cy="2266188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454140" y="2735579"/>
            <a:ext cx="5394960" cy="2159508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3412616" y="6228613"/>
            <a:ext cx="5351780" cy="584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85"/>
              </a:lnSpc>
            </a:pPr>
            <a:r>
              <a:rPr sz="4400" u="heavy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4"/>
              </a:rPr>
              <a:t>www.knowledgegate.in</a:t>
            </a:r>
            <a:endParaRPr sz="4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62727" y="13207"/>
            <a:ext cx="10642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1" u="heavy" spc="-1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RST</a:t>
            </a:r>
            <a:r>
              <a:rPr b="1" u="heavy" spc="-114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b="1" u="heavy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Flag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8739" y="504189"/>
            <a:ext cx="11688445" cy="12452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marR="5080" indent="-287020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2000" b="1" spc="-10" dirty="0">
                <a:solidFill>
                  <a:srgbClr val="FFFFFF"/>
                </a:solidFill>
                <a:latin typeface="Calibri"/>
                <a:cs typeface="Calibri"/>
              </a:rPr>
              <a:t>Reset</a:t>
            </a:r>
            <a:r>
              <a:rPr sz="2000" b="1" spc="-15" dirty="0">
                <a:solidFill>
                  <a:srgbClr val="FFFFFF"/>
                </a:solidFill>
                <a:latin typeface="Calibri"/>
                <a:cs typeface="Calibri"/>
              </a:rPr>
              <a:t> (RST)</a:t>
            </a:r>
            <a:r>
              <a:rPr sz="2000" b="1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2000" b="1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It is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used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terminate</a:t>
            </a:r>
            <a:r>
              <a:rPr sz="2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connection</a:t>
            </a:r>
            <a:r>
              <a:rPr sz="20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if</a:t>
            </a:r>
            <a:r>
              <a:rPr sz="2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sender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or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receiver</a:t>
            </a:r>
            <a:r>
              <a:rPr sz="2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feels</a:t>
            </a:r>
            <a:r>
              <a:rPr sz="2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something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is</a:t>
            </a:r>
            <a:r>
              <a:rPr sz="2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wrong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with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000" spc="-43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TCP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connection</a:t>
            </a:r>
            <a:r>
              <a:rPr sz="20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or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that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the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conversation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should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not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exist.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FFFFFF"/>
              </a:buClr>
              <a:buFont typeface="Arial MT"/>
              <a:buChar char="•"/>
            </a:pPr>
            <a:endParaRPr sz="195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It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can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get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send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from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receiver</a:t>
            </a:r>
            <a:r>
              <a:rPr sz="2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side</a:t>
            </a:r>
            <a:r>
              <a:rPr sz="2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when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 packet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send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particular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host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that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was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not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expecting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it.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0687" y="2034539"/>
            <a:ext cx="5530596" cy="2915412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015228" y="2034539"/>
            <a:ext cx="6006083" cy="2779775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3412616" y="6228613"/>
            <a:ext cx="5351780" cy="584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85"/>
              </a:lnSpc>
            </a:pPr>
            <a:r>
              <a:rPr sz="4400" u="heavy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4"/>
              </a:rPr>
              <a:t>www.knowledgegate.in</a:t>
            </a:r>
            <a:endParaRPr sz="4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68366" y="13207"/>
            <a:ext cx="22542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1" u="heavy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A</a:t>
            </a:r>
            <a:r>
              <a:rPr b="1" u="heavy" spc="-4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b="1" u="heavy" spc="-2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TCP</a:t>
            </a:r>
            <a:r>
              <a:rPr b="1" u="heavy" spc="-5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b="1" u="heavy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Connection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8739" y="501141"/>
            <a:ext cx="11814810" cy="100456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connection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establishment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TCP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is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called</a:t>
            </a:r>
            <a:r>
              <a:rPr sz="24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b="1" i="1" spc="-5" dirty="0">
                <a:solidFill>
                  <a:srgbClr val="FFFFFF"/>
                </a:solidFill>
                <a:latin typeface="Calibri"/>
                <a:cs typeface="Calibri"/>
              </a:rPr>
              <a:t>three-way</a:t>
            </a:r>
            <a:r>
              <a:rPr sz="2400" b="1" i="1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b="1" i="1" spc="-5" dirty="0">
                <a:solidFill>
                  <a:srgbClr val="FFFFFF"/>
                </a:solidFill>
                <a:latin typeface="Calibri"/>
                <a:cs typeface="Calibri"/>
              </a:rPr>
              <a:t>handshaking.</a:t>
            </a:r>
            <a:endParaRPr sz="2400">
              <a:latin typeface="Calibri"/>
              <a:cs typeface="Calibri"/>
            </a:endParaRPr>
          </a:p>
          <a:p>
            <a:pPr marL="299085" marR="5080" indent="-287020">
              <a:lnSpc>
                <a:spcPct val="100000"/>
              </a:lnSpc>
              <a:spcBef>
                <a:spcPts val="25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client</a:t>
            </a:r>
            <a:r>
              <a:rPr sz="2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program</a:t>
            </a:r>
            <a:r>
              <a:rPr sz="20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issues</a:t>
            </a:r>
            <a:r>
              <a:rPr sz="2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request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an</a:t>
            </a:r>
            <a:r>
              <a:rPr sz="2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i="1" spc="-5" dirty="0">
                <a:solidFill>
                  <a:srgbClr val="FFFFFF"/>
                </a:solidFill>
                <a:latin typeface="Calibri"/>
                <a:cs typeface="Calibri"/>
              </a:rPr>
              <a:t>active</a:t>
            </a:r>
            <a:r>
              <a:rPr sz="2000" i="1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i="1" dirty="0">
                <a:solidFill>
                  <a:srgbClr val="FFFFFF"/>
                </a:solidFill>
                <a:latin typeface="Calibri"/>
                <a:cs typeface="Calibri"/>
              </a:rPr>
              <a:t>open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sz="20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client</a:t>
            </a:r>
            <a:r>
              <a:rPr sz="2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that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wishes</a:t>
            </a:r>
            <a:r>
              <a:rPr sz="2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connect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an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open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server</a:t>
            </a:r>
            <a:r>
              <a:rPr sz="2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tells</a:t>
            </a:r>
            <a:r>
              <a:rPr sz="2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its </a:t>
            </a:r>
            <a:r>
              <a:rPr sz="2000" spc="-43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TCP to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connect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 to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 particular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35" dirty="0">
                <a:solidFill>
                  <a:srgbClr val="FFFFFF"/>
                </a:solidFill>
                <a:latin typeface="Calibri"/>
                <a:cs typeface="Calibri"/>
              </a:rPr>
              <a:t>server.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TCP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can</a:t>
            </a:r>
            <a:r>
              <a:rPr sz="20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now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start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three-way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handshaking</a:t>
            </a:r>
            <a:r>
              <a:rPr sz="20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process.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72767" y="2115311"/>
            <a:ext cx="9046464" cy="4126991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412616" y="6228613"/>
            <a:ext cx="5351780" cy="584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85"/>
              </a:lnSpc>
            </a:pPr>
            <a:r>
              <a:rPr sz="4400" u="heavy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3"/>
              </a:rPr>
              <a:t>www.knowledgegate.in</a:t>
            </a:r>
            <a:endParaRPr sz="4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739" y="3478"/>
            <a:ext cx="12035155" cy="2308860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265"/>
              </a:spcBef>
              <a:buClr>
                <a:srgbClr val="FFFFFF"/>
              </a:buClr>
              <a:buFont typeface="Symbol"/>
              <a:buChar char=""/>
              <a:tabLst>
                <a:tab pos="354965" algn="l"/>
                <a:tab pos="355600" algn="l"/>
              </a:tabLst>
            </a:pP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server</a:t>
            </a:r>
            <a:r>
              <a:rPr sz="2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sends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second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segment,</a:t>
            </a:r>
            <a:r>
              <a:rPr sz="2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SYN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+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ACK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segment</a:t>
            </a:r>
            <a:r>
              <a:rPr sz="2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with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two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flag bits</a:t>
            </a:r>
            <a:r>
              <a:rPr sz="2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set</a:t>
            </a:r>
            <a:r>
              <a:rPr sz="2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as: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SYN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and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ACK.</a:t>
            </a:r>
            <a:endParaRPr sz="2000">
              <a:latin typeface="Calibri"/>
              <a:cs typeface="Calibri"/>
            </a:endParaRPr>
          </a:p>
          <a:p>
            <a:pPr marL="812800" lvl="1" indent="-342900">
              <a:lnSpc>
                <a:spcPct val="100000"/>
              </a:lnSpc>
              <a:spcBef>
                <a:spcPts val="165"/>
              </a:spcBef>
              <a:buFont typeface="Arial MT"/>
              <a:buChar char="•"/>
              <a:tabLst>
                <a:tab pos="812165" algn="l"/>
                <a:tab pos="812800" algn="l"/>
              </a:tabLst>
            </a:pP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It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SYN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segment</a:t>
            </a:r>
            <a:r>
              <a:rPr sz="2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for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communication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other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direction.</a:t>
            </a:r>
            <a:endParaRPr sz="2000">
              <a:latin typeface="Calibri"/>
              <a:cs typeface="Calibri"/>
            </a:endParaRPr>
          </a:p>
          <a:p>
            <a:pPr marL="812800" marR="7620" lvl="1" indent="-342900">
              <a:lnSpc>
                <a:spcPct val="107000"/>
              </a:lnSpc>
              <a:spcBef>
                <a:spcPts val="5"/>
              </a:spcBef>
              <a:buFont typeface="Arial MT"/>
              <a:buChar char="•"/>
              <a:tabLst>
                <a:tab pos="812165" algn="l"/>
                <a:tab pos="812800" algn="l"/>
              </a:tabLst>
            </a:pP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000" spc="1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server</a:t>
            </a:r>
            <a:r>
              <a:rPr sz="2000" spc="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uses</a:t>
            </a:r>
            <a:r>
              <a:rPr sz="2000" spc="1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this</a:t>
            </a:r>
            <a:r>
              <a:rPr sz="2000" spc="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segment</a:t>
            </a:r>
            <a:r>
              <a:rPr sz="2000" spc="1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000" spc="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initialize</a:t>
            </a:r>
            <a:r>
              <a:rPr sz="2000" spc="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000" spc="1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sequence</a:t>
            </a:r>
            <a:r>
              <a:rPr sz="2000" spc="1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number</a:t>
            </a:r>
            <a:r>
              <a:rPr sz="2000" spc="1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2000" spc="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numbering</a:t>
            </a:r>
            <a:r>
              <a:rPr sz="2000" spc="1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000" spc="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bytes</a:t>
            </a:r>
            <a:r>
              <a:rPr sz="2000" spc="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sent</a:t>
            </a:r>
            <a:r>
              <a:rPr sz="2000" spc="1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from</a:t>
            </a:r>
            <a:r>
              <a:rPr sz="2000" spc="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000" spc="1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server </a:t>
            </a:r>
            <a:r>
              <a:rPr sz="2000" spc="-43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client.</a:t>
            </a:r>
            <a:endParaRPr sz="2000">
              <a:latin typeface="Calibri"/>
              <a:cs typeface="Calibri"/>
            </a:endParaRPr>
          </a:p>
          <a:p>
            <a:pPr marL="812800" lvl="1" indent="-342900">
              <a:lnSpc>
                <a:spcPct val="100000"/>
              </a:lnSpc>
              <a:spcBef>
                <a:spcPts val="165"/>
              </a:spcBef>
              <a:buFont typeface="Arial MT"/>
              <a:buChar char="•"/>
              <a:tabLst>
                <a:tab pos="812165" algn="l"/>
                <a:tab pos="812800" algn="l"/>
              </a:tabLst>
            </a:pP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000" spc="2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server</a:t>
            </a:r>
            <a:r>
              <a:rPr sz="2000" spc="2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also</a:t>
            </a:r>
            <a:r>
              <a:rPr sz="2000" spc="2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acknowledges</a:t>
            </a:r>
            <a:r>
              <a:rPr sz="2000" spc="20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000" spc="2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receipt</a:t>
            </a:r>
            <a:r>
              <a:rPr sz="2000" spc="2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2000" spc="2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000" spc="2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SYN</a:t>
            </a:r>
            <a:r>
              <a:rPr sz="2000" spc="20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segment</a:t>
            </a:r>
            <a:r>
              <a:rPr sz="2000" spc="2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from</a:t>
            </a:r>
            <a:r>
              <a:rPr sz="2000" spc="20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000" spc="2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client</a:t>
            </a:r>
            <a:r>
              <a:rPr sz="2000" spc="2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by</a:t>
            </a:r>
            <a:r>
              <a:rPr sz="2000" spc="2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setting</a:t>
            </a:r>
            <a:r>
              <a:rPr sz="2000" spc="2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000" spc="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ACK</a:t>
            </a:r>
            <a:r>
              <a:rPr sz="2000" spc="2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flag</a:t>
            </a:r>
            <a:r>
              <a:rPr sz="2000" spc="2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endParaRPr sz="2000">
              <a:latin typeface="Calibri"/>
              <a:cs typeface="Calibri"/>
            </a:endParaRPr>
          </a:p>
          <a:p>
            <a:pPr marL="812800">
              <a:lnSpc>
                <a:spcPct val="100000"/>
              </a:lnSpc>
              <a:spcBef>
                <a:spcPts val="170"/>
              </a:spcBef>
            </a:pP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displaying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next</a:t>
            </a:r>
            <a:r>
              <a:rPr sz="2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sequence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number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it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expects</a:t>
            </a:r>
            <a:r>
              <a:rPr sz="2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receive</a:t>
            </a:r>
            <a:r>
              <a:rPr sz="2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from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the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client.</a:t>
            </a:r>
            <a:endParaRPr sz="2000">
              <a:latin typeface="Calibri"/>
              <a:cs typeface="Calibri"/>
            </a:endParaRPr>
          </a:p>
          <a:p>
            <a:pPr marL="812800" lvl="1" indent="-342900">
              <a:lnSpc>
                <a:spcPct val="100000"/>
              </a:lnSpc>
              <a:spcBef>
                <a:spcPts val="170"/>
              </a:spcBef>
              <a:buFont typeface="Arial MT"/>
              <a:buChar char="•"/>
              <a:tabLst>
                <a:tab pos="812165" algn="l"/>
                <a:tab pos="812800" algn="l"/>
              </a:tabLst>
            </a:pP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SYN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+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ACK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segment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cannot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carry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data,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but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it</a:t>
            </a:r>
            <a:r>
              <a:rPr sz="2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does consume one sequence </a:t>
            </a:r>
            <a:r>
              <a:rPr sz="2000" spc="-30" dirty="0">
                <a:solidFill>
                  <a:srgbClr val="FFFFFF"/>
                </a:solidFill>
                <a:latin typeface="Calibri"/>
                <a:cs typeface="Calibri"/>
              </a:rPr>
              <a:t>number.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27988" y="2618232"/>
            <a:ext cx="9336023" cy="3944112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412616" y="6228613"/>
            <a:ext cx="5351780" cy="584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85"/>
              </a:lnSpc>
            </a:pPr>
            <a:r>
              <a:rPr sz="4400" u="heavy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3"/>
              </a:rPr>
              <a:t>www.knowledgegate.in</a:t>
            </a:r>
            <a:endParaRPr sz="4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739" y="23876"/>
            <a:ext cx="435038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95"/>
              </a:spcBef>
              <a:buClr>
                <a:srgbClr val="FFFFFF"/>
              </a:buClr>
              <a:buFont typeface="Symbol"/>
              <a:buChar char=""/>
              <a:tabLst>
                <a:tab pos="354965" algn="l"/>
                <a:tab pos="355600" algn="l"/>
              </a:tabLst>
            </a:pP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client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sends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third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segment.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5940" y="358022"/>
            <a:ext cx="11577955" cy="1102360"/>
          </a:xfrm>
          <a:prstGeom prst="rect">
            <a:avLst/>
          </a:prstGeom>
        </p:spPr>
        <p:txBody>
          <a:bodyPr vert="horz" wrap="square" lIns="0" tIns="36194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284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This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just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an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ACK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segment.</a:t>
            </a:r>
            <a:endParaRPr sz="2200">
              <a:latin typeface="Calibri"/>
              <a:cs typeface="Calibri"/>
            </a:endParaRPr>
          </a:p>
          <a:p>
            <a:pPr marL="355600" marR="5080" indent="-342900">
              <a:lnSpc>
                <a:spcPts val="2830"/>
              </a:lnSpc>
              <a:spcBef>
                <a:spcPts val="90"/>
              </a:spcBef>
              <a:buFont typeface="Arial MT"/>
              <a:buChar char="•"/>
              <a:tabLst>
                <a:tab pos="354965" algn="l"/>
                <a:tab pos="355600" algn="l"/>
                <a:tab pos="652145" algn="l"/>
                <a:tab pos="2385695" algn="l"/>
                <a:tab pos="2898775" algn="l"/>
                <a:tab pos="3825875" algn="l"/>
                <a:tab pos="4193540" algn="l"/>
                <a:tab pos="4706620" algn="l"/>
                <a:tab pos="5645785" algn="l"/>
                <a:tab pos="6762750" algn="l"/>
                <a:tab pos="7400290" algn="l"/>
                <a:tab pos="7915275" algn="l"/>
                <a:tab pos="8503920" algn="l"/>
                <a:tab pos="9052560" algn="l"/>
                <a:tab pos="9613265" algn="l"/>
              </a:tabLst>
            </a:pP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acknowle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g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es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2200" spc="-3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ecei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	o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f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2200" spc="-35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gm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2200" spc="-35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with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K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fla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g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ackn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wledgme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t 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number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field.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8739" y="1332255"/>
            <a:ext cx="9456420" cy="946785"/>
          </a:xfrm>
          <a:prstGeom prst="rect">
            <a:avLst/>
          </a:prstGeom>
        </p:spPr>
        <p:txBody>
          <a:bodyPr vert="horz" wrap="square" lIns="0" tIns="13779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85"/>
              </a:spcBef>
              <a:buFont typeface="Symbol"/>
              <a:buChar char=""/>
              <a:tabLst>
                <a:tab pos="354965" algn="l"/>
                <a:tab pos="355600" algn="l"/>
              </a:tabLst>
            </a:pP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ACK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segment</a:t>
            </a:r>
            <a:r>
              <a:rPr sz="2200" spc="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does</a:t>
            </a:r>
            <a:r>
              <a:rPr sz="22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not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consume</a:t>
            </a:r>
            <a:r>
              <a:rPr sz="22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any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sequence</a:t>
            </a:r>
            <a:r>
              <a:rPr sz="22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numbers</a:t>
            </a:r>
            <a:r>
              <a:rPr sz="22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if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it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does</a:t>
            </a:r>
            <a:r>
              <a:rPr sz="22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not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carry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data.</a:t>
            </a:r>
            <a:endParaRPr sz="22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990"/>
              </a:spcBef>
              <a:buFont typeface="Symbol"/>
              <a:buChar char=""/>
              <a:tabLst>
                <a:tab pos="354965" algn="l"/>
                <a:tab pos="355600" algn="l"/>
              </a:tabLst>
            </a:pP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After</a:t>
            </a:r>
            <a:r>
              <a:rPr sz="22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connection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established,</a:t>
            </a:r>
            <a:r>
              <a:rPr sz="22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bidirectional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 data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transfer</a:t>
            </a:r>
            <a:r>
              <a:rPr sz="22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can</a:t>
            </a:r>
            <a:r>
              <a:rPr sz="22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30" dirty="0">
                <a:solidFill>
                  <a:srgbClr val="FFFFFF"/>
                </a:solidFill>
                <a:latin typeface="Calibri"/>
                <a:cs typeface="Calibri"/>
              </a:rPr>
              <a:t>take</a:t>
            </a:r>
            <a:r>
              <a:rPr sz="22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place.</a:t>
            </a:r>
            <a:endParaRPr sz="22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72411" y="2564892"/>
            <a:ext cx="9079992" cy="3671316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3412616" y="6228613"/>
            <a:ext cx="5351780" cy="584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85"/>
              </a:lnSpc>
            </a:pPr>
            <a:r>
              <a:rPr sz="4400" u="heavy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3"/>
              </a:rPr>
              <a:t>www.knowledgegate.in</a:t>
            </a:r>
            <a:endParaRPr sz="4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739" y="0"/>
            <a:ext cx="11875135" cy="4415790"/>
          </a:xfrm>
          <a:prstGeom prst="rect">
            <a:avLst/>
          </a:prstGeom>
        </p:spPr>
        <p:txBody>
          <a:bodyPr vert="horz" wrap="square" lIns="0" tIns="195580" rIns="0" bIns="0" rtlCol="0">
            <a:spAutoFit/>
          </a:bodyPr>
          <a:lstStyle/>
          <a:p>
            <a:pPr marL="158115" algn="ctr">
              <a:lnSpc>
                <a:spcPct val="100000"/>
              </a:lnSpc>
              <a:spcBef>
                <a:spcPts val="1540"/>
              </a:spcBef>
            </a:pPr>
            <a:r>
              <a:rPr sz="2400" b="1" u="heavy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USER</a:t>
            </a:r>
            <a:r>
              <a:rPr sz="2400" b="1" u="heavy" spc="-4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2400" b="1" u="heavy" spc="-6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DATAGRAM</a:t>
            </a:r>
            <a:r>
              <a:rPr sz="2400" b="1" u="heavy" spc="-2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2400" b="1" u="heavy" spc="-2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PROTOCOL</a:t>
            </a:r>
            <a:r>
              <a:rPr sz="2400" b="1" u="heavy" spc="-3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2400" b="1" u="heavy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(UDP)</a:t>
            </a:r>
            <a:endParaRPr sz="240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spcBef>
                <a:spcPts val="1445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4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FFFFFF"/>
                </a:solidFill>
                <a:latin typeface="Calibri"/>
                <a:cs typeface="Calibri"/>
              </a:rPr>
              <a:t>User</a:t>
            </a:r>
            <a:r>
              <a:rPr sz="2400" b="1" spc="-15" dirty="0">
                <a:solidFill>
                  <a:srgbClr val="FFFFFF"/>
                </a:solidFill>
                <a:latin typeface="Calibri"/>
                <a:cs typeface="Calibri"/>
              </a:rPr>
              <a:t> Datagram</a:t>
            </a:r>
            <a:r>
              <a:rPr sz="2400" b="1" spc="-10" dirty="0">
                <a:solidFill>
                  <a:srgbClr val="FFFFFF"/>
                </a:solidFill>
                <a:latin typeface="Calibri"/>
                <a:cs typeface="Calibri"/>
              </a:rPr>
              <a:t> Protocol</a:t>
            </a:r>
            <a:r>
              <a:rPr sz="2400" b="1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FFFFFF"/>
                </a:solidFill>
                <a:latin typeface="Calibri"/>
                <a:cs typeface="Calibri"/>
              </a:rPr>
              <a:t>(UDP)</a:t>
            </a:r>
            <a:r>
              <a:rPr sz="2400" b="1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is a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connectionless,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unreliable transport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protocol.</a:t>
            </a:r>
            <a:endParaRPr sz="2400">
              <a:latin typeface="Calibri"/>
              <a:cs typeface="Calibri"/>
            </a:endParaRPr>
          </a:p>
          <a:p>
            <a:pPr marL="299085" marR="1137285" indent="-287020">
              <a:lnSpc>
                <a:spcPct val="100000"/>
              </a:lnSpc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It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does not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add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anything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to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the services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of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IP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except 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for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providing process-to-process </a:t>
            </a:r>
            <a:r>
              <a:rPr sz="2400" spc="-5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communication</a:t>
            </a:r>
            <a:r>
              <a:rPr sz="24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instead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of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host-to-host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communication.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Clr>
                <a:srgbClr val="FFFFFF"/>
              </a:buClr>
              <a:buFont typeface="Arial MT"/>
              <a:buChar char="•"/>
            </a:pPr>
            <a:endParaRPr sz="235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2400" b="1" u="heavy" spc="-2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Why</a:t>
            </a:r>
            <a:r>
              <a:rPr sz="2400" b="1" u="heavy" spc="-2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2400" b="1" u="heavy" spc="-1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to</a:t>
            </a:r>
            <a:r>
              <a:rPr sz="2400" b="1" u="heavy" spc="-2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2400" b="1" u="heavy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use</a:t>
            </a:r>
            <a:r>
              <a:rPr sz="2400" b="1" u="heavy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2400" b="1" u="heavy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UDP</a:t>
            </a:r>
            <a:endParaRPr sz="2400">
              <a:latin typeface="Calibri"/>
              <a:cs typeface="Calibri"/>
            </a:endParaRPr>
          </a:p>
          <a:p>
            <a:pPr marL="756285" lvl="1" indent="-287020">
              <a:lnSpc>
                <a:spcPct val="100000"/>
              </a:lnSpc>
              <a:buFont typeface="Arial MT"/>
              <a:buChar char="•"/>
              <a:tabLst>
                <a:tab pos="756285" algn="l"/>
                <a:tab pos="756920" algn="l"/>
              </a:tabLst>
            </a:pP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UDP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very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simple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protocol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using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minimum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of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overhead.</a:t>
            </a:r>
            <a:endParaRPr sz="2400">
              <a:latin typeface="Calibri"/>
              <a:cs typeface="Calibri"/>
            </a:endParaRPr>
          </a:p>
          <a:p>
            <a:pPr marL="756285" marR="5080" lvl="1" indent="-287020">
              <a:lnSpc>
                <a:spcPct val="100000"/>
              </a:lnSpc>
              <a:buFont typeface="Arial MT"/>
              <a:buChar char="•"/>
              <a:tabLst>
                <a:tab pos="756285" algn="l"/>
                <a:tab pos="756920" algn="l"/>
              </a:tabLst>
            </a:pP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If a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process wants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to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send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small message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and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does not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care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much about 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reliability,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it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can </a:t>
            </a:r>
            <a:r>
              <a:rPr sz="2400" spc="-5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use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80" dirty="0">
                <a:solidFill>
                  <a:srgbClr val="FFFFFF"/>
                </a:solidFill>
                <a:latin typeface="Calibri"/>
                <a:cs typeface="Calibri"/>
              </a:rPr>
              <a:t>UDP.</a:t>
            </a:r>
            <a:endParaRPr sz="2400">
              <a:latin typeface="Calibri"/>
              <a:cs typeface="Calibri"/>
            </a:endParaRPr>
          </a:p>
          <a:p>
            <a:pPr marL="756285" marR="215900" lvl="1" indent="-287020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756285" algn="l"/>
                <a:tab pos="756920" algn="l"/>
              </a:tabLst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Sending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small message using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UDP 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takes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much less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interaction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between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sender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and </a:t>
            </a:r>
            <a:r>
              <a:rPr sz="2400" spc="-5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receiver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than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using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95" dirty="0">
                <a:solidFill>
                  <a:srgbClr val="FFFFFF"/>
                </a:solidFill>
                <a:latin typeface="Calibri"/>
                <a:cs typeface="Calibri"/>
              </a:rPr>
              <a:t>TCP.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412616" y="6228613"/>
            <a:ext cx="5351780" cy="584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85"/>
              </a:lnSpc>
            </a:pPr>
            <a:r>
              <a:rPr sz="4400" u="heavy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www.knowledgegate.in</a:t>
            </a:r>
            <a:endParaRPr sz="4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137530" y="13207"/>
            <a:ext cx="19145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1" u="heavy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User</a:t>
            </a:r>
            <a:r>
              <a:rPr b="1" u="heavy" spc="-10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b="1" u="heavy" spc="-1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Datagram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8739" y="519430"/>
            <a:ext cx="11781790" cy="2160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marR="5080" indent="-287020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UDP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packets,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called</a:t>
            </a:r>
            <a:r>
              <a:rPr sz="2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b="1" i="1" spc="-5" dirty="0">
                <a:solidFill>
                  <a:srgbClr val="FFFFFF"/>
                </a:solidFill>
                <a:latin typeface="Calibri"/>
                <a:cs typeface="Calibri"/>
              </a:rPr>
              <a:t>user</a:t>
            </a:r>
            <a:r>
              <a:rPr sz="2000" b="1" i="1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b="1" i="1" spc="-5" dirty="0">
                <a:solidFill>
                  <a:srgbClr val="FFFFFF"/>
                </a:solidFill>
                <a:latin typeface="Calibri"/>
                <a:cs typeface="Calibri"/>
              </a:rPr>
              <a:t>datagrams,</a:t>
            </a:r>
            <a:r>
              <a:rPr sz="2000" b="1" i="1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FFFFFF"/>
                </a:solidFill>
                <a:latin typeface="Calibri"/>
                <a:cs typeface="Calibri"/>
              </a:rPr>
              <a:t>have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fixed-size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header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of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8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bytes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made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of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four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fields,</a:t>
            </a:r>
            <a:r>
              <a:rPr sz="2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each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2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bytes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(16 </a:t>
            </a:r>
            <a:r>
              <a:rPr sz="2000" spc="-43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bits).</a:t>
            </a:r>
            <a:endParaRPr sz="20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FFFFFF"/>
                </a:solidFill>
                <a:latin typeface="Calibri"/>
                <a:cs typeface="Calibri"/>
              </a:rPr>
              <a:t>first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two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fields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define</a:t>
            </a:r>
            <a:r>
              <a:rPr sz="20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source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destination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port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numbers.</a:t>
            </a:r>
            <a:endParaRPr sz="20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The third field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defines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the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total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length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user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datagram,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header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plus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data.</a:t>
            </a:r>
            <a:endParaRPr sz="20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16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bits can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define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total</a:t>
            </a:r>
            <a:r>
              <a:rPr sz="2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length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of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to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65,535</a:t>
            </a:r>
            <a:r>
              <a:rPr sz="20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bytes. </a:t>
            </a:r>
            <a:r>
              <a:rPr sz="2000" spc="-35" dirty="0">
                <a:solidFill>
                  <a:srgbClr val="FFFFFF"/>
                </a:solidFill>
                <a:latin typeface="Calibri"/>
                <a:cs typeface="Calibri"/>
              </a:rPr>
              <a:t>However,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total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length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needs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be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less</a:t>
            </a:r>
            <a:r>
              <a:rPr sz="2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because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endParaRPr sz="2000">
              <a:latin typeface="Calibri"/>
              <a:cs typeface="Calibri"/>
            </a:endParaRPr>
          </a:p>
          <a:p>
            <a:pPr marL="355600">
              <a:lnSpc>
                <a:spcPct val="100000"/>
              </a:lnSpc>
            </a:pP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UDP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user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datagram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stored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an IP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datagram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with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total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length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65,535</a:t>
            </a:r>
            <a:r>
              <a:rPr sz="20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bytes.</a:t>
            </a:r>
            <a:endParaRPr sz="20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last</a:t>
            </a:r>
            <a:r>
              <a:rPr sz="2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field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can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carry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optional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checksum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98292" y="3467100"/>
            <a:ext cx="5995415" cy="2962656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412616" y="6228613"/>
            <a:ext cx="5351780" cy="584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85"/>
              </a:lnSpc>
            </a:pPr>
            <a:r>
              <a:rPr sz="4400" u="heavy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3"/>
              </a:rPr>
              <a:t>www.knowledgegate.in</a:t>
            </a:r>
            <a:endParaRPr sz="4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120766" y="9855"/>
            <a:ext cx="1951989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u="heavy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UDP</a:t>
            </a:r>
            <a:r>
              <a:rPr sz="2800" b="1" u="heavy" spc="-6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2800" b="1" u="heavy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Services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412616" y="6228613"/>
            <a:ext cx="5351780" cy="584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85"/>
              </a:lnSpc>
            </a:pPr>
            <a:r>
              <a:rPr sz="4400" u="heavy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www.knowledgegate.in</a:t>
            </a:r>
            <a:endParaRPr sz="44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8739" y="443229"/>
            <a:ext cx="11972290" cy="43846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2200" b="1" i="1" spc="-10" dirty="0">
                <a:solidFill>
                  <a:srgbClr val="FFFFFF"/>
                </a:solidFill>
                <a:latin typeface="Calibri"/>
                <a:cs typeface="Calibri"/>
              </a:rPr>
              <a:t>Process-to-Process</a:t>
            </a:r>
            <a:r>
              <a:rPr sz="2200" b="1" i="1" spc="-5" dirty="0">
                <a:solidFill>
                  <a:srgbClr val="FFFFFF"/>
                </a:solidFill>
                <a:latin typeface="Calibri"/>
                <a:cs typeface="Calibri"/>
              </a:rPr>
              <a:t> Communication</a:t>
            </a:r>
            <a:endParaRPr sz="2200">
              <a:latin typeface="Calibri"/>
              <a:cs typeface="Calibri"/>
            </a:endParaRPr>
          </a:p>
          <a:p>
            <a:pPr marL="756285" marR="646430" lvl="1" indent="-287020">
              <a:lnSpc>
                <a:spcPct val="100000"/>
              </a:lnSpc>
              <a:buFont typeface="Arial MT"/>
              <a:buChar char="•"/>
              <a:tabLst>
                <a:tab pos="756285" algn="l"/>
                <a:tab pos="756920" algn="l"/>
              </a:tabLst>
            </a:pP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UDP</a:t>
            </a:r>
            <a:r>
              <a:rPr sz="22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provides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 process-to-process</a:t>
            </a:r>
            <a:r>
              <a:rPr sz="22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communication</a:t>
            </a:r>
            <a:r>
              <a:rPr sz="220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using</a:t>
            </a:r>
            <a:r>
              <a:rPr sz="22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b="1" spc="-15" dirty="0">
                <a:solidFill>
                  <a:srgbClr val="FFFFFF"/>
                </a:solidFill>
                <a:latin typeface="Calibri"/>
                <a:cs typeface="Calibri"/>
              </a:rPr>
              <a:t>socket</a:t>
            </a:r>
            <a:r>
              <a:rPr sz="2200" b="1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b="1" spc="-10" dirty="0">
                <a:solidFill>
                  <a:srgbClr val="FFFFFF"/>
                </a:solidFill>
                <a:latin typeface="Calibri"/>
                <a:cs typeface="Calibri"/>
              </a:rPr>
              <a:t>addresses,</a:t>
            </a:r>
            <a:r>
              <a:rPr sz="2200" b="1" spc="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combination</a:t>
            </a:r>
            <a:r>
              <a:rPr sz="22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22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IP </a:t>
            </a:r>
            <a:r>
              <a:rPr sz="2200" spc="-4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addresses and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port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numbers.</a:t>
            </a:r>
            <a:endParaRPr sz="220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2200" b="1" i="1" spc="-5" dirty="0">
                <a:solidFill>
                  <a:srgbClr val="FFFFFF"/>
                </a:solidFill>
                <a:latin typeface="Calibri"/>
                <a:cs typeface="Calibri"/>
              </a:rPr>
              <a:t>Connectionless</a:t>
            </a:r>
            <a:r>
              <a:rPr sz="2200" b="1" i="1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b="1" i="1" spc="-10" dirty="0">
                <a:solidFill>
                  <a:srgbClr val="FFFFFF"/>
                </a:solidFill>
                <a:latin typeface="Calibri"/>
                <a:cs typeface="Calibri"/>
              </a:rPr>
              <a:t>Services</a:t>
            </a:r>
            <a:endParaRPr sz="2200">
              <a:latin typeface="Calibri"/>
              <a:cs typeface="Calibri"/>
            </a:endParaRPr>
          </a:p>
          <a:p>
            <a:pPr marL="756285" marR="5080" lvl="1" indent="-287020">
              <a:lnSpc>
                <a:spcPct val="100000"/>
              </a:lnSpc>
              <a:buFont typeface="Arial MT"/>
              <a:buChar char="•"/>
              <a:tabLst>
                <a:tab pos="756285" algn="l"/>
                <a:tab pos="756920" algn="l"/>
              </a:tabLst>
            </a:pP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Each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user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datagram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sent</a:t>
            </a:r>
            <a:r>
              <a:rPr sz="22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by</a:t>
            </a:r>
            <a:r>
              <a:rPr sz="22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UDP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an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independent</a:t>
            </a:r>
            <a:r>
              <a:rPr sz="22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datagram.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There</a:t>
            </a:r>
            <a:r>
              <a:rPr sz="22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no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relationship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between</a:t>
            </a:r>
            <a:r>
              <a:rPr sz="2200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200" spc="-4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different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user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datagrams.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2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user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datagrams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are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not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numbered.</a:t>
            </a:r>
            <a:r>
              <a:rPr sz="2200" spc="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There</a:t>
            </a:r>
            <a:r>
              <a:rPr sz="22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no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connection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establishment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and no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connection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termination</a:t>
            </a:r>
            <a:r>
              <a:rPr sz="22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unlike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85" dirty="0">
                <a:solidFill>
                  <a:srgbClr val="FFFFFF"/>
                </a:solidFill>
                <a:latin typeface="Calibri"/>
                <a:cs typeface="Calibri"/>
              </a:rPr>
              <a:t>TCP.</a:t>
            </a:r>
            <a:endParaRPr sz="220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2200" b="1" i="1" spc="-5" dirty="0">
                <a:solidFill>
                  <a:srgbClr val="FFFFFF"/>
                </a:solidFill>
                <a:latin typeface="Calibri"/>
                <a:cs typeface="Calibri"/>
              </a:rPr>
              <a:t>Flow</a:t>
            </a:r>
            <a:r>
              <a:rPr sz="2200" b="1" i="1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b="1" i="1" spc="-10" dirty="0">
                <a:solidFill>
                  <a:srgbClr val="FFFFFF"/>
                </a:solidFill>
                <a:latin typeface="Calibri"/>
                <a:cs typeface="Calibri"/>
              </a:rPr>
              <a:t>Control</a:t>
            </a:r>
            <a:endParaRPr sz="2200">
              <a:latin typeface="Calibri"/>
              <a:cs typeface="Calibri"/>
            </a:endParaRPr>
          </a:p>
          <a:p>
            <a:pPr marL="756285" lvl="1" indent="-287020">
              <a:lnSpc>
                <a:spcPct val="100000"/>
              </a:lnSpc>
              <a:buFont typeface="Arial MT"/>
              <a:buChar char="•"/>
              <a:tabLst>
                <a:tab pos="756285" algn="l"/>
                <a:tab pos="756920" algn="l"/>
              </a:tabLst>
            </a:pP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There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no </a:t>
            </a:r>
            <a:r>
              <a:rPr sz="2200" i="1" spc="-10" dirty="0">
                <a:solidFill>
                  <a:srgbClr val="FFFFFF"/>
                </a:solidFill>
                <a:latin typeface="Calibri"/>
                <a:cs typeface="Calibri"/>
              </a:rPr>
              <a:t>flow</a:t>
            </a:r>
            <a:r>
              <a:rPr sz="2200" i="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i="1" spc="-10" dirty="0">
                <a:solidFill>
                  <a:srgbClr val="FFFFFF"/>
                </a:solidFill>
                <a:latin typeface="Calibri"/>
                <a:cs typeface="Calibri"/>
              </a:rPr>
              <a:t>control,</a:t>
            </a:r>
            <a:r>
              <a:rPr sz="2200" i="1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and hence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no window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mechanism.</a:t>
            </a:r>
            <a:endParaRPr sz="220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2200" b="1" i="1" spc="-10" dirty="0">
                <a:solidFill>
                  <a:srgbClr val="FFFFFF"/>
                </a:solidFill>
                <a:latin typeface="Calibri"/>
                <a:cs typeface="Calibri"/>
              </a:rPr>
              <a:t>Error Control</a:t>
            </a:r>
            <a:endParaRPr sz="2200">
              <a:latin typeface="Calibri"/>
              <a:cs typeface="Calibri"/>
            </a:endParaRPr>
          </a:p>
          <a:p>
            <a:pPr marL="756285" lvl="1" indent="-287020">
              <a:lnSpc>
                <a:spcPct val="100000"/>
              </a:lnSpc>
              <a:buFont typeface="Arial MT"/>
              <a:buChar char="•"/>
              <a:tabLst>
                <a:tab pos="756285" algn="l"/>
                <a:tab pos="756920" algn="l"/>
              </a:tabLst>
            </a:pP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There</a:t>
            </a:r>
            <a:r>
              <a:rPr sz="22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no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i="1" spc="-5" dirty="0">
                <a:solidFill>
                  <a:srgbClr val="FFFFFF"/>
                </a:solidFill>
                <a:latin typeface="Calibri"/>
                <a:cs typeface="Calibri"/>
              </a:rPr>
              <a:t>error</a:t>
            </a:r>
            <a:r>
              <a:rPr sz="2200" i="1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i="1" spc="-15" dirty="0">
                <a:solidFill>
                  <a:srgbClr val="FFFFFF"/>
                </a:solidFill>
                <a:latin typeface="Calibri"/>
                <a:cs typeface="Calibri"/>
              </a:rPr>
              <a:t>control</a:t>
            </a:r>
            <a:r>
              <a:rPr sz="2200" i="1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mechanism</a:t>
            </a:r>
            <a:r>
              <a:rPr sz="22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UDP</a:t>
            </a:r>
            <a:r>
              <a:rPr sz="22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25" dirty="0">
                <a:solidFill>
                  <a:srgbClr val="FFFFFF"/>
                </a:solidFill>
                <a:latin typeface="Calibri"/>
                <a:cs typeface="Calibri"/>
              </a:rPr>
              <a:t>except</a:t>
            </a:r>
            <a:r>
              <a:rPr sz="22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checksum.</a:t>
            </a:r>
            <a:endParaRPr sz="220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2200" b="1" i="1" spc="-5" dirty="0">
                <a:solidFill>
                  <a:srgbClr val="FFFFFF"/>
                </a:solidFill>
                <a:latin typeface="Calibri"/>
                <a:cs typeface="Calibri"/>
              </a:rPr>
              <a:t>Congestion</a:t>
            </a:r>
            <a:r>
              <a:rPr sz="2200" b="1" i="1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b="1" i="1" spc="-10" dirty="0">
                <a:solidFill>
                  <a:srgbClr val="FFFFFF"/>
                </a:solidFill>
                <a:latin typeface="Calibri"/>
                <a:cs typeface="Calibri"/>
              </a:rPr>
              <a:t>Control</a:t>
            </a:r>
            <a:endParaRPr sz="2200">
              <a:latin typeface="Calibri"/>
              <a:cs typeface="Calibri"/>
            </a:endParaRPr>
          </a:p>
          <a:p>
            <a:pPr marL="756285" lvl="1" indent="-287020">
              <a:lnSpc>
                <a:spcPct val="100000"/>
              </a:lnSpc>
              <a:buFont typeface="Arial MT"/>
              <a:buChar char="•"/>
              <a:tabLst>
                <a:tab pos="756285" algn="l"/>
                <a:tab pos="756920" algn="l"/>
              </a:tabLst>
            </a:pP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It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does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not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provide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congestion</a:t>
            </a:r>
            <a:r>
              <a:rPr sz="22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control.</a:t>
            </a:r>
            <a:endParaRPr sz="2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91810" y="9855"/>
            <a:ext cx="200850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u="heavy" spc="-1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Physical</a:t>
            </a:r>
            <a:r>
              <a:rPr sz="2800" b="1" u="heavy" spc="-7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2800" b="1" u="heavy" spc="-2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layer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8739" y="650493"/>
            <a:ext cx="11071860" cy="878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FFFFFF"/>
                </a:solidFill>
                <a:latin typeface="Calibri"/>
                <a:cs typeface="Calibri"/>
              </a:rPr>
              <a:t>physical</a:t>
            </a:r>
            <a:r>
              <a:rPr sz="28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25" dirty="0">
                <a:solidFill>
                  <a:srgbClr val="FFFFFF"/>
                </a:solidFill>
                <a:latin typeface="Calibri"/>
                <a:cs typeface="Calibri"/>
              </a:rPr>
              <a:t>layer</a:t>
            </a:r>
            <a:r>
              <a:rPr sz="2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defines</a:t>
            </a:r>
            <a:r>
              <a:rPr sz="28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80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b="1" spc="-15" dirty="0">
                <a:solidFill>
                  <a:srgbClr val="FFFFFF"/>
                </a:solidFill>
                <a:latin typeface="Calibri"/>
                <a:cs typeface="Calibri"/>
              </a:rPr>
              <a:t>characteristics</a:t>
            </a:r>
            <a:r>
              <a:rPr sz="2800" b="1" spc="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b="1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2800" b="1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b="1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800" b="1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b="1" spc="-15" dirty="0">
                <a:solidFill>
                  <a:srgbClr val="FFFFFF"/>
                </a:solidFill>
                <a:latin typeface="Calibri"/>
                <a:cs typeface="Calibri"/>
              </a:rPr>
              <a:t>interface</a:t>
            </a:r>
            <a:r>
              <a:rPr sz="2800" b="1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between</a:t>
            </a:r>
            <a:r>
              <a:rPr sz="2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800" spc="-6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devices</a:t>
            </a:r>
            <a:r>
              <a:rPr sz="2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28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transmission</a:t>
            </a:r>
            <a:r>
              <a:rPr sz="2800" spc="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medium.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41119" y="2327148"/>
            <a:ext cx="9314688" cy="3686555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412616" y="6228613"/>
            <a:ext cx="5351780" cy="584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85"/>
              </a:lnSpc>
            </a:pPr>
            <a:r>
              <a:rPr sz="4400" u="heavy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3"/>
              </a:rPr>
              <a:t>www.knowledgegate.in</a:t>
            </a:r>
            <a:endParaRPr sz="4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808346" y="9855"/>
            <a:ext cx="257492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u="heavy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UDP</a:t>
            </a:r>
            <a:r>
              <a:rPr sz="2800" b="1" u="heavy" spc="-5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2800" b="1" u="heavy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Applications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412616" y="6228613"/>
            <a:ext cx="5351780" cy="584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85"/>
              </a:lnSpc>
            </a:pPr>
            <a:r>
              <a:rPr sz="4400" u="heavy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www.knowledgegate.in</a:t>
            </a:r>
            <a:endParaRPr sz="44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8739" y="566673"/>
            <a:ext cx="11921490" cy="31045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marR="5080" indent="-28702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UDP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suitable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a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process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with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internal</a:t>
            </a:r>
            <a:r>
              <a:rPr sz="18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flow-</a:t>
            </a:r>
            <a:r>
              <a:rPr sz="18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18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error-control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 mechanisms.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example,</a:t>
            </a:r>
            <a:r>
              <a:rPr sz="18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8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i="1" spc="-15" dirty="0">
                <a:solidFill>
                  <a:srgbClr val="FFFFFF"/>
                </a:solidFill>
                <a:latin typeface="Calibri"/>
                <a:cs typeface="Calibri"/>
              </a:rPr>
              <a:t>Trivial</a:t>
            </a:r>
            <a:r>
              <a:rPr sz="1800" b="1" i="1" dirty="0">
                <a:solidFill>
                  <a:srgbClr val="FFFFFF"/>
                </a:solidFill>
                <a:latin typeface="Calibri"/>
                <a:cs typeface="Calibri"/>
              </a:rPr>
              <a:t> File </a:t>
            </a:r>
            <a:r>
              <a:rPr sz="1800" b="1" i="1" spc="-20" dirty="0">
                <a:solidFill>
                  <a:srgbClr val="FFFFFF"/>
                </a:solidFill>
                <a:latin typeface="Calibri"/>
                <a:cs typeface="Calibri"/>
              </a:rPr>
              <a:t>Transfer</a:t>
            </a:r>
            <a:r>
              <a:rPr sz="1800" b="1" i="1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i="1" spc="-10" dirty="0">
                <a:solidFill>
                  <a:srgbClr val="FFFFFF"/>
                </a:solidFill>
                <a:latin typeface="Calibri"/>
                <a:cs typeface="Calibri"/>
              </a:rPr>
              <a:t>Protocol </a:t>
            </a:r>
            <a:r>
              <a:rPr sz="1800" b="1" i="1" spc="-3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i="1" dirty="0">
                <a:solidFill>
                  <a:srgbClr val="FFFFFF"/>
                </a:solidFill>
                <a:latin typeface="Calibri"/>
                <a:cs typeface="Calibri"/>
              </a:rPr>
              <a:t>(TFTP)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process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includes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flow</a:t>
            </a:r>
            <a:r>
              <a:rPr sz="18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error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control.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It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can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easily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use </a:t>
            </a:r>
            <a:r>
              <a:rPr sz="1800" spc="-60" dirty="0">
                <a:solidFill>
                  <a:srgbClr val="FFFFFF"/>
                </a:solidFill>
                <a:latin typeface="Calibri"/>
                <a:cs typeface="Calibri"/>
              </a:rPr>
              <a:t>UDP.</a:t>
            </a:r>
            <a:endParaRPr sz="1800">
              <a:latin typeface="Calibri"/>
              <a:cs typeface="Calibri"/>
            </a:endParaRPr>
          </a:p>
          <a:p>
            <a:pPr marL="299085" marR="127635" indent="-287020">
              <a:lnSpc>
                <a:spcPct val="100000"/>
              </a:lnSpc>
              <a:spcBef>
                <a:spcPts val="960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UDP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suitable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transport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protocol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multicasting.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Multicasting</a:t>
            </a:r>
            <a:r>
              <a:rPr sz="180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capability</a:t>
            </a:r>
            <a:r>
              <a:rPr sz="18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embedded in</a:t>
            </a:r>
            <a:r>
              <a:rPr sz="18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UDP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software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but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not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18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1800" spc="-3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TCP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software.</a:t>
            </a:r>
            <a:endParaRPr sz="180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spcBef>
                <a:spcPts val="960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UDP is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used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 management processes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such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as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 SNMP</a:t>
            </a:r>
            <a:endParaRPr sz="180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spcBef>
                <a:spcPts val="960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UDP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used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some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route</a:t>
            </a:r>
            <a:r>
              <a:rPr sz="18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updating</a:t>
            </a:r>
            <a:r>
              <a:rPr sz="18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protocols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such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as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Routing</a:t>
            </a:r>
            <a:r>
              <a:rPr sz="18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Information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Protocol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(RIP)</a:t>
            </a:r>
            <a:endParaRPr sz="1800">
              <a:latin typeface="Calibri"/>
              <a:cs typeface="Calibri"/>
            </a:endParaRPr>
          </a:p>
          <a:p>
            <a:pPr marL="299085" marR="93345" indent="-287020">
              <a:lnSpc>
                <a:spcPct val="100000"/>
              </a:lnSpc>
              <a:spcBef>
                <a:spcPts val="960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UDP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normally</a:t>
            </a:r>
            <a:r>
              <a:rPr sz="18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used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interactive</a:t>
            </a:r>
            <a:r>
              <a:rPr sz="18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real-time</a:t>
            </a:r>
            <a:r>
              <a:rPr sz="18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applications</a:t>
            </a:r>
            <a:r>
              <a:rPr sz="18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that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cannot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tolerate</a:t>
            </a:r>
            <a:r>
              <a:rPr sz="18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uneven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delay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between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sections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a</a:t>
            </a:r>
            <a:r>
              <a:rPr sz="18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received </a:t>
            </a:r>
            <a:r>
              <a:rPr sz="1800" spc="-3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message.</a:t>
            </a:r>
            <a:endParaRPr sz="180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spcBef>
                <a:spcPts val="965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DNS,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3175" y="3175"/>
          <a:ext cx="11962765" cy="673841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39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29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937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759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32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S.No.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17145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2400" b="1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TCP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2225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226695" algn="ctr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24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RTP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2225" marB="0"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5305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91440" marR="314325" indent="90805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32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TCP</a:t>
                      </a:r>
                      <a:r>
                        <a:rPr sz="3200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3200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stands</a:t>
                      </a:r>
                      <a:r>
                        <a:rPr sz="32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3200" spc="-3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for</a:t>
                      </a:r>
                      <a:r>
                        <a:rPr sz="3200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32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transmission </a:t>
                      </a:r>
                      <a:r>
                        <a:rPr sz="3200" spc="-70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3200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control</a:t>
                      </a:r>
                      <a:r>
                        <a:rPr sz="32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3200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protocol.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2032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119380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3200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RTP</a:t>
                      </a:r>
                      <a:r>
                        <a:rPr sz="32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3200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stand</a:t>
                      </a:r>
                      <a:r>
                        <a:rPr sz="3200" spc="3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3200" spc="-3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for</a:t>
                      </a:r>
                      <a:r>
                        <a:rPr sz="32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3200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Real</a:t>
                      </a:r>
                      <a:r>
                        <a:rPr sz="32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Time</a:t>
                      </a:r>
                      <a:r>
                        <a:rPr sz="32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3200" spc="-3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Transport </a:t>
                      </a:r>
                      <a:r>
                        <a:rPr sz="3200" spc="-7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3200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Protocol.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20320" marB="0"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9783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9"/>
                        </a:spcBef>
                      </a:pPr>
                      <a:r>
                        <a:rPr sz="24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2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69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32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It</a:t>
                      </a:r>
                      <a:r>
                        <a:rPr sz="32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32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is</a:t>
                      </a:r>
                      <a:r>
                        <a:rPr sz="3200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32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</a:t>
                      </a:r>
                      <a:r>
                        <a:rPr sz="32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32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lossless</a:t>
                      </a:r>
                      <a:r>
                        <a:rPr sz="32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3200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protocol.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20955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3200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RTP </a:t>
                      </a:r>
                      <a:r>
                        <a:rPr sz="32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is</a:t>
                      </a:r>
                      <a:r>
                        <a:rPr sz="32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32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</a:t>
                      </a:r>
                      <a:r>
                        <a:rPr sz="3200" spc="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3200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stateless</a:t>
                      </a:r>
                      <a:r>
                        <a:rPr sz="32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3200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protocol.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20955" marB="0"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9"/>
                        </a:spcBef>
                      </a:pPr>
                      <a:r>
                        <a:rPr sz="24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3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69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32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It</a:t>
                      </a:r>
                      <a:r>
                        <a:rPr sz="3200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32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is</a:t>
                      </a:r>
                      <a:r>
                        <a:rPr sz="3200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32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</a:t>
                      </a:r>
                      <a:r>
                        <a:rPr sz="3200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32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slow</a:t>
                      </a:r>
                      <a:r>
                        <a:rPr sz="3200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32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process.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20955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32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It</a:t>
                      </a:r>
                      <a:r>
                        <a:rPr sz="3200" spc="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32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is</a:t>
                      </a:r>
                      <a:r>
                        <a:rPr sz="32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32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</a:t>
                      </a:r>
                      <a:r>
                        <a:rPr sz="32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32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faster</a:t>
                      </a:r>
                      <a:r>
                        <a:rPr sz="32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than</a:t>
                      </a:r>
                      <a:r>
                        <a:rPr sz="3200" spc="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3200" spc="-1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TCP.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20955" marB="0"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2544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9"/>
                        </a:spcBef>
                      </a:pPr>
                      <a:r>
                        <a:rPr sz="24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4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69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91440" marR="882650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32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It </a:t>
                      </a:r>
                      <a:r>
                        <a:rPr sz="32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cannot </a:t>
                      </a:r>
                      <a:r>
                        <a:rPr sz="32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tolerate packet </a:t>
                      </a:r>
                      <a:r>
                        <a:rPr sz="3200" spc="-7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32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loss.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20955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32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It</a:t>
                      </a:r>
                      <a:r>
                        <a:rPr sz="3200" spc="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32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can</a:t>
                      </a:r>
                      <a:r>
                        <a:rPr sz="32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32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tolerate</a:t>
                      </a:r>
                      <a:r>
                        <a:rPr sz="32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32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packet</a:t>
                      </a:r>
                      <a:r>
                        <a:rPr sz="32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32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loss.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20955" marB="0"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0700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5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ts val="3240"/>
                        </a:lnSpc>
                        <a:spcBef>
                          <a:spcPts val="170"/>
                        </a:spcBef>
                      </a:pPr>
                      <a:r>
                        <a:rPr sz="32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TCP</a:t>
                      </a:r>
                      <a:r>
                        <a:rPr sz="3200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32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is</a:t>
                      </a:r>
                      <a:r>
                        <a:rPr sz="32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not</a:t>
                      </a:r>
                      <a:r>
                        <a:rPr sz="3200" spc="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32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generally</a:t>
                      </a:r>
                      <a:r>
                        <a:rPr sz="3200" spc="-3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32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used</a:t>
                      </a:r>
                      <a:r>
                        <a:rPr sz="32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3200" spc="-3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for</a:t>
                      </a:r>
                      <a:endParaRPr sz="3200">
                        <a:latin typeface="Calibri"/>
                        <a:cs typeface="Calibri"/>
                      </a:endParaRPr>
                    </a:p>
                    <a:p>
                      <a:pPr marL="91440">
                        <a:lnSpc>
                          <a:spcPts val="4680"/>
                        </a:lnSpc>
                      </a:pPr>
                      <a:r>
                        <a:rPr sz="32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‘real-time’</a:t>
                      </a:r>
                      <a:r>
                        <a:rPr sz="3200" spc="-6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3200" spc="-58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str</a:t>
                      </a:r>
                      <a:r>
                        <a:rPr sz="6600" spc="-877" baseline="-30934" dirty="0">
                          <a:solidFill>
                            <a:srgbClr val="0462C1"/>
                          </a:solidFill>
                          <a:latin typeface="Calibri"/>
                          <a:cs typeface="Calibri"/>
                          <a:hlinkClick r:id="rId2"/>
                        </a:rPr>
                        <a:t>w</a:t>
                      </a:r>
                      <a:r>
                        <a:rPr sz="3200" spc="-58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ea</a:t>
                      </a:r>
                      <a:r>
                        <a:rPr sz="6600" spc="-877" baseline="-30934" dirty="0">
                          <a:solidFill>
                            <a:srgbClr val="0462C1"/>
                          </a:solidFill>
                          <a:latin typeface="Calibri"/>
                          <a:cs typeface="Calibri"/>
                          <a:hlinkClick r:id="rId2"/>
                        </a:rPr>
                        <a:t>w</a:t>
                      </a:r>
                      <a:r>
                        <a:rPr sz="3200" spc="-58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mi</a:t>
                      </a:r>
                      <a:r>
                        <a:rPr sz="6600" spc="-877" baseline="-30934" dirty="0">
                          <a:solidFill>
                            <a:srgbClr val="0462C1"/>
                          </a:solidFill>
                          <a:latin typeface="Calibri"/>
                          <a:cs typeface="Calibri"/>
                          <a:hlinkClick r:id="rId2"/>
                        </a:rPr>
                        <a:t>w</a:t>
                      </a:r>
                      <a:r>
                        <a:rPr sz="3200" spc="-58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ng</a:t>
                      </a:r>
                      <a:r>
                        <a:rPr sz="6600" spc="-877" baseline="-30934" dirty="0">
                          <a:solidFill>
                            <a:srgbClr val="0462C1"/>
                          </a:solidFill>
                          <a:latin typeface="Calibri"/>
                          <a:cs typeface="Calibri"/>
                          <a:hlinkClick r:id="rId2"/>
                        </a:rPr>
                        <a:t>.</a:t>
                      </a:r>
                      <a:r>
                        <a:rPr sz="3200" spc="-58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.</a:t>
                      </a:r>
                      <a:r>
                        <a:rPr sz="6600" spc="-877" baseline="-30934" dirty="0">
                          <a:solidFill>
                            <a:srgbClr val="0462C1"/>
                          </a:solidFill>
                          <a:latin typeface="Calibri"/>
                          <a:cs typeface="Calibri"/>
                          <a:hlinkClick r:id="rId2"/>
                        </a:rPr>
                        <a:t>knowl</a:t>
                      </a:r>
                      <a:endParaRPr sz="6600" baseline="-30934">
                        <a:latin typeface="Calibri"/>
                        <a:cs typeface="Calibri"/>
                      </a:endParaRPr>
                    </a:p>
                  </a:txBody>
                  <a:tcPr marL="0" marR="0" marT="2159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3200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RTP</a:t>
                      </a:r>
                      <a:r>
                        <a:rPr sz="3200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32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is</a:t>
                      </a:r>
                      <a:r>
                        <a:rPr sz="32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32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used</a:t>
                      </a:r>
                      <a:r>
                        <a:rPr sz="32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3200" spc="-3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for</a:t>
                      </a:r>
                      <a:r>
                        <a:rPr sz="32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32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‘real-time’</a:t>
                      </a:r>
                      <a:endParaRPr sz="3200">
                        <a:latin typeface="Calibri"/>
                        <a:cs typeface="Calibri"/>
                      </a:endParaRPr>
                    </a:p>
                    <a:p>
                      <a:pPr>
                        <a:lnSpc>
                          <a:spcPts val="4935"/>
                        </a:lnSpc>
                        <a:spcBef>
                          <a:spcPts val="1245"/>
                        </a:spcBef>
                        <a:tabLst>
                          <a:tab pos="2014855" algn="l"/>
                        </a:tabLst>
                      </a:pPr>
                      <a:r>
                        <a:rPr sz="4400" spc="-860" dirty="0">
                          <a:solidFill>
                            <a:srgbClr val="0462C1"/>
                          </a:solidFill>
                          <a:latin typeface="Calibri"/>
                          <a:cs typeface="Calibri"/>
                          <a:hlinkClick r:id="rId2"/>
                        </a:rPr>
                        <a:t>e</a:t>
                      </a:r>
                      <a:r>
                        <a:rPr sz="4800" spc="-1289" baseline="42534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</a:t>
                      </a:r>
                      <a:r>
                        <a:rPr sz="4400" spc="-860" dirty="0">
                          <a:solidFill>
                            <a:srgbClr val="0462C1"/>
                          </a:solidFill>
                          <a:latin typeface="Calibri"/>
                          <a:cs typeface="Calibri"/>
                          <a:hlinkClick r:id="rId2"/>
                        </a:rPr>
                        <a:t>d</a:t>
                      </a:r>
                      <a:r>
                        <a:rPr sz="4800" spc="-1289" baseline="42534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tr</a:t>
                      </a:r>
                      <a:r>
                        <a:rPr sz="4400" spc="-860" dirty="0">
                          <a:solidFill>
                            <a:srgbClr val="0462C1"/>
                          </a:solidFill>
                          <a:latin typeface="Calibri"/>
                          <a:cs typeface="Calibri"/>
                          <a:hlinkClick r:id="rId2"/>
                        </a:rPr>
                        <a:t>g</a:t>
                      </a:r>
                      <a:r>
                        <a:rPr sz="4800" spc="-1289" baseline="42534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ea</a:t>
                      </a:r>
                      <a:r>
                        <a:rPr sz="4400" spc="-860" dirty="0">
                          <a:solidFill>
                            <a:srgbClr val="0462C1"/>
                          </a:solidFill>
                          <a:latin typeface="Calibri"/>
                          <a:cs typeface="Calibri"/>
                          <a:hlinkClick r:id="rId2"/>
                        </a:rPr>
                        <a:t>e</a:t>
                      </a:r>
                      <a:r>
                        <a:rPr sz="4800" spc="-1289" baseline="42534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m</a:t>
                      </a:r>
                      <a:r>
                        <a:rPr sz="4400" spc="-860" dirty="0">
                          <a:solidFill>
                            <a:srgbClr val="0462C1"/>
                          </a:solidFill>
                          <a:latin typeface="Calibri"/>
                          <a:cs typeface="Calibri"/>
                          <a:hlinkClick r:id="rId2"/>
                        </a:rPr>
                        <a:t>g</a:t>
                      </a:r>
                      <a:r>
                        <a:rPr sz="4800" spc="-1289" baseline="42534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i</a:t>
                      </a:r>
                      <a:r>
                        <a:rPr sz="4400" spc="-860" dirty="0">
                          <a:solidFill>
                            <a:srgbClr val="0462C1"/>
                          </a:solidFill>
                          <a:latin typeface="Calibri"/>
                          <a:cs typeface="Calibri"/>
                          <a:hlinkClick r:id="rId2"/>
                        </a:rPr>
                        <a:t>a</a:t>
                      </a:r>
                      <a:r>
                        <a:rPr sz="4800" spc="-1289" baseline="42534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ng</a:t>
                      </a:r>
                      <a:r>
                        <a:rPr sz="4400" spc="-860" dirty="0">
                          <a:solidFill>
                            <a:srgbClr val="0462C1"/>
                          </a:solidFill>
                          <a:latin typeface="Calibri"/>
                          <a:cs typeface="Calibri"/>
                          <a:hlinkClick r:id="rId2"/>
                        </a:rPr>
                        <a:t>te</a:t>
                      </a:r>
                      <a:r>
                        <a:rPr sz="4800" spc="-1289" baseline="42534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.	</a:t>
                      </a:r>
                      <a:r>
                        <a:rPr sz="4400" dirty="0">
                          <a:solidFill>
                            <a:srgbClr val="0462C1"/>
                          </a:solidFill>
                          <a:latin typeface="Calibri"/>
                          <a:cs typeface="Calibri"/>
                          <a:hlinkClick r:id="rId2"/>
                        </a:rPr>
                        <a:t>.in</a:t>
                      </a:r>
                      <a:endParaRPr sz="4400">
                        <a:latin typeface="Calibri"/>
                        <a:cs typeface="Calibri"/>
                      </a:endParaRPr>
                    </a:p>
                  </a:txBody>
                  <a:tcPr marL="0" marR="0" marT="21590" marB="0"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3" name="object 3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" name="object 4"/>
            <p:cNvSpPr/>
            <p:nvPr/>
          </p:nvSpPr>
          <p:spPr>
            <a:xfrm>
              <a:off x="3424935" y="6723303"/>
              <a:ext cx="5329555" cy="36830"/>
            </a:xfrm>
            <a:custGeom>
              <a:avLst/>
              <a:gdLst/>
              <a:ahLst/>
              <a:cxnLst/>
              <a:rect l="l" t="t" r="r" b="b"/>
              <a:pathLst>
                <a:path w="5329555" h="36829">
                  <a:moveTo>
                    <a:pt x="5329428" y="0"/>
                  </a:moveTo>
                  <a:lnTo>
                    <a:pt x="0" y="0"/>
                  </a:lnTo>
                  <a:lnTo>
                    <a:pt x="0" y="36575"/>
                  </a:lnTo>
                  <a:lnTo>
                    <a:pt x="5329428" y="36575"/>
                  </a:lnTo>
                  <a:lnTo>
                    <a:pt x="5329428" y="0"/>
                  </a:lnTo>
                  <a:close/>
                </a:path>
              </a:pathLst>
            </a:custGeom>
            <a:solidFill>
              <a:srgbClr val="0462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0"/>
              <a:ext cx="12192000" cy="6858000"/>
            </a:xfrm>
            <a:custGeom>
              <a:avLst/>
              <a:gdLst/>
              <a:ahLst/>
              <a:cxnLst/>
              <a:rect l="l" t="t" r="r" b="b"/>
              <a:pathLst>
                <a:path w="12192000" h="6858000">
                  <a:moveTo>
                    <a:pt x="12192000" y="0"/>
                  </a:moveTo>
                  <a:lnTo>
                    <a:pt x="12185650" y="0"/>
                  </a:lnTo>
                  <a:lnTo>
                    <a:pt x="12185650" y="6350"/>
                  </a:lnTo>
                  <a:lnTo>
                    <a:pt x="12185650" y="572770"/>
                  </a:lnTo>
                  <a:lnTo>
                    <a:pt x="12185650" y="6853695"/>
                  </a:lnTo>
                  <a:lnTo>
                    <a:pt x="6178550" y="6853695"/>
                  </a:lnTo>
                  <a:lnTo>
                    <a:pt x="6178550" y="5440934"/>
                  </a:lnTo>
                  <a:lnTo>
                    <a:pt x="12185650" y="5440934"/>
                  </a:lnTo>
                  <a:lnTo>
                    <a:pt x="12185650" y="5428234"/>
                  </a:lnTo>
                  <a:lnTo>
                    <a:pt x="6178550" y="5428234"/>
                  </a:lnTo>
                  <a:lnTo>
                    <a:pt x="6178550" y="4015486"/>
                  </a:lnTo>
                  <a:lnTo>
                    <a:pt x="12185650" y="4015486"/>
                  </a:lnTo>
                  <a:lnTo>
                    <a:pt x="12185650" y="4002786"/>
                  </a:lnTo>
                  <a:lnTo>
                    <a:pt x="6178550" y="4002786"/>
                  </a:lnTo>
                  <a:lnTo>
                    <a:pt x="6178550" y="3436366"/>
                  </a:lnTo>
                  <a:lnTo>
                    <a:pt x="12185650" y="3436366"/>
                  </a:lnTo>
                  <a:lnTo>
                    <a:pt x="12185650" y="3423666"/>
                  </a:lnTo>
                  <a:lnTo>
                    <a:pt x="6178550" y="3423666"/>
                  </a:lnTo>
                  <a:lnTo>
                    <a:pt x="6178550" y="2438527"/>
                  </a:lnTo>
                  <a:lnTo>
                    <a:pt x="12185650" y="2438527"/>
                  </a:lnTo>
                  <a:lnTo>
                    <a:pt x="12185650" y="2425827"/>
                  </a:lnTo>
                  <a:lnTo>
                    <a:pt x="6178550" y="2425827"/>
                  </a:lnTo>
                  <a:lnTo>
                    <a:pt x="6178550" y="585470"/>
                  </a:lnTo>
                  <a:lnTo>
                    <a:pt x="12185650" y="585470"/>
                  </a:lnTo>
                  <a:lnTo>
                    <a:pt x="12185650" y="572770"/>
                  </a:lnTo>
                  <a:lnTo>
                    <a:pt x="6178550" y="572770"/>
                  </a:lnTo>
                  <a:lnTo>
                    <a:pt x="6178550" y="6350"/>
                  </a:lnTo>
                  <a:lnTo>
                    <a:pt x="12185650" y="6350"/>
                  </a:lnTo>
                  <a:lnTo>
                    <a:pt x="12185650" y="0"/>
                  </a:lnTo>
                  <a:lnTo>
                    <a:pt x="6178550" y="0"/>
                  </a:lnTo>
                  <a:lnTo>
                    <a:pt x="6165850" y="0"/>
                  </a:lnTo>
                  <a:lnTo>
                    <a:pt x="6165850" y="6350"/>
                  </a:lnTo>
                  <a:lnTo>
                    <a:pt x="6165850" y="6853695"/>
                  </a:lnTo>
                  <a:lnTo>
                    <a:pt x="1149350" y="6853695"/>
                  </a:lnTo>
                  <a:lnTo>
                    <a:pt x="1149350" y="5440934"/>
                  </a:lnTo>
                  <a:lnTo>
                    <a:pt x="6165850" y="5440934"/>
                  </a:lnTo>
                  <a:lnTo>
                    <a:pt x="6165850" y="5428234"/>
                  </a:lnTo>
                  <a:lnTo>
                    <a:pt x="1149350" y="5428234"/>
                  </a:lnTo>
                  <a:lnTo>
                    <a:pt x="1149350" y="4015486"/>
                  </a:lnTo>
                  <a:lnTo>
                    <a:pt x="6165850" y="4015486"/>
                  </a:lnTo>
                  <a:lnTo>
                    <a:pt x="6165850" y="4002786"/>
                  </a:lnTo>
                  <a:lnTo>
                    <a:pt x="1149350" y="4002786"/>
                  </a:lnTo>
                  <a:lnTo>
                    <a:pt x="1149350" y="3436366"/>
                  </a:lnTo>
                  <a:lnTo>
                    <a:pt x="6165850" y="3436366"/>
                  </a:lnTo>
                  <a:lnTo>
                    <a:pt x="6165850" y="3423666"/>
                  </a:lnTo>
                  <a:lnTo>
                    <a:pt x="1149350" y="3423666"/>
                  </a:lnTo>
                  <a:lnTo>
                    <a:pt x="1149350" y="2438527"/>
                  </a:lnTo>
                  <a:lnTo>
                    <a:pt x="6165850" y="2438527"/>
                  </a:lnTo>
                  <a:lnTo>
                    <a:pt x="6165850" y="2425827"/>
                  </a:lnTo>
                  <a:lnTo>
                    <a:pt x="1149350" y="2425827"/>
                  </a:lnTo>
                  <a:lnTo>
                    <a:pt x="1149350" y="585470"/>
                  </a:lnTo>
                  <a:lnTo>
                    <a:pt x="6165850" y="585470"/>
                  </a:lnTo>
                  <a:lnTo>
                    <a:pt x="6165850" y="572770"/>
                  </a:lnTo>
                  <a:lnTo>
                    <a:pt x="1149350" y="572770"/>
                  </a:lnTo>
                  <a:lnTo>
                    <a:pt x="1149350" y="6350"/>
                  </a:lnTo>
                  <a:lnTo>
                    <a:pt x="6165850" y="6350"/>
                  </a:lnTo>
                  <a:lnTo>
                    <a:pt x="6165850" y="0"/>
                  </a:lnTo>
                  <a:lnTo>
                    <a:pt x="1149350" y="0"/>
                  </a:lnTo>
                  <a:lnTo>
                    <a:pt x="1136650" y="0"/>
                  </a:lnTo>
                  <a:lnTo>
                    <a:pt x="1136650" y="6350"/>
                  </a:lnTo>
                  <a:lnTo>
                    <a:pt x="1136650" y="6853695"/>
                  </a:lnTo>
                  <a:lnTo>
                    <a:pt x="6350" y="6853695"/>
                  </a:lnTo>
                  <a:lnTo>
                    <a:pt x="6350" y="5440934"/>
                  </a:lnTo>
                  <a:lnTo>
                    <a:pt x="1136650" y="5440934"/>
                  </a:lnTo>
                  <a:lnTo>
                    <a:pt x="1136650" y="5428234"/>
                  </a:lnTo>
                  <a:lnTo>
                    <a:pt x="6350" y="5428234"/>
                  </a:lnTo>
                  <a:lnTo>
                    <a:pt x="6350" y="4015486"/>
                  </a:lnTo>
                  <a:lnTo>
                    <a:pt x="1136650" y="4015486"/>
                  </a:lnTo>
                  <a:lnTo>
                    <a:pt x="1136650" y="4002786"/>
                  </a:lnTo>
                  <a:lnTo>
                    <a:pt x="6350" y="4002786"/>
                  </a:lnTo>
                  <a:lnTo>
                    <a:pt x="6350" y="3436366"/>
                  </a:lnTo>
                  <a:lnTo>
                    <a:pt x="1136650" y="3436366"/>
                  </a:lnTo>
                  <a:lnTo>
                    <a:pt x="1136650" y="3423666"/>
                  </a:lnTo>
                  <a:lnTo>
                    <a:pt x="6350" y="3423666"/>
                  </a:lnTo>
                  <a:lnTo>
                    <a:pt x="6350" y="2438527"/>
                  </a:lnTo>
                  <a:lnTo>
                    <a:pt x="1136650" y="2438527"/>
                  </a:lnTo>
                  <a:lnTo>
                    <a:pt x="1136650" y="2425827"/>
                  </a:lnTo>
                  <a:lnTo>
                    <a:pt x="6350" y="2425827"/>
                  </a:lnTo>
                  <a:lnTo>
                    <a:pt x="6350" y="585470"/>
                  </a:lnTo>
                  <a:lnTo>
                    <a:pt x="1136650" y="585470"/>
                  </a:lnTo>
                  <a:lnTo>
                    <a:pt x="1136650" y="572770"/>
                  </a:lnTo>
                  <a:lnTo>
                    <a:pt x="6350" y="572770"/>
                  </a:lnTo>
                  <a:lnTo>
                    <a:pt x="6350" y="6350"/>
                  </a:lnTo>
                  <a:lnTo>
                    <a:pt x="1136650" y="6350"/>
                  </a:lnTo>
                  <a:lnTo>
                    <a:pt x="1136650" y="0"/>
                  </a:lnTo>
                  <a:lnTo>
                    <a:pt x="6350" y="0"/>
                  </a:lnTo>
                  <a:lnTo>
                    <a:pt x="0" y="0"/>
                  </a:lnTo>
                  <a:lnTo>
                    <a:pt x="0" y="6350"/>
                  </a:lnTo>
                  <a:lnTo>
                    <a:pt x="0" y="6858000"/>
                  </a:lnTo>
                  <a:lnTo>
                    <a:pt x="6350" y="6858000"/>
                  </a:lnTo>
                  <a:lnTo>
                    <a:pt x="12192000" y="6858000"/>
                  </a:lnTo>
                  <a:lnTo>
                    <a:pt x="12192000" y="6853695"/>
                  </a:lnTo>
                  <a:lnTo>
                    <a:pt x="12192000" y="572770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739" y="13207"/>
            <a:ext cx="11992610" cy="62452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0"/>
              </a:spcBef>
              <a:buClr>
                <a:srgbClr val="FFFFFF"/>
              </a:buClr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24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compression</a:t>
            </a:r>
            <a:r>
              <a:rPr sz="24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:</a:t>
            </a:r>
            <a:endParaRPr sz="2400">
              <a:latin typeface="Calibri"/>
              <a:cs typeface="Calibri"/>
            </a:endParaRPr>
          </a:p>
          <a:p>
            <a:pPr marL="756285" marR="5080" lvl="1" indent="-287020">
              <a:lnSpc>
                <a:spcPct val="100000"/>
              </a:lnSpc>
              <a:buFont typeface="Arial MT"/>
              <a:buChar char="•"/>
              <a:tabLst>
                <a:tab pos="756285" algn="l"/>
                <a:tab pos="756920" algn="l"/>
              </a:tabLst>
            </a:pP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Data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compression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way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downloading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compressed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form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of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text,</a:t>
            </a:r>
            <a:r>
              <a:rPr sz="24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audio and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video </a:t>
            </a:r>
            <a:r>
              <a:rPr sz="2400" spc="-5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using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400" spc="-35" dirty="0">
                <a:solidFill>
                  <a:srgbClr val="FFFFFF"/>
                </a:solidFill>
                <a:latin typeface="Calibri"/>
                <a:cs typeface="Calibri"/>
              </a:rPr>
              <a:t>computer.</a:t>
            </a:r>
            <a:endParaRPr sz="2400">
              <a:latin typeface="Calibri"/>
              <a:cs typeface="Calibri"/>
            </a:endParaRPr>
          </a:p>
          <a:p>
            <a:pPr marL="756285" marR="535940" lvl="1" indent="-287020">
              <a:lnSpc>
                <a:spcPct val="100000"/>
              </a:lnSpc>
              <a:buFont typeface="Arial MT"/>
              <a:buChar char="•"/>
              <a:tabLst>
                <a:tab pos="756285" algn="l"/>
                <a:tab pos="756920" algn="l"/>
              </a:tabLst>
            </a:pP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Data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compression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essential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efficient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storage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transmission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of 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different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type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of </a:t>
            </a:r>
            <a:r>
              <a:rPr sz="2400" spc="-5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data.</a:t>
            </a:r>
            <a:endParaRPr sz="2400">
              <a:latin typeface="Calibri"/>
              <a:cs typeface="Calibri"/>
            </a:endParaRPr>
          </a:p>
          <a:p>
            <a:pPr marL="756285" lvl="1" indent="-287020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756285" algn="l"/>
                <a:tab pos="756920" algn="l"/>
              </a:tabLst>
            </a:pP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data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compression 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system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consists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an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encoder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40" dirty="0">
                <a:solidFill>
                  <a:srgbClr val="FFFFFF"/>
                </a:solidFill>
                <a:latin typeface="Calibri"/>
                <a:cs typeface="Calibri"/>
              </a:rPr>
              <a:t>decoder.</a:t>
            </a:r>
            <a:endParaRPr sz="2400">
              <a:latin typeface="Calibri"/>
              <a:cs typeface="Calibri"/>
            </a:endParaRPr>
          </a:p>
          <a:p>
            <a:pPr marL="756285" marR="1257300" lvl="1" indent="-287020">
              <a:lnSpc>
                <a:spcPct val="100000"/>
              </a:lnSpc>
              <a:buFont typeface="Arial MT"/>
              <a:buChar char="•"/>
              <a:tabLst>
                <a:tab pos="756285" algn="l"/>
                <a:tab pos="756920" algn="l"/>
              </a:tabLst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The encoder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performs compression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of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incoming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data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and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decoder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is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used 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for </a:t>
            </a:r>
            <a:r>
              <a:rPr sz="2400" spc="-5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decompression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reconstruction.</a:t>
            </a:r>
            <a:endParaRPr sz="240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Types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compression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:</a:t>
            </a:r>
            <a:endParaRPr sz="2400">
              <a:latin typeface="Calibri"/>
              <a:cs typeface="Calibri"/>
            </a:endParaRPr>
          </a:p>
          <a:p>
            <a:pPr marL="756285" lvl="1" indent="-287020">
              <a:lnSpc>
                <a:spcPct val="100000"/>
              </a:lnSpc>
              <a:buFont typeface="Arial MT"/>
              <a:buChar char="•"/>
              <a:tabLst>
                <a:tab pos="756285" algn="l"/>
                <a:tab pos="756920" algn="l"/>
              </a:tabLst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Lossless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compression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(or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data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compaction)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:</a:t>
            </a:r>
            <a:endParaRPr sz="2400">
              <a:latin typeface="Calibri"/>
              <a:cs typeface="Calibri"/>
            </a:endParaRPr>
          </a:p>
          <a:p>
            <a:pPr marL="1213485" lvl="2" indent="-287020">
              <a:lnSpc>
                <a:spcPct val="100000"/>
              </a:lnSpc>
              <a:buFont typeface="Arial MT"/>
              <a:buChar char="•"/>
              <a:tabLst>
                <a:tab pos="1213485" algn="l"/>
                <a:tab pos="1214120" algn="l"/>
              </a:tabLst>
            </a:pP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In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lossless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compression,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redundant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information contained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in the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data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is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removed.</a:t>
            </a:r>
            <a:endParaRPr sz="2400">
              <a:latin typeface="Calibri"/>
              <a:cs typeface="Calibri"/>
            </a:endParaRPr>
          </a:p>
          <a:p>
            <a:pPr marL="1213485" lvl="2" indent="-287020">
              <a:lnSpc>
                <a:spcPct val="100000"/>
              </a:lnSpc>
              <a:buFont typeface="Arial MT"/>
              <a:buChar char="•"/>
              <a:tabLst>
                <a:tab pos="1213485" algn="l"/>
                <a:tab pos="1214120" algn="l"/>
              </a:tabLst>
            </a:pP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lossless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compression, there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is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no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loss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information.</a:t>
            </a:r>
            <a:endParaRPr sz="2400">
              <a:latin typeface="Calibri"/>
              <a:cs typeface="Calibri"/>
            </a:endParaRPr>
          </a:p>
          <a:p>
            <a:pPr marL="1213485" lvl="2" indent="-287020">
              <a:lnSpc>
                <a:spcPct val="100000"/>
              </a:lnSpc>
              <a:buFont typeface="Arial MT"/>
              <a:buChar char="•"/>
              <a:tabLst>
                <a:tab pos="1213485" algn="l"/>
                <a:tab pos="1214120" algn="l"/>
              </a:tabLst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Lossless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compression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has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lower compression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ratio.</a:t>
            </a:r>
            <a:endParaRPr sz="2400">
              <a:latin typeface="Calibri"/>
              <a:cs typeface="Calibri"/>
            </a:endParaRPr>
          </a:p>
          <a:p>
            <a:pPr marL="756285" lvl="1" indent="-287020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756285" algn="l"/>
                <a:tab pos="756920" algn="l"/>
              </a:tabLst>
            </a:pP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Lossy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compression</a:t>
            </a:r>
            <a:r>
              <a:rPr sz="24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:</a:t>
            </a:r>
            <a:endParaRPr sz="2400">
              <a:latin typeface="Calibri"/>
              <a:cs typeface="Calibri"/>
            </a:endParaRPr>
          </a:p>
          <a:p>
            <a:pPr marL="1213485" lvl="2" indent="-287020">
              <a:lnSpc>
                <a:spcPct val="100000"/>
              </a:lnSpc>
              <a:buFont typeface="Arial MT"/>
              <a:buChar char="•"/>
              <a:tabLst>
                <a:tab pos="1213485" algn="l"/>
                <a:tab pos="1214120" algn="l"/>
              </a:tabLst>
            </a:pP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In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lossy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compression, there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is a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loss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information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in a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controlled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35" dirty="0">
                <a:solidFill>
                  <a:srgbClr val="FFFFFF"/>
                </a:solidFill>
                <a:latin typeface="Calibri"/>
                <a:cs typeface="Calibri"/>
              </a:rPr>
              <a:t>manner.</a:t>
            </a:r>
            <a:endParaRPr sz="2400">
              <a:latin typeface="Calibri"/>
              <a:cs typeface="Calibri"/>
            </a:endParaRPr>
          </a:p>
          <a:p>
            <a:pPr marL="1213485" lvl="2" indent="-287020">
              <a:lnSpc>
                <a:spcPct val="100000"/>
              </a:lnSpc>
              <a:buFont typeface="Arial MT"/>
              <a:buChar char="•"/>
              <a:tabLst>
                <a:tab pos="1213485" algn="l"/>
                <a:tab pos="1214120" algn="l"/>
              </a:tabLst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lossy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compression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not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completely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reversible.</a:t>
            </a:r>
            <a:endParaRPr sz="2400">
              <a:latin typeface="Calibri"/>
              <a:cs typeface="Calibri"/>
            </a:endParaRPr>
          </a:p>
          <a:p>
            <a:pPr marL="1213485" lvl="2" indent="-287020">
              <a:lnSpc>
                <a:spcPct val="100000"/>
              </a:lnSpc>
              <a:buFont typeface="Arial MT"/>
              <a:buChar char="•"/>
              <a:tabLst>
                <a:tab pos="1213485" algn="l"/>
                <a:tab pos="1214120" algn="l"/>
              </a:tabLst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4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lossy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compression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has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higher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compression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ratio.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412616" y="6228613"/>
            <a:ext cx="5351780" cy="584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85"/>
              </a:lnSpc>
            </a:pPr>
            <a:r>
              <a:rPr sz="4400" u="heavy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www.knowledgegate.in</a:t>
            </a:r>
            <a:endParaRPr sz="4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90286" y="9855"/>
            <a:ext cx="201358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u="heavy" spc="-2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Cryptography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0264" y="545947"/>
            <a:ext cx="11767185" cy="27324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marR="5080" indent="-287020">
              <a:lnSpc>
                <a:spcPct val="114999"/>
              </a:lnSpc>
              <a:spcBef>
                <a:spcPts val="100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2000" b="1" spc="-10" dirty="0">
                <a:solidFill>
                  <a:srgbClr val="FFFFFF"/>
                </a:solidFill>
                <a:latin typeface="Calibri"/>
                <a:cs typeface="Calibri"/>
              </a:rPr>
              <a:t>Cryptography</a:t>
            </a:r>
            <a:r>
              <a:rPr sz="2000" b="1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practice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and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study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of techniques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secure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communication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presence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third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parties </a:t>
            </a:r>
            <a:r>
              <a:rPr sz="2000" spc="-43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called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adversaries.</a:t>
            </a:r>
            <a:endParaRPr sz="2000">
              <a:latin typeface="Calibri"/>
              <a:cs typeface="Calibri"/>
            </a:endParaRPr>
          </a:p>
          <a:p>
            <a:pPr marL="299085" marR="76200" indent="-287020">
              <a:lnSpc>
                <a:spcPct val="115100"/>
              </a:lnSpc>
              <a:spcBef>
                <a:spcPts val="990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More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FFFFFF"/>
                </a:solidFill>
                <a:latin typeface="Calibri"/>
                <a:cs typeface="Calibri"/>
              </a:rPr>
              <a:t>generally,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cryptography</a:t>
            </a:r>
            <a:r>
              <a:rPr sz="20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about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constructing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and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analysing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protocols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that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prevent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third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parties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or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public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from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reading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private</a:t>
            </a:r>
            <a:r>
              <a:rPr sz="2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messages;</a:t>
            </a:r>
            <a:r>
              <a:rPr sz="200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various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aspects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2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information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security</a:t>
            </a:r>
            <a:r>
              <a:rPr sz="2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such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as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2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confidentiality,</a:t>
            </a:r>
            <a:r>
              <a:rPr sz="2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data </a:t>
            </a:r>
            <a:r>
              <a:rPr sz="2000" spc="-4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FFFFFF"/>
                </a:solidFill>
                <a:latin typeface="Calibri"/>
                <a:cs typeface="Calibri"/>
              </a:rPr>
              <a:t>integrity,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authentication,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and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non-repudiation</a:t>
            </a:r>
            <a:r>
              <a:rPr sz="20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are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central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modern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FFFFFF"/>
                </a:solidFill>
                <a:latin typeface="Calibri"/>
                <a:cs typeface="Calibri"/>
              </a:rPr>
              <a:t>cryptography.</a:t>
            </a:r>
            <a:endParaRPr sz="2000">
              <a:latin typeface="Calibri"/>
              <a:cs typeface="Calibri"/>
            </a:endParaRPr>
          </a:p>
          <a:p>
            <a:pPr marL="299085" marR="1885314" indent="-287020">
              <a:lnSpc>
                <a:spcPct val="114999"/>
              </a:lnSpc>
              <a:spcBef>
                <a:spcPts val="994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Applications</a:t>
            </a:r>
            <a:r>
              <a:rPr sz="2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cryptography</a:t>
            </a:r>
            <a:r>
              <a:rPr sz="20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include</a:t>
            </a:r>
            <a:r>
              <a:rPr sz="2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electronic</a:t>
            </a:r>
            <a:r>
              <a:rPr sz="2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commerce,</a:t>
            </a:r>
            <a:r>
              <a:rPr sz="2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chip-based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payment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cards,</a:t>
            </a:r>
            <a:r>
              <a:rPr sz="2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digital </a:t>
            </a:r>
            <a:r>
              <a:rPr sz="2000" spc="-4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currencies,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computer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passwords,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and</a:t>
            </a:r>
            <a:r>
              <a:rPr sz="20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military</a:t>
            </a:r>
            <a:r>
              <a:rPr sz="2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communications</a:t>
            </a:r>
            <a:r>
              <a:rPr sz="2000" spc="-5" dirty="0">
                <a:solidFill>
                  <a:srgbClr val="1F2021"/>
                </a:solidFill>
                <a:latin typeface="Calibri"/>
                <a:cs typeface="Calibri"/>
              </a:rPr>
              <a:t>.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00427" y="3810000"/>
            <a:ext cx="8391144" cy="2638044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412616" y="6228613"/>
            <a:ext cx="5351780" cy="584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85"/>
              </a:lnSpc>
            </a:pPr>
            <a:r>
              <a:rPr sz="4400" u="heavy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3"/>
              </a:rPr>
              <a:t>www.knowledgegate.in</a:t>
            </a:r>
            <a:endParaRPr sz="4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94304" y="842772"/>
            <a:ext cx="5803392" cy="270510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973" y="17779"/>
            <a:ext cx="1195197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95"/>
              </a:spcBef>
              <a:buClr>
                <a:srgbClr val="FFFFFF"/>
              </a:buClr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200" spc="-5" dirty="0">
                <a:solidFill>
                  <a:srgbClr val="FFFFFF"/>
                </a:solidFill>
                <a:latin typeface="Arial MT"/>
                <a:cs typeface="Arial MT"/>
              </a:rPr>
              <a:t>Alphabet</a:t>
            </a:r>
            <a:r>
              <a:rPr sz="22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Arial MT"/>
                <a:cs typeface="Arial MT"/>
              </a:rPr>
              <a:t>shift</a:t>
            </a:r>
            <a:r>
              <a:rPr sz="22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Arial MT"/>
                <a:cs typeface="Arial MT"/>
              </a:rPr>
              <a:t>ciphers</a:t>
            </a:r>
            <a:r>
              <a:rPr sz="22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Arial MT"/>
                <a:cs typeface="Arial MT"/>
              </a:rPr>
              <a:t>are</a:t>
            </a:r>
            <a:r>
              <a:rPr sz="2200" spc="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Arial MT"/>
                <a:cs typeface="Arial MT"/>
              </a:rPr>
              <a:t>believed</a:t>
            </a:r>
            <a:r>
              <a:rPr sz="22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22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Arial MT"/>
                <a:cs typeface="Arial MT"/>
              </a:rPr>
              <a:t>have</a:t>
            </a:r>
            <a:r>
              <a:rPr sz="2200" spc="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Arial MT"/>
                <a:cs typeface="Arial MT"/>
              </a:rPr>
              <a:t>been</a:t>
            </a:r>
            <a:r>
              <a:rPr sz="2200" spc="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Arial MT"/>
                <a:cs typeface="Arial MT"/>
              </a:rPr>
              <a:t>used</a:t>
            </a:r>
            <a:r>
              <a:rPr sz="22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Arial MT"/>
                <a:cs typeface="Arial MT"/>
              </a:rPr>
              <a:t>by</a:t>
            </a:r>
            <a:r>
              <a:rPr sz="2200" spc="6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Arial MT"/>
                <a:cs typeface="Arial MT"/>
              </a:rPr>
              <a:t>Julius Caesar</a:t>
            </a:r>
            <a:r>
              <a:rPr sz="2200" spc="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Arial MT"/>
                <a:cs typeface="Arial MT"/>
              </a:rPr>
              <a:t>over</a:t>
            </a:r>
            <a:r>
              <a:rPr sz="2200" spc="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Arial MT"/>
                <a:cs typeface="Arial MT"/>
              </a:rPr>
              <a:t>2,000</a:t>
            </a:r>
            <a:r>
              <a:rPr sz="2200" spc="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Arial MT"/>
                <a:cs typeface="Arial MT"/>
              </a:rPr>
              <a:t>years</a:t>
            </a:r>
            <a:r>
              <a:rPr sz="2200" spc="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Arial MT"/>
                <a:cs typeface="Arial MT"/>
              </a:rPr>
              <a:t>ago.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412616" y="6228613"/>
            <a:ext cx="5351780" cy="584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85"/>
              </a:lnSpc>
            </a:pPr>
            <a:r>
              <a:rPr sz="4400" u="heavy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3"/>
              </a:rPr>
              <a:t>www.knowledgegate.in</a:t>
            </a:r>
            <a:endParaRPr sz="4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03419" y="9855"/>
            <a:ext cx="218757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u="heavy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Symmetric</a:t>
            </a:r>
            <a:r>
              <a:rPr sz="2800" b="1" u="heavy" spc="-5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2800" b="1" u="heavy" spc="-3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key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0264" y="589533"/>
            <a:ext cx="11801475" cy="932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299085" marR="5080" indent="-287020">
              <a:lnSpc>
                <a:spcPct val="98700"/>
              </a:lnSpc>
              <a:spcBef>
                <a:spcPts val="135"/>
              </a:spcBef>
              <a:buChar char="•"/>
              <a:tabLst>
                <a:tab pos="299085" algn="l"/>
                <a:tab pos="299720" algn="l"/>
              </a:tabLst>
            </a:pP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Symmetric-key</a:t>
            </a:r>
            <a:r>
              <a:rPr sz="20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cryptography</a:t>
            </a:r>
            <a:r>
              <a:rPr sz="20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refers</a:t>
            </a:r>
            <a:r>
              <a:rPr sz="20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20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encryption</a:t>
            </a:r>
            <a:r>
              <a:rPr sz="20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methods</a:t>
            </a:r>
            <a:r>
              <a:rPr sz="20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sz="20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which</a:t>
            </a:r>
            <a:r>
              <a:rPr sz="20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both</a:t>
            </a:r>
            <a:r>
              <a:rPr sz="20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0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sender</a:t>
            </a:r>
            <a:r>
              <a:rPr sz="20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20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receiver</a:t>
            </a:r>
            <a:r>
              <a:rPr sz="20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share </a:t>
            </a:r>
            <a:r>
              <a:rPr sz="2000" spc="-5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the same key </a:t>
            </a:r>
            <a:r>
              <a:rPr sz="2000" spc="-25" dirty="0">
                <a:solidFill>
                  <a:srgbClr val="FFFFFF"/>
                </a:solidFill>
                <a:latin typeface="Arial MT"/>
                <a:cs typeface="Arial MT"/>
              </a:rPr>
              <a:t>(or,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less </a:t>
            </a:r>
            <a:r>
              <a:rPr sz="2000" spc="-15" dirty="0">
                <a:solidFill>
                  <a:srgbClr val="FFFFFF"/>
                </a:solidFill>
                <a:latin typeface="Arial MT"/>
                <a:cs typeface="Arial MT"/>
              </a:rPr>
              <a:t>commonly,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in which their keys are </a:t>
            </a:r>
            <a:r>
              <a:rPr sz="2000" spc="-5" dirty="0">
                <a:solidFill>
                  <a:srgbClr val="FFFFFF"/>
                </a:solidFill>
                <a:latin typeface="Arial MT"/>
                <a:cs typeface="Arial MT"/>
              </a:rPr>
              <a:t>different,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but related in an easily computable </a:t>
            </a:r>
            <a:r>
              <a:rPr sz="20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way).</a:t>
            </a:r>
            <a:r>
              <a:rPr sz="2000" spc="-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This</a:t>
            </a:r>
            <a:r>
              <a:rPr sz="20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was</a:t>
            </a:r>
            <a:r>
              <a:rPr sz="20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0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only</a:t>
            </a:r>
            <a:r>
              <a:rPr sz="20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kind</a:t>
            </a:r>
            <a:r>
              <a:rPr sz="20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20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encryption</a:t>
            </a:r>
            <a:r>
              <a:rPr sz="20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publicly</a:t>
            </a:r>
            <a:r>
              <a:rPr sz="20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known</a:t>
            </a:r>
            <a:r>
              <a:rPr sz="20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until</a:t>
            </a:r>
            <a:r>
              <a:rPr sz="20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June</a:t>
            </a:r>
            <a:r>
              <a:rPr sz="20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1976.</a:t>
            </a:r>
            <a:endParaRPr sz="20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03348" y="2007107"/>
            <a:ext cx="7385304" cy="3852672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412616" y="6228613"/>
            <a:ext cx="5351780" cy="584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85"/>
              </a:lnSpc>
            </a:pPr>
            <a:r>
              <a:rPr sz="4400" u="heavy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3"/>
              </a:rPr>
              <a:t>www.knowledgegate.in</a:t>
            </a:r>
            <a:endParaRPr sz="4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0264" y="16256"/>
            <a:ext cx="6662420" cy="33597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marR="49530" indent="-287020">
              <a:lnSpc>
                <a:spcPct val="100000"/>
              </a:lnSpc>
              <a:spcBef>
                <a:spcPts val="100"/>
              </a:spcBef>
              <a:buClr>
                <a:srgbClr val="FFFFFF"/>
              </a:buClr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Data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Encryption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Standard (DES)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and the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Advanced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Encryption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Standard (AES)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are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block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cipher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designs that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have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been designated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cryptography standards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by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 US 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government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(though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DES's designation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was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finally withdrawn </a:t>
            </a:r>
            <a:r>
              <a:rPr sz="2000" spc="-4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after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AES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was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adopted).</a:t>
            </a:r>
            <a:endParaRPr sz="2000">
              <a:latin typeface="Calibri"/>
              <a:cs typeface="Calibri"/>
            </a:endParaRPr>
          </a:p>
          <a:p>
            <a:pPr marL="299085" marR="5080" indent="-287020">
              <a:lnSpc>
                <a:spcPct val="114999"/>
              </a:lnSpc>
              <a:spcBef>
                <a:spcPts val="450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Despite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its</a:t>
            </a:r>
            <a:r>
              <a:rPr sz="2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deprecation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as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an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official</a:t>
            </a:r>
            <a:r>
              <a:rPr sz="2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standard,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DES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(especially </a:t>
            </a:r>
            <a:r>
              <a:rPr sz="2000" spc="-4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its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still-approved</a:t>
            </a:r>
            <a:r>
              <a:rPr sz="2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and much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more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secure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triple-DES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variant)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remains quite popular;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it is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used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across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wide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range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of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applications,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from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5" dirty="0">
                <a:solidFill>
                  <a:srgbClr val="FFFFFF"/>
                </a:solidFill>
                <a:latin typeface="Calibri"/>
                <a:cs typeface="Calibri"/>
              </a:rPr>
              <a:t>ATM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encryption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e-mail</a:t>
            </a:r>
            <a:r>
              <a:rPr sz="2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privacy</a:t>
            </a:r>
            <a:endParaRPr sz="2000">
              <a:latin typeface="Calibri"/>
              <a:cs typeface="Calibri"/>
            </a:endParaRPr>
          </a:p>
          <a:p>
            <a:pPr marL="299085">
              <a:lnSpc>
                <a:spcPct val="100000"/>
              </a:lnSpc>
              <a:spcBef>
                <a:spcPts val="360"/>
              </a:spcBef>
            </a:pP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20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secure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remote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access.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941819" y="0"/>
            <a:ext cx="5248656" cy="6117336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412616" y="6228613"/>
            <a:ext cx="5351780" cy="584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85"/>
              </a:lnSpc>
            </a:pPr>
            <a:r>
              <a:rPr sz="4400" u="heavy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3"/>
              </a:rPr>
              <a:t>www.knowledgegate.in</a:t>
            </a:r>
            <a:endParaRPr sz="4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739" y="13207"/>
            <a:ext cx="11812270" cy="51473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lr>
                <a:srgbClr val="FFFFFF"/>
              </a:buClr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data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encryption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standard(DES)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block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cipher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that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used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shared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secret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encryption.</a:t>
            </a:r>
            <a:endParaRPr sz="24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DES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is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based on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symmetric</a:t>
            </a:r>
            <a:r>
              <a:rPr sz="24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key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algorithm</a:t>
            </a:r>
            <a:r>
              <a:rPr sz="24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that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uses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56-bit </a:t>
            </a:r>
            <a:r>
              <a:rPr sz="2400" spc="-60" dirty="0">
                <a:solidFill>
                  <a:srgbClr val="FFFFFF"/>
                </a:solidFill>
                <a:latin typeface="Calibri"/>
                <a:cs typeface="Calibri"/>
              </a:rPr>
              <a:t>key.</a:t>
            </a:r>
            <a:endParaRPr sz="24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DES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is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basically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mono-alphabetic substitution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cipher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using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64-bit </a:t>
            </a:r>
            <a:r>
              <a:rPr sz="2400" spc="-30" dirty="0">
                <a:solidFill>
                  <a:srgbClr val="FFFFFF"/>
                </a:solidFill>
                <a:latin typeface="Calibri"/>
                <a:cs typeface="Calibri"/>
              </a:rPr>
              <a:t>character.</a:t>
            </a:r>
            <a:endParaRPr sz="2400">
              <a:latin typeface="Calibri"/>
              <a:cs typeface="Calibri"/>
            </a:endParaRPr>
          </a:p>
          <a:p>
            <a:pPr marL="355600" marR="320675" indent="-342900">
              <a:lnSpc>
                <a:spcPct val="100000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Whenever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same 64-bit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plaintext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block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goes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in, the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same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64-bit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ciphertext block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comes </a:t>
            </a:r>
            <a:r>
              <a:rPr sz="2400" spc="-5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out.</a:t>
            </a:r>
            <a:endParaRPr sz="24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Working</a:t>
            </a:r>
            <a:r>
              <a:rPr sz="24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DES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involves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following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stages:</a:t>
            </a:r>
            <a:endParaRPr sz="2400">
              <a:latin typeface="Calibri"/>
              <a:cs typeface="Calibri"/>
            </a:endParaRPr>
          </a:p>
          <a:p>
            <a:pPr marL="812800" lvl="1" indent="-342900">
              <a:lnSpc>
                <a:spcPct val="100000"/>
              </a:lnSpc>
              <a:buFont typeface="Arial MT"/>
              <a:buChar char="•"/>
              <a:tabLst>
                <a:tab pos="812165" algn="l"/>
                <a:tab pos="812800" algn="l"/>
              </a:tabLst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first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stage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key</a:t>
            </a:r>
            <a:r>
              <a:rPr sz="24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independent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transposition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64-bit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plaintext.</a:t>
            </a:r>
            <a:endParaRPr sz="2400">
              <a:latin typeface="Calibri"/>
              <a:cs typeface="Calibri"/>
            </a:endParaRPr>
          </a:p>
          <a:p>
            <a:pPr marL="812800" marR="495300" lvl="1" indent="-342900">
              <a:lnSpc>
                <a:spcPct val="100000"/>
              </a:lnSpc>
              <a:buFont typeface="Arial MT"/>
              <a:buChar char="•"/>
              <a:tabLst>
                <a:tab pos="812165" algn="l"/>
                <a:tab pos="812800" algn="l"/>
              </a:tabLst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last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stage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exact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inverse, 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before</a:t>
            </a:r>
            <a:r>
              <a:rPr sz="24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that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is an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exchange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of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leftmost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with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400" spc="-5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rightmost</a:t>
            </a:r>
            <a:r>
              <a:rPr sz="24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32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bits.</a:t>
            </a:r>
            <a:endParaRPr sz="2400">
              <a:latin typeface="Calibri"/>
              <a:cs typeface="Calibri"/>
            </a:endParaRPr>
          </a:p>
          <a:p>
            <a:pPr marL="812800" marR="547370" lvl="1" indent="-342900">
              <a:lnSpc>
                <a:spcPct val="100000"/>
              </a:lnSpc>
              <a:buFont typeface="Arial MT"/>
              <a:buChar char="•"/>
              <a:tabLst>
                <a:tab pos="812165" algn="l"/>
                <a:tab pos="812800" algn="l"/>
              </a:tabLst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The remaining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16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stages are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functionally identical but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are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parameterized by 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different </a:t>
            </a:r>
            <a:r>
              <a:rPr sz="2400" spc="-5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functions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of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60" dirty="0">
                <a:solidFill>
                  <a:srgbClr val="FFFFFF"/>
                </a:solidFill>
                <a:latin typeface="Calibri"/>
                <a:cs typeface="Calibri"/>
              </a:rPr>
              <a:t>key.</a:t>
            </a:r>
            <a:endParaRPr sz="2400">
              <a:latin typeface="Calibri"/>
              <a:cs typeface="Calibri"/>
            </a:endParaRPr>
          </a:p>
          <a:p>
            <a:pPr marL="812800" marR="5080" lvl="1" indent="-342900">
              <a:lnSpc>
                <a:spcPct val="100000"/>
              </a:lnSpc>
              <a:buFont typeface="Arial MT"/>
              <a:buChar char="•"/>
              <a:tabLst>
                <a:tab pos="812165" algn="l"/>
                <a:tab pos="812800" algn="l"/>
              </a:tabLst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left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output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of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an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iteration 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stage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simply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copy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of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right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input.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The</a:t>
            </a:r>
            <a:r>
              <a:rPr sz="24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right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output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is </a:t>
            </a:r>
            <a:r>
              <a:rPr sz="2400" spc="-5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exclusive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OR of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left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input and a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function of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right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input and the 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key 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for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this 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iteration.</a:t>
            </a:r>
            <a:r>
              <a:rPr sz="24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All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complexity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lies in this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functions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which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consists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four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sequential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steps.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412616" y="6228613"/>
            <a:ext cx="5351780" cy="584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85"/>
              </a:lnSpc>
            </a:pPr>
            <a:r>
              <a:rPr sz="4400" u="heavy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www.knowledgegate.in</a:t>
            </a:r>
            <a:endParaRPr sz="4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86785" y="46431"/>
            <a:ext cx="621792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u="heavy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Asymmetric</a:t>
            </a:r>
            <a:r>
              <a:rPr sz="2800" b="1" u="heavy" spc="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2800" b="1" u="heavy" spc="-3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key</a:t>
            </a:r>
            <a:r>
              <a:rPr sz="2800" b="1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b="1" spc="-15" dirty="0">
                <a:solidFill>
                  <a:srgbClr val="FFFFFF"/>
                </a:solidFill>
                <a:latin typeface="Calibri"/>
                <a:cs typeface="Calibri"/>
              </a:rPr>
              <a:t>(Public-key</a:t>
            </a:r>
            <a:r>
              <a:rPr sz="2800" b="1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b="1" spc="-15" dirty="0">
                <a:solidFill>
                  <a:srgbClr val="FFFFFF"/>
                </a:solidFill>
                <a:latin typeface="Calibri"/>
                <a:cs typeface="Calibri"/>
              </a:rPr>
              <a:t>cryptography)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0264" y="618490"/>
            <a:ext cx="11847195" cy="24872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marR="5080" indent="-287020">
              <a:lnSpc>
                <a:spcPct val="114999"/>
              </a:lnSpc>
              <a:spcBef>
                <a:spcPts val="100"/>
              </a:spcBef>
              <a:buChar char="•"/>
              <a:tabLst>
                <a:tab pos="299085" algn="l"/>
                <a:tab pos="299720" algn="l"/>
              </a:tabLst>
            </a:pP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Symmetric-key</a:t>
            </a:r>
            <a:r>
              <a:rPr sz="1800" spc="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cryptosystems</a:t>
            </a:r>
            <a:r>
              <a:rPr sz="1800" spc="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use</a:t>
            </a:r>
            <a:r>
              <a:rPr sz="180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18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same</a:t>
            </a:r>
            <a:r>
              <a:rPr sz="18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key</a:t>
            </a:r>
            <a:r>
              <a:rPr sz="180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for</a:t>
            </a:r>
            <a:r>
              <a:rPr sz="18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encryption</a:t>
            </a:r>
            <a:r>
              <a:rPr sz="1800" spc="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180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decryption</a:t>
            </a:r>
            <a:r>
              <a:rPr sz="1800" spc="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18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18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message,</a:t>
            </a:r>
            <a:r>
              <a:rPr sz="180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although</a:t>
            </a:r>
            <a:r>
              <a:rPr sz="1800" spc="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18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message </a:t>
            </a:r>
            <a:r>
              <a:rPr sz="1800" spc="-484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or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group</a:t>
            </a:r>
            <a:r>
              <a:rPr sz="18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of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messages</a:t>
            </a:r>
            <a:r>
              <a:rPr sz="18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can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have</a:t>
            </a:r>
            <a:r>
              <a:rPr sz="18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different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 key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 than</a:t>
            </a:r>
            <a:r>
              <a:rPr sz="18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others.</a:t>
            </a:r>
            <a:endParaRPr sz="1800">
              <a:latin typeface="Arial MT"/>
              <a:cs typeface="Arial MT"/>
            </a:endParaRPr>
          </a:p>
          <a:p>
            <a:pPr marL="299085" marR="405765" indent="-287020">
              <a:lnSpc>
                <a:spcPct val="115100"/>
              </a:lnSpc>
              <a:spcBef>
                <a:spcPts val="990"/>
              </a:spcBef>
              <a:buChar char="•"/>
              <a:tabLst>
                <a:tab pos="299085" algn="l"/>
                <a:tab pos="299720" algn="l"/>
              </a:tabLst>
            </a:pP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1800" spc="-10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significant</a:t>
            </a:r>
            <a:r>
              <a:rPr sz="1800" spc="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disadvantage</a:t>
            </a:r>
            <a:r>
              <a:rPr sz="1800" spc="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18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symmetric</a:t>
            </a:r>
            <a:r>
              <a:rPr sz="1800" spc="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ciphers</a:t>
            </a:r>
            <a:r>
              <a:rPr sz="180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is</a:t>
            </a:r>
            <a:r>
              <a:rPr sz="18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180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key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management</a:t>
            </a:r>
            <a:r>
              <a:rPr sz="1800" spc="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necessary</a:t>
            </a:r>
            <a:r>
              <a:rPr sz="180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18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use them</a:t>
            </a:r>
            <a:r>
              <a:rPr sz="18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securely.</a:t>
            </a:r>
            <a:r>
              <a:rPr sz="1800" spc="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Each </a:t>
            </a:r>
            <a:r>
              <a:rPr sz="1800" spc="-484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distinct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pair</a:t>
            </a:r>
            <a:r>
              <a:rPr sz="180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communicating</a:t>
            </a:r>
            <a:r>
              <a:rPr sz="1800" spc="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parties</a:t>
            </a:r>
            <a:r>
              <a:rPr sz="18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must,</a:t>
            </a:r>
            <a:r>
              <a:rPr sz="18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ideally,</a:t>
            </a:r>
            <a:r>
              <a:rPr sz="1800" spc="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share</a:t>
            </a:r>
            <a:r>
              <a:rPr sz="18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different</a:t>
            </a:r>
            <a:r>
              <a:rPr sz="18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45" dirty="0">
                <a:solidFill>
                  <a:srgbClr val="FFFFFF"/>
                </a:solidFill>
                <a:latin typeface="Arial MT"/>
                <a:cs typeface="Arial MT"/>
              </a:rPr>
              <a:t>key,</a:t>
            </a:r>
            <a:r>
              <a:rPr sz="1800" spc="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perhaps</a:t>
            </a:r>
            <a:r>
              <a:rPr sz="1800" spc="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for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each</a:t>
            </a:r>
            <a:r>
              <a:rPr sz="18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ciphertext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exchanged</a:t>
            </a:r>
            <a:r>
              <a:rPr sz="1800" spc="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as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well.</a:t>
            </a:r>
            <a:endParaRPr sz="1800">
              <a:latin typeface="Arial MT"/>
              <a:cs typeface="Arial MT"/>
            </a:endParaRPr>
          </a:p>
          <a:p>
            <a:pPr marL="299085" marR="556260" indent="-287020">
              <a:lnSpc>
                <a:spcPct val="114999"/>
              </a:lnSpc>
              <a:spcBef>
                <a:spcPts val="1000"/>
              </a:spcBef>
              <a:buChar char="•"/>
              <a:tabLst>
                <a:tab pos="299085" algn="l"/>
                <a:tab pos="299720" algn="l"/>
              </a:tabLst>
            </a:pP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number</a:t>
            </a:r>
            <a:r>
              <a:rPr sz="180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18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keys</a:t>
            </a:r>
            <a:r>
              <a:rPr sz="1800" spc="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required</a:t>
            </a:r>
            <a:r>
              <a:rPr sz="18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increases</a:t>
            </a:r>
            <a:r>
              <a:rPr sz="1800" spc="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as</a:t>
            </a:r>
            <a:r>
              <a:rPr sz="18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180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square</a:t>
            </a:r>
            <a:r>
              <a:rPr sz="18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 number</a:t>
            </a:r>
            <a:r>
              <a:rPr sz="1800" spc="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18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network</a:t>
            </a:r>
            <a:r>
              <a:rPr sz="1800" spc="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members,</a:t>
            </a:r>
            <a:r>
              <a:rPr sz="18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which</a:t>
            </a:r>
            <a:r>
              <a:rPr sz="1800" spc="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very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quickly </a:t>
            </a:r>
            <a:r>
              <a:rPr sz="1800" spc="-484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requires</a:t>
            </a:r>
            <a:r>
              <a:rPr sz="18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complex</a:t>
            </a:r>
            <a:r>
              <a:rPr sz="18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key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 management</a:t>
            </a:r>
            <a:r>
              <a:rPr sz="1800" spc="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schemes</a:t>
            </a:r>
            <a:r>
              <a:rPr sz="18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keep</a:t>
            </a:r>
            <a:r>
              <a:rPr sz="18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them</a:t>
            </a:r>
            <a:r>
              <a:rPr sz="18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all</a:t>
            </a:r>
            <a:r>
              <a:rPr sz="18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consistent</a:t>
            </a:r>
            <a:r>
              <a:rPr sz="18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18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secret.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63367" y="3429000"/>
            <a:ext cx="7065264" cy="2950464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412616" y="6228613"/>
            <a:ext cx="5351780" cy="584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85"/>
              </a:lnSpc>
            </a:pPr>
            <a:r>
              <a:rPr sz="4400" u="heavy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3"/>
              </a:rPr>
              <a:t>www.knowledgegate.in</a:t>
            </a:r>
            <a:endParaRPr sz="4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0264" y="3478"/>
            <a:ext cx="11796395" cy="2082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9085" marR="5080" indent="-287020">
              <a:lnSpc>
                <a:spcPct val="107000"/>
              </a:lnSpc>
              <a:spcBef>
                <a:spcPts val="95"/>
              </a:spcBef>
              <a:buClr>
                <a:srgbClr val="FFFFFF"/>
              </a:buClr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ground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breaking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1976</a:t>
            </a:r>
            <a:r>
              <a:rPr sz="20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30" dirty="0">
                <a:solidFill>
                  <a:srgbClr val="FFFFFF"/>
                </a:solidFill>
                <a:latin typeface="Calibri"/>
                <a:cs typeface="Calibri"/>
              </a:rPr>
              <a:t>paper,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Whitfield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Diffie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and Martin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Hellman</a:t>
            </a:r>
            <a:r>
              <a:rPr sz="2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proposed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notion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200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i="1" spc="-15" dirty="0">
                <a:solidFill>
                  <a:srgbClr val="FFFFFF"/>
                </a:solidFill>
                <a:latin typeface="Calibri"/>
                <a:cs typeface="Calibri"/>
              </a:rPr>
              <a:t>public-key</a:t>
            </a:r>
            <a:r>
              <a:rPr sz="2000" i="1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(also,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more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FFFFFF"/>
                </a:solidFill>
                <a:latin typeface="Calibri"/>
                <a:cs typeface="Calibri"/>
              </a:rPr>
              <a:t>generally,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called</a:t>
            </a:r>
            <a:r>
              <a:rPr sz="2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i="1" spc="-10" dirty="0">
                <a:solidFill>
                  <a:srgbClr val="FFFFFF"/>
                </a:solidFill>
                <a:latin typeface="Calibri"/>
                <a:cs typeface="Calibri"/>
              </a:rPr>
              <a:t>asymmetric</a:t>
            </a:r>
            <a:r>
              <a:rPr sz="2000" i="1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i="1" spc="-20" dirty="0">
                <a:solidFill>
                  <a:srgbClr val="FFFFFF"/>
                </a:solidFill>
                <a:latin typeface="Calibri"/>
                <a:cs typeface="Calibri"/>
              </a:rPr>
              <a:t>key</a:t>
            </a:r>
            <a:r>
              <a:rPr sz="2000" spc="-20" dirty="0">
                <a:solidFill>
                  <a:srgbClr val="FFFFFF"/>
                </a:solidFill>
                <a:latin typeface="Calibri"/>
                <a:cs typeface="Calibri"/>
              </a:rPr>
              <a:t>)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cryptography</a:t>
            </a:r>
            <a:r>
              <a:rPr sz="20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which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two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different</a:t>
            </a:r>
            <a:r>
              <a:rPr sz="2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but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mathematically</a:t>
            </a:r>
            <a:r>
              <a:rPr sz="2000" spc="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related</a:t>
            </a:r>
            <a:r>
              <a:rPr sz="2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25" dirty="0">
                <a:solidFill>
                  <a:srgbClr val="FFFFFF"/>
                </a:solidFill>
                <a:latin typeface="Calibri"/>
                <a:cs typeface="Calibri"/>
              </a:rPr>
              <a:t>keys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are </a:t>
            </a:r>
            <a:r>
              <a:rPr sz="2000" spc="-4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used—a </a:t>
            </a:r>
            <a:r>
              <a:rPr sz="2000" i="1" spc="-5" dirty="0">
                <a:solidFill>
                  <a:srgbClr val="FFFFFF"/>
                </a:solidFill>
                <a:latin typeface="Calibri"/>
                <a:cs typeface="Calibri"/>
              </a:rPr>
              <a:t>public</a:t>
            </a:r>
            <a:r>
              <a:rPr sz="2000" i="1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25" dirty="0">
                <a:solidFill>
                  <a:srgbClr val="FFFFFF"/>
                </a:solidFill>
                <a:latin typeface="Calibri"/>
                <a:cs typeface="Calibri"/>
              </a:rPr>
              <a:t>key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and a</a:t>
            </a:r>
            <a:r>
              <a:rPr sz="20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i="1" spc="-10" dirty="0">
                <a:solidFill>
                  <a:srgbClr val="FFFFFF"/>
                </a:solidFill>
                <a:latin typeface="Calibri"/>
                <a:cs typeface="Calibri"/>
              </a:rPr>
              <a:t>private</a:t>
            </a:r>
            <a:r>
              <a:rPr sz="2000" i="1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0" dirty="0">
                <a:solidFill>
                  <a:srgbClr val="FFFFFF"/>
                </a:solidFill>
                <a:latin typeface="Calibri"/>
                <a:cs typeface="Calibri"/>
              </a:rPr>
              <a:t>key.</a:t>
            </a:r>
            <a:endParaRPr sz="2000">
              <a:latin typeface="Calibri"/>
              <a:cs typeface="Calibri"/>
            </a:endParaRPr>
          </a:p>
          <a:p>
            <a:pPr marL="299085" marR="60960" indent="-287020">
              <a:lnSpc>
                <a:spcPct val="107000"/>
              </a:lnSpc>
              <a:spcBef>
                <a:spcPts val="790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public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25" dirty="0">
                <a:solidFill>
                  <a:srgbClr val="FFFFFF"/>
                </a:solidFill>
                <a:latin typeface="Calibri"/>
                <a:cs typeface="Calibri"/>
              </a:rPr>
              <a:t>key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FFFFFF"/>
                </a:solidFill>
                <a:latin typeface="Calibri"/>
                <a:cs typeface="Calibri"/>
              </a:rPr>
              <a:t>system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so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constructed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that</a:t>
            </a:r>
            <a:r>
              <a:rPr sz="2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calculation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one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25" dirty="0">
                <a:solidFill>
                  <a:srgbClr val="FFFFFF"/>
                </a:solidFill>
                <a:latin typeface="Calibri"/>
                <a:cs typeface="Calibri"/>
              </a:rPr>
              <a:t>key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(the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'private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key')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computationally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infeasible </a:t>
            </a:r>
            <a:r>
              <a:rPr sz="2000" spc="-43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from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other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(the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'public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 key'),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even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though</a:t>
            </a:r>
            <a:r>
              <a:rPr sz="20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they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are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necessarily</a:t>
            </a:r>
            <a:r>
              <a:rPr sz="2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related.</a:t>
            </a:r>
            <a:r>
              <a:rPr sz="2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Instead,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both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25" dirty="0">
                <a:solidFill>
                  <a:srgbClr val="FFFFFF"/>
                </a:solidFill>
                <a:latin typeface="Calibri"/>
                <a:cs typeface="Calibri"/>
              </a:rPr>
              <a:t>keys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are</a:t>
            </a:r>
            <a:r>
              <a:rPr sz="2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generated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25" dirty="0">
                <a:solidFill>
                  <a:srgbClr val="FFFFFF"/>
                </a:solidFill>
                <a:latin typeface="Calibri"/>
                <a:cs typeface="Calibri"/>
              </a:rPr>
              <a:t>secretly,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as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an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interrelated</a:t>
            </a:r>
            <a:r>
              <a:rPr sz="200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45" dirty="0">
                <a:solidFill>
                  <a:srgbClr val="FFFFFF"/>
                </a:solidFill>
                <a:latin typeface="Calibri"/>
                <a:cs typeface="Calibri"/>
              </a:rPr>
              <a:t>pair.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67056" y="2089404"/>
            <a:ext cx="9561830" cy="4206240"/>
            <a:chOff x="67056" y="2089404"/>
            <a:chExt cx="9561830" cy="420624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63367" y="2551176"/>
              <a:ext cx="7065264" cy="374446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056" y="2089404"/>
              <a:ext cx="2496312" cy="3534155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378968" y="5584037"/>
            <a:ext cx="19062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Whitfield</a:t>
            </a:r>
            <a:r>
              <a:rPr sz="2400" spc="-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Diffie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674352" y="1970532"/>
            <a:ext cx="2450592" cy="3409188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9837801" y="5407558"/>
            <a:ext cx="197103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Martin</a:t>
            </a:r>
            <a:r>
              <a:rPr sz="2400" spc="-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Hellman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412616" y="6228613"/>
            <a:ext cx="5351780" cy="584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85"/>
              </a:lnSpc>
            </a:pPr>
            <a:r>
              <a:rPr sz="4400" u="heavy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5"/>
              </a:rPr>
              <a:t>www.knowledgegate.in</a:t>
            </a:r>
            <a:endParaRPr sz="4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2800" b="1" u="heavy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1.</a:t>
            </a:r>
            <a:r>
              <a:rPr sz="2800" b="1" u="heavy" spc="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2800" b="1" u="heavy" spc="-2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Representation</a:t>
            </a:r>
            <a:r>
              <a:rPr sz="2800" b="1" u="heavy" spc="5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2800" b="1" u="heavy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of</a:t>
            </a:r>
            <a:r>
              <a:rPr sz="2800" b="1" u="heavy" spc="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2800" b="1" u="heavy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bits</a:t>
            </a:r>
            <a:r>
              <a:rPr sz="2800" spc="-5" dirty="0">
                <a:solidFill>
                  <a:srgbClr val="FFFFFF"/>
                </a:solidFill>
              </a:rPr>
              <a:t>:</a:t>
            </a:r>
            <a:r>
              <a:rPr sz="2800" spc="15" dirty="0">
                <a:solidFill>
                  <a:srgbClr val="FFFFFF"/>
                </a:solidFill>
              </a:rPr>
              <a:t> </a:t>
            </a:r>
            <a:r>
              <a:rPr sz="2800" spc="-5" dirty="0">
                <a:solidFill>
                  <a:srgbClr val="FFFFFF"/>
                </a:solidFill>
              </a:rPr>
              <a:t>The</a:t>
            </a:r>
            <a:r>
              <a:rPr sz="2800" spc="10" dirty="0">
                <a:solidFill>
                  <a:srgbClr val="FFFFFF"/>
                </a:solidFill>
              </a:rPr>
              <a:t> </a:t>
            </a:r>
            <a:r>
              <a:rPr sz="2800" spc="-20" dirty="0">
                <a:solidFill>
                  <a:srgbClr val="FFFFFF"/>
                </a:solidFill>
              </a:rPr>
              <a:t>physical</a:t>
            </a:r>
            <a:r>
              <a:rPr sz="2800" spc="25" dirty="0">
                <a:solidFill>
                  <a:srgbClr val="FFFFFF"/>
                </a:solidFill>
              </a:rPr>
              <a:t> </a:t>
            </a:r>
            <a:r>
              <a:rPr sz="2800" spc="-20" dirty="0">
                <a:solidFill>
                  <a:srgbClr val="FFFFFF"/>
                </a:solidFill>
              </a:rPr>
              <a:t>layer</a:t>
            </a:r>
            <a:r>
              <a:rPr sz="2800" spc="10" dirty="0">
                <a:solidFill>
                  <a:srgbClr val="FFFFFF"/>
                </a:solidFill>
              </a:rPr>
              <a:t> </a:t>
            </a:r>
            <a:r>
              <a:rPr sz="2800" spc="-20" dirty="0">
                <a:solidFill>
                  <a:srgbClr val="FFFFFF"/>
                </a:solidFill>
              </a:rPr>
              <a:t>data</a:t>
            </a:r>
            <a:r>
              <a:rPr sz="2800" spc="10" dirty="0">
                <a:solidFill>
                  <a:srgbClr val="FFFFFF"/>
                </a:solidFill>
              </a:rPr>
              <a:t> </a:t>
            </a:r>
            <a:r>
              <a:rPr sz="2800" spc="-15" dirty="0">
                <a:solidFill>
                  <a:srgbClr val="FFFFFF"/>
                </a:solidFill>
              </a:rPr>
              <a:t>consists</a:t>
            </a:r>
            <a:r>
              <a:rPr sz="2800" spc="40" dirty="0">
                <a:solidFill>
                  <a:srgbClr val="FFFFFF"/>
                </a:solidFill>
              </a:rPr>
              <a:t> </a:t>
            </a:r>
            <a:r>
              <a:rPr sz="2800" spc="-5" dirty="0">
                <a:solidFill>
                  <a:srgbClr val="FFFFFF"/>
                </a:solidFill>
              </a:rPr>
              <a:t>of</a:t>
            </a:r>
            <a:r>
              <a:rPr sz="2800" spc="5" dirty="0">
                <a:solidFill>
                  <a:srgbClr val="FFFFFF"/>
                </a:solidFill>
              </a:rPr>
              <a:t> </a:t>
            </a:r>
            <a:r>
              <a:rPr sz="2800" spc="-5" dirty="0">
                <a:solidFill>
                  <a:srgbClr val="FFFFFF"/>
                </a:solidFill>
              </a:rPr>
              <a:t>a</a:t>
            </a:r>
            <a:r>
              <a:rPr sz="2800" spc="15" dirty="0">
                <a:solidFill>
                  <a:srgbClr val="FFFFFF"/>
                </a:solidFill>
              </a:rPr>
              <a:t> </a:t>
            </a:r>
            <a:r>
              <a:rPr sz="2800" spc="-15" dirty="0">
                <a:solidFill>
                  <a:srgbClr val="FFFFFF"/>
                </a:solidFill>
              </a:rPr>
              <a:t>stream</a:t>
            </a:r>
            <a:r>
              <a:rPr sz="2800" spc="30" dirty="0">
                <a:solidFill>
                  <a:srgbClr val="FFFFFF"/>
                </a:solidFill>
              </a:rPr>
              <a:t> </a:t>
            </a:r>
            <a:r>
              <a:rPr sz="2800" spc="-5" dirty="0">
                <a:solidFill>
                  <a:srgbClr val="FFFFFF"/>
                </a:solidFill>
              </a:rPr>
              <a:t>of</a:t>
            </a:r>
            <a:r>
              <a:rPr sz="2800" dirty="0">
                <a:solidFill>
                  <a:srgbClr val="FFFFFF"/>
                </a:solidFill>
              </a:rPr>
              <a:t> </a:t>
            </a:r>
            <a:r>
              <a:rPr sz="2800" spc="-10" dirty="0">
                <a:solidFill>
                  <a:srgbClr val="FFFFFF"/>
                </a:solidFill>
              </a:rPr>
              <a:t>bits </a:t>
            </a:r>
            <a:r>
              <a:rPr sz="2800" spc="-5" dirty="0">
                <a:solidFill>
                  <a:srgbClr val="FFFFFF"/>
                </a:solidFill>
              </a:rPr>
              <a:t> </a:t>
            </a:r>
            <a:r>
              <a:rPr sz="2800" spc="-10" dirty="0">
                <a:solidFill>
                  <a:srgbClr val="FFFFFF"/>
                </a:solidFill>
              </a:rPr>
              <a:t>(sequence</a:t>
            </a:r>
            <a:r>
              <a:rPr sz="2800" spc="30" dirty="0">
                <a:solidFill>
                  <a:srgbClr val="FFFFFF"/>
                </a:solidFill>
              </a:rPr>
              <a:t> </a:t>
            </a:r>
            <a:r>
              <a:rPr sz="2800" spc="-5" dirty="0">
                <a:solidFill>
                  <a:srgbClr val="FFFFFF"/>
                </a:solidFill>
              </a:rPr>
              <a:t>of 0s</a:t>
            </a:r>
            <a:r>
              <a:rPr sz="2800" spc="25" dirty="0">
                <a:solidFill>
                  <a:srgbClr val="FFFFFF"/>
                </a:solidFill>
              </a:rPr>
              <a:t> </a:t>
            </a:r>
            <a:r>
              <a:rPr sz="2800" spc="-5" dirty="0">
                <a:solidFill>
                  <a:srgbClr val="FFFFFF"/>
                </a:solidFill>
              </a:rPr>
              <a:t>or</a:t>
            </a:r>
            <a:r>
              <a:rPr sz="2800" dirty="0">
                <a:solidFill>
                  <a:srgbClr val="FFFFFF"/>
                </a:solidFill>
              </a:rPr>
              <a:t> </a:t>
            </a:r>
            <a:r>
              <a:rPr sz="2800" spc="-5" dirty="0">
                <a:solidFill>
                  <a:srgbClr val="FFFFFF"/>
                </a:solidFill>
              </a:rPr>
              <a:t>1s)</a:t>
            </a:r>
            <a:r>
              <a:rPr sz="2800" spc="15" dirty="0">
                <a:solidFill>
                  <a:srgbClr val="FFFFFF"/>
                </a:solidFill>
              </a:rPr>
              <a:t> </a:t>
            </a:r>
            <a:r>
              <a:rPr sz="2800" spc="-5" dirty="0">
                <a:solidFill>
                  <a:srgbClr val="FFFFFF"/>
                </a:solidFill>
              </a:rPr>
              <a:t>with</a:t>
            </a:r>
            <a:r>
              <a:rPr sz="2800" spc="5" dirty="0">
                <a:solidFill>
                  <a:srgbClr val="FFFFFF"/>
                </a:solidFill>
              </a:rPr>
              <a:t> </a:t>
            </a:r>
            <a:r>
              <a:rPr sz="2800" spc="-5" dirty="0">
                <a:solidFill>
                  <a:srgbClr val="FFFFFF"/>
                </a:solidFill>
              </a:rPr>
              <a:t>no</a:t>
            </a:r>
            <a:r>
              <a:rPr sz="2800" spc="10" dirty="0">
                <a:solidFill>
                  <a:srgbClr val="FFFFFF"/>
                </a:solidFill>
              </a:rPr>
              <a:t> </a:t>
            </a:r>
            <a:r>
              <a:rPr sz="2800" spc="-15" dirty="0">
                <a:solidFill>
                  <a:srgbClr val="FFFFFF"/>
                </a:solidFill>
              </a:rPr>
              <a:t>interpretation.</a:t>
            </a:r>
            <a:r>
              <a:rPr sz="2800" spc="20" dirty="0">
                <a:solidFill>
                  <a:srgbClr val="FFFFFF"/>
                </a:solidFill>
              </a:rPr>
              <a:t> </a:t>
            </a:r>
            <a:r>
              <a:rPr sz="2800" spc="-130" dirty="0">
                <a:solidFill>
                  <a:srgbClr val="FFFFFF"/>
                </a:solidFill>
              </a:rPr>
              <a:t>To</a:t>
            </a:r>
            <a:r>
              <a:rPr sz="2800" spc="-5" dirty="0">
                <a:solidFill>
                  <a:srgbClr val="FFFFFF"/>
                </a:solidFill>
              </a:rPr>
              <a:t> be</a:t>
            </a:r>
            <a:r>
              <a:rPr sz="2800" spc="15" dirty="0">
                <a:solidFill>
                  <a:srgbClr val="FFFFFF"/>
                </a:solidFill>
              </a:rPr>
              <a:t> </a:t>
            </a:r>
            <a:r>
              <a:rPr sz="2800" spc="-15" dirty="0">
                <a:solidFill>
                  <a:srgbClr val="FFFFFF"/>
                </a:solidFill>
              </a:rPr>
              <a:t>transmitted,</a:t>
            </a:r>
            <a:r>
              <a:rPr sz="2800" spc="15" dirty="0">
                <a:solidFill>
                  <a:srgbClr val="FFFFFF"/>
                </a:solidFill>
              </a:rPr>
              <a:t> </a:t>
            </a:r>
            <a:r>
              <a:rPr sz="2800" spc="-10" dirty="0">
                <a:solidFill>
                  <a:srgbClr val="FFFFFF"/>
                </a:solidFill>
              </a:rPr>
              <a:t>bits</a:t>
            </a:r>
            <a:r>
              <a:rPr sz="2800" spc="20" dirty="0">
                <a:solidFill>
                  <a:srgbClr val="FFFFFF"/>
                </a:solidFill>
              </a:rPr>
              <a:t> </a:t>
            </a:r>
            <a:r>
              <a:rPr sz="2800" spc="-15" dirty="0">
                <a:solidFill>
                  <a:srgbClr val="FFFFFF"/>
                </a:solidFill>
              </a:rPr>
              <a:t>must</a:t>
            </a:r>
            <a:r>
              <a:rPr sz="2800" spc="40" dirty="0">
                <a:solidFill>
                  <a:srgbClr val="FFFFFF"/>
                </a:solidFill>
              </a:rPr>
              <a:t> </a:t>
            </a:r>
            <a:r>
              <a:rPr sz="2800" spc="-10" dirty="0">
                <a:solidFill>
                  <a:srgbClr val="FFFFFF"/>
                </a:solidFill>
              </a:rPr>
              <a:t>be </a:t>
            </a:r>
            <a:r>
              <a:rPr sz="2800" spc="-620" dirty="0">
                <a:solidFill>
                  <a:srgbClr val="FFFFFF"/>
                </a:solidFill>
              </a:rPr>
              <a:t> </a:t>
            </a:r>
            <a:r>
              <a:rPr sz="2800" spc="-10" dirty="0">
                <a:solidFill>
                  <a:srgbClr val="FFFFFF"/>
                </a:solidFill>
              </a:rPr>
              <a:t>encoded</a:t>
            </a:r>
            <a:r>
              <a:rPr sz="2800" spc="10" dirty="0">
                <a:solidFill>
                  <a:srgbClr val="FFFFFF"/>
                </a:solidFill>
              </a:rPr>
              <a:t> </a:t>
            </a:r>
            <a:r>
              <a:rPr sz="2800" spc="-20" dirty="0">
                <a:solidFill>
                  <a:srgbClr val="FFFFFF"/>
                </a:solidFill>
              </a:rPr>
              <a:t>into</a:t>
            </a:r>
            <a:r>
              <a:rPr sz="2800" spc="10" dirty="0">
                <a:solidFill>
                  <a:srgbClr val="FFFFFF"/>
                </a:solidFill>
              </a:rPr>
              <a:t> </a:t>
            </a:r>
            <a:r>
              <a:rPr sz="2800" spc="-5" dirty="0">
                <a:solidFill>
                  <a:srgbClr val="FFFFFF"/>
                </a:solidFill>
              </a:rPr>
              <a:t>signals-</a:t>
            </a:r>
            <a:r>
              <a:rPr sz="2800" spc="20" dirty="0">
                <a:solidFill>
                  <a:srgbClr val="FFFFFF"/>
                </a:solidFill>
              </a:rPr>
              <a:t> </a:t>
            </a:r>
            <a:r>
              <a:rPr sz="2800" spc="-5" dirty="0">
                <a:solidFill>
                  <a:srgbClr val="FFFFFF"/>
                </a:solidFill>
              </a:rPr>
              <a:t>electrical or </a:t>
            </a:r>
            <a:r>
              <a:rPr sz="2800" spc="-10" dirty="0">
                <a:solidFill>
                  <a:srgbClr val="FFFFFF"/>
                </a:solidFill>
              </a:rPr>
              <a:t>optical.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88491" y="1603247"/>
            <a:ext cx="10415016" cy="4683252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412616" y="6228613"/>
            <a:ext cx="5351780" cy="584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85"/>
              </a:lnSpc>
            </a:pPr>
            <a:r>
              <a:rPr sz="4400" u="heavy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3"/>
              </a:rPr>
              <a:t>www.knowledgegate.in</a:t>
            </a:r>
            <a:endParaRPr sz="4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0264" y="0"/>
            <a:ext cx="11727815" cy="11982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9085" marR="5080" indent="-287020">
              <a:lnSpc>
                <a:spcPct val="106900"/>
              </a:lnSpc>
              <a:spcBef>
                <a:spcPts val="95"/>
              </a:spcBef>
              <a:buClr>
                <a:srgbClr val="FFFFFF"/>
              </a:buClr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Diffie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and Hellman's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publication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sparked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widespread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academic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efforts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finding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practical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public-key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encryption 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system.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This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race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was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finally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won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in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1978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by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Ronald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Rivest,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Adi </a:t>
            </a:r>
            <a:r>
              <a:rPr sz="2400" spc="-35" dirty="0">
                <a:solidFill>
                  <a:srgbClr val="FFFFFF"/>
                </a:solidFill>
                <a:latin typeface="Calibri"/>
                <a:cs typeface="Calibri"/>
              </a:rPr>
              <a:t>Shamir, </a:t>
            </a:r>
            <a:r>
              <a:rPr sz="2400" spc="-5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Len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Adleman,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whose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solution has since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become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known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as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RSA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algorithm.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62227" y="1834895"/>
            <a:ext cx="2875788" cy="2875787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860535" y="1834895"/>
            <a:ext cx="2237231" cy="2875787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224271" y="1749551"/>
            <a:ext cx="2240279" cy="3358896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3412616" y="6228613"/>
            <a:ext cx="5351780" cy="584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85"/>
              </a:lnSpc>
            </a:pPr>
            <a:r>
              <a:rPr sz="4400" u="heavy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5"/>
              </a:rPr>
              <a:t>www.knowledgegate.in</a:t>
            </a:r>
            <a:endParaRPr sz="4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97958" y="46431"/>
            <a:ext cx="219900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u="heavy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Confidentiality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66444" y="704087"/>
            <a:ext cx="9962388" cy="358140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412616" y="6228613"/>
            <a:ext cx="5351780" cy="584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85"/>
              </a:lnSpc>
            </a:pPr>
            <a:r>
              <a:rPr sz="4400" u="heavy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3"/>
              </a:rPr>
              <a:t>www.knowledgegate.in</a:t>
            </a:r>
            <a:endParaRPr sz="4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81194" y="46431"/>
            <a:ext cx="223266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u="heavy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Authentication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46176" y="559308"/>
            <a:ext cx="11085576" cy="4619244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412616" y="6228613"/>
            <a:ext cx="5351780" cy="584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85"/>
              </a:lnSpc>
            </a:pPr>
            <a:r>
              <a:rPr sz="4400" u="heavy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3"/>
              </a:rPr>
              <a:t>www.knowledgegate.in</a:t>
            </a:r>
            <a:endParaRPr sz="4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51909" y="46431"/>
            <a:ext cx="449072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u="heavy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Authentication</a:t>
            </a:r>
            <a:r>
              <a:rPr sz="2800" b="1" u="heavy" spc="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2800" b="1" u="heavy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Confidentiality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9016" y="902208"/>
            <a:ext cx="11173968" cy="3867912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412616" y="6228613"/>
            <a:ext cx="5351780" cy="584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85"/>
              </a:lnSpc>
            </a:pPr>
            <a:r>
              <a:rPr sz="4400" u="heavy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3"/>
              </a:rPr>
              <a:t>www.knowledgegate.in</a:t>
            </a:r>
            <a:endParaRPr sz="4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19294" y="46431"/>
            <a:ext cx="215582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u="heavy" spc="-2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RSA</a:t>
            </a:r>
            <a:r>
              <a:rPr sz="2800" b="1" u="heavy" spc="-6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2800" b="1" u="heavy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Algorithm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412616" y="6228613"/>
            <a:ext cx="5351780" cy="584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85"/>
              </a:lnSpc>
            </a:pPr>
            <a:r>
              <a:rPr sz="4400" u="heavy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www.knowledgegate.in</a:t>
            </a:r>
            <a:endParaRPr sz="44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6039" y="678256"/>
            <a:ext cx="11852275" cy="25869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68300" indent="-342900">
              <a:lnSpc>
                <a:spcPct val="100000"/>
              </a:lnSpc>
              <a:spcBef>
                <a:spcPts val="100"/>
              </a:spcBef>
              <a:buAutoNum type="arabicPeriod"/>
              <a:tabLst>
                <a:tab pos="368300" algn="l"/>
              </a:tabLst>
            </a:pP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Bob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chooses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two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large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numbers,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p and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q,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and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calculates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p ×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q and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(p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1)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× 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(g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1).</a:t>
            </a:r>
            <a:endParaRPr sz="2400">
              <a:latin typeface="Calibri"/>
              <a:cs typeface="Calibri"/>
            </a:endParaRPr>
          </a:p>
          <a:p>
            <a:pPr marL="368300" indent="-342900">
              <a:lnSpc>
                <a:spcPct val="100000"/>
              </a:lnSpc>
              <a:spcBef>
                <a:spcPts val="5"/>
              </a:spcBef>
              <a:buAutoNum type="arabicPeriod"/>
              <a:tabLst>
                <a:tab pos="368300" algn="l"/>
              </a:tabLst>
            </a:pP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Bob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then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selects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such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that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(e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x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d)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mod 0</a:t>
            </a:r>
            <a:r>
              <a:rPr sz="24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1.</a:t>
            </a:r>
            <a:endParaRPr sz="2400">
              <a:latin typeface="Calibri"/>
              <a:cs typeface="Calibri"/>
            </a:endParaRPr>
          </a:p>
          <a:p>
            <a:pPr marL="368300" indent="-342900">
              <a:lnSpc>
                <a:spcPct val="100000"/>
              </a:lnSpc>
              <a:buAutoNum type="arabicPeriod"/>
              <a:tabLst>
                <a:tab pos="368300" algn="l"/>
              </a:tabLst>
            </a:pP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Bob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advertises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e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community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as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public 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key;</a:t>
            </a:r>
            <a:r>
              <a:rPr sz="24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Bob 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keeps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as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private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60" dirty="0">
                <a:solidFill>
                  <a:srgbClr val="FFFFFF"/>
                </a:solidFill>
                <a:latin typeface="Calibri"/>
                <a:cs typeface="Calibri"/>
              </a:rPr>
              <a:t>key.</a:t>
            </a:r>
            <a:endParaRPr sz="2400">
              <a:latin typeface="Calibri"/>
              <a:cs typeface="Calibri"/>
            </a:endParaRPr>
          </a:p>
          <a:p>
            <a:pPr marL="368300" marR="17780" indent="-342900">
              <a:lnSpc>
                <a:spcPct val="100000"/>
              </a:lnSpc>
              <a:buAutoNum type="arabicPeriod"/>
              <a:tabLst>
                <a:tab pos="368300" algn="l"/>
              </a:tabLst>
            </a:pP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Anyone,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including Alice,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can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encrypt a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message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and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send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ciphertext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to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Bob,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using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C =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(P</a:t>
            </a:r>
            <a:r>
              <a:rPr sz="2400" spc="-22" baseline="24305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) </a:t>
            </a:r>
            <a:r>
              <a:rPr sz="2400" spc="-5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mod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n;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only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Bob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can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decrypt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message,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using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= (C</a:t>
            </a:r>
            <a:r>
              <a:rPr sz="2400" baseline="24305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)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mod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n.</a:t>
            </a:r>
            <a:endParaRPr sz="2400">
              <a:latin typeface="Calibri"/>
              <a:cs typeface="Calibri"/>
            </a:endParaRPr>
          </a:p>
          <a:p>
            <a:pPr marL="368300" marR="295910" indent="-342900">
              <a:lnSpc>
                <a:spcPct val="100000"/>
              </a:lnSpc>
              <a:buAutoNum type="arabicPeriod"/>
              <a:tabLst>
                <a:tab pos="368300" algn="l"/>
              </a:tabLst>
            </a:pP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An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intruder such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as </a:t>
            </a:r>
            <a:r>
              <a:rPr sz="2400" spc="-30" dirty="0">
                <a:solidFill>
                  <a:srgbClr val="FFFFFF"/>
                </a:solidFill>
                <a:latin typeface="Calibri"/>
                <a:cs typeface="Calibri"/>
              </a:rPr>
              <a:t>Eve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cannot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decrypt the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message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if p and q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are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very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large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numbers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(she </a:t>
            </a:r>
            <a:r>
              <a:rPr sz="2400" spc="-5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does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not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know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d).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67615" cy="1589532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3412616" y="6228613"/>
            <a:ext cx="5351780" cy="584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85"/>
              </a:lnSpc>
            </a:pPr>
            <a:r>
              <a:rPr sz="4400" u="heavy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3"/>
              </a:rPr>
              <a:t>www.knowledgegate.in</a:t>
            </a:r>
            <a:endParaRPr sz="4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155447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3412616" y="6228613"/>
            <a:ext cx="5351780" cy="584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85"/>
              </a:lnSpc>
            </a:pPr>
            <a:r>
              <a:rPr sz="4400" u="heavy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3"/>
              </a:rPr>
              <a:t>www.knowledgegate.in</a:t>
            </a:r>
            <a:endParaRPr sz="4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65376" y="0"/>
            <a:ext cx="8461248" cy="6303264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3412616" y="6228613"/>
            <a:ext cx="5351780" cy="584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85"/>
              </a:lnSpc>
            </a:pPr>
            <a:r>
              <a:rPr sz="4400" u="heavy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3"/>
              </a:rPr>
              <a:t>www.knowledgegate.in</a:t>
            </a:r>
            <a:endParaRPr sz="4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85772" y="0"/>
            <a:ext cx="8220456" cy="6857997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3412616" y="6228613"/>
            <a:ext cx="5351780" cy="584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85"/>
              </a:lnSpc>
            </a:pPr>
            <a:r>
              <a:rPr sz="4400" u="heavy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3"/>
              </a:rPr>
              <a:t>www.knowledgegate.in</a:t>
            </a:r>
            <a:endParaRPr sz="4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3175" y="0"/>
          <a:ext cx="12396470" cy="676020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39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400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166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759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32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S.No.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17145" marB="0">
                    <a:lnT w="635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R="204470" algn="ctr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24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Block</a:t>
                      </a:r>
                      <a:r>
                        <a:rPr sz="2400" b="1" spc="-4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4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Cipher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2225" marB="0">
                    <a:lnT w="635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2400" b="1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Transposition</a:t>
                      </a:r>
                      <a:r>
                        <a:rPr sz="2400" b="1" spc="-3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4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Cipher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2225" marB="0">
                    <a:lnT w="635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5305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91440" marR="421640" indent="67945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Block cipher A </a:t>
                      </a:r>
                      <a:r>
                        <a:rPr sz="24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block </a:t>
                      </a:r>
                      <a:r>
                        <a:rPr sz="24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cipher is </a:t>
                      </a:r>
                      <a:r>
                        <a:rPr sz="24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one </a:t>
                      </a:r>
                      <a:r>
                        <a:rPr sz="24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in </a:t>
                      </a:r>
                      <a:r>
                        <a:rPr sz="2400" spc="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4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which a </a:t>
                      </a:r>
                      <a:r>
                        <a:rPr sz="24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block of </a:t>
                      </a:r>
                      <a:r>
                        <a:rPr sz="2400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plaintext </a:t>
                      </a:r>
                      <a:r>
                        <a:rPr sz="24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is </a:t>
                      </a:r>
                      <a:r>
                        <a:rPr sz="2400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treated </a:t>
                      </a:r>
                      <a:r>
                        <a:rPr sz="24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as </a:t>
                      </a:r>
                      <a:r>
                        <a:rPr sz="2400" spc="-53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4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 whole and </a:t>
                      </a:r>
                      <a:r>
                        <a:rPr sz="24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used </a:t>
                      </a:r>
                      <a:r>
                        <a:rPr sz="2400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to </a:t>
                      </a:r>
                      <a:r>
                        <a:rPr sz="24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produce </a:t>
                      </a:r>
                      <a:r>
                        <a:rPr sz="24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 </a:t>
                      </a:r>
                      <a:r>
                        <a:rPr sz="2400" spc="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4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ciphertext</a:t>
                      </a:r>
                      <a:r>
                        <a:rPr sz="2400" spc="-5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4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block</a:t>
                      </a:r>
                      <a:r>
                        <a:rPr sz="2400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4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of</a:t>
                      </a:r>
                      <a:r>
                        <a:rPr sz="24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4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equal </a:t>
                      </a:r>
                      <a:r>
                        <a:rPr sz="24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length.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93345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Transposition </a:t>
                      </a:r>
                      <a:r>
                        <a:rPr sz="24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cipher </a:t>
                      </a:r>
                      <a:r>
                        <a:rPr sz="2400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Transposition </a:t>
                      </a:r>
                      <a:r>
                        <a:rPr sz="24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cipher is the </a:t>
                      </a:r>
                      <a:r>
                        <a:rPr sz="2400" spc="-53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4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cipher in which the </a:t>
                      </a:r>
                      <a:r>
                        <a:rPr sz="24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plaintext </a:t>
                      </a:r>
                      <a:r>
                        <a:rPr sz="24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is </a:t>
                      </a:r>
                      <a:r>
                        <a:rPr sz="24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written -down </a:t>
                      </a:r>
                      <a:r>
                        <a:rPr sz="24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4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as</a:t>
                      </a:r>
                      <a:r>
                        <a:rPr sz="2400" spc="5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4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</a:t>
                      </a:r>
                      <a:r>
                        <a:rPr sz="2400" spc="4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4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sequence</a:t>
                      </a:r>
                      <a:r>
                        <a:rPr sz="2400" spc="6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4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of</a:t>
                      </a:r>
                      <a:r>
                        <a:rPr sz="2400" spc="6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4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diagonals</a:t>
                      </a:r>
                      <a:r>
                        <a:rPr sz="2400" spc="4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4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and</a:t>
                      </a:r>
                      <a:r>
                        <a:rPr sz="2400" spc="5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4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then</a:t>
                      </a:r>
                      <a:r>
                        <a:rPr sz="2400" spc="5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4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read</a:t>
                      </a:r>
                      <a:r>
                        <a:rPr sz="2400" spc="5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4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off </a:t>
                      </a:r>
                      <a:r>
                        <a:rPr sz="24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4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as</a:t>
                      </a:r>
                      <a:r>
                        <a:rPr sz="24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4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</a:t>
                      </a:r>
                      <a:r>
                        <a:rPr sz="2400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4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sequence </a:t>
                      </a:r>
                      <a:r>
                        <a:rPr sz="24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of</a:t>
                      </a:r>
                      <a:r>
                        <a:rPr sz="24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400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rows.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9783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9"/>
                        </a:spcBef>
                      </a:pPr>
                      <a:r>
                        <a:rPr sz="24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2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69" marB="0"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91440" marR="694055">
                        <a:lnSpc>
                          <a:spcPct val="100000"/>
                        </a:lnSpc>
                        <a:spcBef>
                          <a:spcPts val="209"/>
                        </a:spcBef>
                      </a:pPr>
                      <a:r>
                        <a:rPr sz="2400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Errors </a:t>
                      </a:r>
                      <a:r>
                        <a:rPr sz="24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in </a:t>
                      </a:r>
                      <a:r>
                        <a:rPr sz="24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transmitting </a:t>
                      </a:r>
                      <a:r>
                        <a:rPr sz="24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one block </a:t>
                      </a:r>
                      <a:r>
                        <a:rPr sz="24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4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generally</a:t>
                      </a:r>
                      <a:r>
                        <a:rPr sz="2400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4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do</a:t>
                      </a:r>
                      <a:r>
                        <a:rPr sz="2400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4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not</a:t>
                      </a:r>
                      <a:r>
                        <a:rPr sz="2400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400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affect </a:t>
                      </a:r>
                      <a:r>
                        <a:rPr sz="24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other</a:t>
                      </a:r>
                      <a:r>
                        <a:rPr sz="24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blocks.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69" marB="0"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1125220">
                        <a:lnSpc>
                          <a:spcPct val="100000"/>
                        </a:lnSpc>
                        <a:spcBef>
                          <a:spcPts val="209"/>
                        </a:spcBef>
                      </a:pPr>
                      <a:r>
                        <a:rPr sz="24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Error </a:t>
                      </a:r>
                      <a:r>
                        <a:rPr sz="24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in </a:t>
                      </a:r>
                      <a:r>
                        <a:rPr sz="24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one </a:t>
                      </a:r>
                      <a:r>
                        <a:rPr sz="2400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letter </a:t>
                      </a:r>
                      <a:r>
                        <a:rPr sz="24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will </a:t>
                      </a:r>
                      <a:r>
                        <a:rPr sz="2400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affect </a:t>
                      </a:r>
                      <a:r>
                        <a:rPr sz="24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the whole </a:t>
                      </a:r>
                      <a:r>
                        <a:rPr sz="2400" spc="-53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4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ciphertext.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69" marB="0"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810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9"/>
                        </a:spcBef>
                      </a:pPr>
                      <a:r>
                        <a:rPr sz="24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3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69" marB="0"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91440" marR="204470">
                        <a:lnSpc>
                          <a:spcPct val="100000"/>
                        </a:lnSpc>
                        <a:spcBef>
                          <a:spcPts val="209"/>
                        </a:spcBef>
                      </a:pPr>
                      <a:r>
                        <a:rPr sz="24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Encryption</a:t>
                      </a:r>
                      <a:r>
                        <a:rPr sz="2400" spc="-3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4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process</a:t>
                      </a:r>
                      <a:r>
                        <a:rPr sz="2400" spc="-3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4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is</a:t>
                      </a:r>
                      <a:r>
                        <a:rPr sz="24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400" spc="-4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slow.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69" marB="0"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09"/>
                        </a:spcBef>
                      </a:pPr>
                      <a:r>
                        <a:rPr sz="24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Encryption</a:t>
                      </a:r>
                      <a:r>
                        <a:rPr sz="2400" spc="-3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4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process</a:t>
                      </a:r>
                      <a:r>
                        <a:rPr sz="2400" spc="-3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4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is</a:t>
                      </a:r>
                      <a:r>
                        <a:rPr sz="2400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fast.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69" marB="0"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2544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4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91440" marR="731520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Security</a:t>
                      </a:r>
                      <a:r>
                        <a:rPr sz="2400" spc="-3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4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of</a:t>
                      </a:r>
                      <a:r>
                        <a:rPr sz="24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4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block</a:t>
                      </a:r>
                      <a:r>
                        <a:rPr sz="2400" spc="-3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4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cipher</a:t>
                      </a:r>
                      <a:r>
                        <a:rPr sz="2400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4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depends</a:t>
                      </a:r>
                      <a:r>
                        <a:rPr sz="2400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4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on </a:t>
                      </a:r>
                      <a:r>
                        <a:rPr sz="2400" spc="-53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4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the</a:t>
                      </a:r>
                      <a:r>
                        <a:rPr sz="2400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4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design</a:t>
                      </a:r>
                      <a:r>
                        <a:rPr sz="2400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4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of</a:t>
                      </a:r>
                      <a:r>
                        <a:rPr sz="2400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4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encryption</a:t>
                      </a:r>
                      <a:r>
                        <a:rPr sz="2400" spc="-3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4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function.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144780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Transposition </a:t>
                      </a:r>
                      <a:r>
                        <a:rPr sz="24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cipher </a:t>
                      </a:r>
                      <a:r>
                        <a:rPr sz="24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can be </a:t>
                      </a:r>
                      <a:r>
                        <a:rPr sz="24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made </a:t>
                      </a:r>
                      <a:r>
                        <a:rPr sz="24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more </a:t>
                      </a:r>
                      <a:r>
                        <a:rPr sz="24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secure </a:t>
                      </a:r>
                      <a:r>
                        <a:rPr sz="2400" spc="-53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4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by</a:t>
                      </a:r>
                      <a:r>
                        <a:rPr sz="24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4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performing</a:t>
                      </a:r>
                      <a:r>
                        <a:rPr sz="2400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4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more </a:t>
                      </a:r>
                      <a:r>
                        <a:rPr sz="24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than </a:t>
                      </a:r>
                      <a:r>
                        <a:rPr sz="24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one</a:t>
                      </a:r>
                      <a:r>
                        <a:rPr sz="24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4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transposition.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0802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24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5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7305" marB="0"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91440" marR="841375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24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Algorithm</a:t>
                      </a:r>
                      <a:r>
                        <a:rPr sz="2400" spc="-4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4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breaks</a:t>
                      </a:r>
                      <a:r>
                        <a:rPr sz="2400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4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the</a:t>
                      </a:r>
                      <a:r>
                        <a:rPr sz="24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400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plaintext</a:t>
                      </a:r>
                      <a:r>
                        <a:rPr sz="2400" spc="-4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400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into </a:t>
                      </a:r>
                      <a:r>
                        <a:rPr sz="2400" spc="-53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4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blocks</a:t>
                      </a:r>
                      <a:r>
                        <a:rPr sz="2400" spc="-3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4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and</a:t>
                      </a:r>
                      <a:r>
                        <a:rPr sz="2400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operates</a:t>
                      </a:r>
                      <a:r>
                        <a:rPr sz="24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4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on</a:t>
                      </a:r>
                      <a:r>
                        <a:rPr sz="24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4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each</a:t>
                      </a:r>
                      <a:r>
                        <a:rPr sz="2400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4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block</a:t>
                      </a:r>
                      <a:endParaRPr sz="2400">
                        <a:latin typeface="Calibri"/>
                        <a:cs typeface="Calibri"/>
                      </a:endParaRPr>
                    </a:p>
                    <a:p>
                      <a:pPr marL="91440">
                        <a:lnSpc>
                          <a:spcPts val="3279"/>
                        </a:lnSpc>
                        <a:tabLst>
                          <a:tab pos="2282190" algn="l"/>
                        </a:tabLst>
                      </a:pPr>
                      <a:r>
                        <a:rPr sz="24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indep</a:t>
                      </a:r>
                      <a:r>
                        <a:rPr sz="2400" spc="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</a:t>
                      </a:r>
                      <a:r>
                        <a:rPr sz="24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nde</a:t>
                      </a:r>
                      <a:r>
                        <a:rPr sz="24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n</a:t>
                      </a:r>
                      <a:r>
                        <a:rPr sz="24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tl</a:t>
                      </a:r>
                      <a:r>
                        <a:rPr sz="2400" spc="-15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y</a:t>
                      </a:r>
                      <a:r>
                        <a:rPr sz="24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.	</a:t>
                      </a:r>
                      <a:r>
                        <a:rPr sz="6600" baseline="-16414" dirty="0">
                          <a:solidFill>
                            <a:srgbClr val="0462C1"/>
                          </a:solidFill>
                          <a:latin typeface="Calibri"/>
                          <a:cs typeface="Calibri"/>
                          <a:hlinkClick r:id="rId2"/>
                        </a:rPr>
                        <a:t>w</a:t>
                      </a:r>
                      <a:r>
                        <a:rPr sz="6600" spc="7" baseline="-16414" dirty="0">
                          <a:solidFill>
                            <a:srgbClr val="0462C1"/>
                          </a:solidFill>
                          <a:latin typeface="Calibri"/>
                          <a:cs typeface="Calibri"/>
                          <a:hlinkClick r:id="rId2"/>
                        </a:rPr>
                        <a:t>w</a:t>
                      </a:r>
                      <a:r>
                        <a:rPr sz="6600" spc="-427" baseline="-16414" dirty="0">
                          <a:solidFill>
                            <a:srgbClr val="0462C1"/>
                          </a:solidFill>
                          <a:latin typeface="Calibri"/>
                          <a:cs typeface="Calibri"/>
                          <a:hlinkClick r:id="rId2"/>
                        </a:rPr>
                        <a:t>w</a:t>
                      </a:r>
                      <a:r>
                        <a:rPr sz="6600" spc="-7" baseline="-16414" dirty="0">
                          <a:solidFill>
                            <a:srgbClr val="0462C1"/>
                          </a:solidFill>
                          <a:latin typeface="Calibri"/>
                          <a:cs typeface="Calibri"/>
                          <a:hlinkClick r:id="rId2"/>
                        </a:rPr>
                        <a:t>.knowle</a:t>
                      </a:r>
                      <a:endParaRPr sz="6600" baseline="-16414">
                        <a:latin typeface="Calibri"/>
                        <a:cs typeface="Calibri"/>
                      </a:endParaRPr>
                    </a:p>
                  </a:txBody>
                  <a:tcPr marL="0" marR="0" marT="27305" marB="0"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0462C1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214629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24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Algorithm </a:t>
                      </a:r>
                      <a:r>
                        <a:rPr sz="24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breaks </a:t>
                      </a:r>
                      <a:r>
                        <a:rPr sz="24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the </a:t>
                      </a:r>
                      <a:r>
                        <a:rPr sz="24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plaintext </a:t>
                      </a:r>
                      <a:r>
                        <a:rPr sz="2400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into letters </a:t>
                      </a:r>
                      <a:r>
                        <a:rPr sz="24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and </a:t>
                      </a:r>
                      <a:r>
                        <a:rPr sz="2400" spc="-53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400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operates</a:t>
                      </a:r>
                      <a:r>
                        <a:rPr sz="24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4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on</a:t>
                      </a:r>
                      <a:r>
                        <a:rPr sz="2400" spc="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4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each</a:t>
                      </a:r>
                      <a:r>
                        <a:rPr sz="24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400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letter</a:t>
                      </a:r>
                      <a:r>
                        <a:rPr sz="24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400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independently.</a:t>
                      </a:r>
                      <a:endParaRPr sz="2400">
                        <a:latin typeface="Calibri"/>
                        <a:cs typeface="Calibri"/>
                      </a:endParaRPr>
                    </a:p>
                    <a:p>
                      <a:pPr marL="207010">
                        <a:lnSpc>
                          <a:spcPts val="4225"/>
                        </a:lnSpc>
                      </a:pPr>
                      <a:r>
                        <a:rPr sz="4400" spc="-20" dirty="0">
                          <a:solidFill>
                            <a:srgbClr val="0462C1"/>
                          </a:solidFill>
                          <a:latin typeface="Calibri"/>
                          <a:cs typeface="Calibri"/>
                          <a:hlinkClick r:id="rId2"/>
                        </a:rPr>
                        <a:t>dgegate.in</a:t>
                      </a:r>
                      <a:endParaRPr sz="4400">
                        <a:latin typeface="Calibri"/>
                        <a:cs typeface="Calibri"/>
                      </a:endParaRPr>
                    </a:p>
                  </a:txBody>
                  <a:tcPr marL="0" marR="0" marT="27305" marB="0"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0462C1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" name="object 3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12185650" y="0"/>
                </a:lnTo>
                <a:lnTo>
                  <a:pt x="12185650" y="6852679"/>
                </a:lnTo>
                <a:lnTo>
                  <a:pt x="6178550" y="6852679"/>
                </a:lnTo>
                <a:lnTo>
                  <a:pt x="6178550" y="0"/>
                </a:lnTo>
                <a:lnTo>
                  <a:pt x="6165850" y="0"/>
                </a:lnTo>
                <a:lnTo>
                  <a:pt x="6165850" y="6852679"/>
                </a:lnTo>
                <a:lnTo>
                  <a:pt x="1149350" y="6852679"/>
                </a:lnTo>
                <a:lnTo>
                  <a:pt x="1149350" y="0"/>
                </a:lnTo>
                <a:lnTo>
                  <a:pt x="1136650" y="0"/>
                </a:lnTo>
                <a:lnTo>
                  <a:pt x="1136650" y="6852679"/>
                </a:lnTo>
                <a:lnTo>
                  <a:pt x="6350" y="6852679"/>
                </a:lnTo>
                <a:lnTo>
                  <a:pt x="6350" y="0"/>
                </a:lnTo>
                <a:lnTo>
                  <a:pt x="0" y="0"/>
                </a:lnTo>
                <a:lnTo>
                  <a:pt x="0" y="6852679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6852679"/>
                </a:lnTo>
                <a:lnTo>
                  <a:pt x="12192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2800" b="1" u="heavy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2.</a:t>
            </a:r>
            <a:r>
              <a:rPr sz="2800" b="1" u="heavy" spc="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2800" b="1" u="heavy" spc="-2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Data</a:t>
            </a:r>
            <a:r>
              <a:rPr sz="2800" b="1" u="heavy" spc="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2800" b="1" u="heavy" spc="-3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rate</a:t>
            </a:r>
            <a:r>
              <a:rPr sz="2800" b="1" spc="-30" dirty="0">
                <a:solidFill>
                  <a:srgbClr val="FFFFFF"/>
                </a:solidFill>
                <a:latin typeface="Calibri"/>
                <a:cs typeface="Calibri"/>
              </a:rPr>
              <a:t>:</a:t>
            </a:r>
            <a:r>
              <a:rPr sz="2800" b="1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</a:rPr>
              <a:t>The </a:t>
            </a:r>
            <a:r>
              <a:rPr sz="2800" spc="-10" dirty="0">
                <a:solidFill>
                  <a:srgbClr val="FFFFFF"/>
                </a:solidFill>
              </a:rPr>
              <a:t>transmission</a:t>
            </a:r>
            <a:r>
              <a:rPr sz="2800" spc="50" dirty="0">
                <a:solidFill>
                  <a:srgbClr val="FFFFFF"/>
                </a:solidFill>
              </a:rPr>
              <a:t> </a:t>
            </a:r>
            <a:r>
              <a:rPr sz="2800" spc="-15" dirty="0">
                <a:solidFill>
                  <a:srgbClr val="FFFFFF"/>
                </a:solidFill>
              </a:rPr>
              <a:t>rate-the</a:t>
            </a:r>
            <a:r>
              <a:rPr sz="2800" dirty="0">
                <a:solidFill>
                  <a:srgbClr val="FFFFFF"/>
                </a:solidFill>
              </a:rPr>
              <a:t> </a:t>
            </a:r>
            <a:r>
              <a:rPr sz="2800" spc="-10" dirty="0">
                <a:solidFill>
                  <a:srgbClr val="FFFFFF"/>
                </a:solidFill>
              </a:rPr>
              <a:t>number</a:t>
            </a:r>
            <a:r>
              <a:rPr sz="2800" spc="30" dirty="0">
                <a:solidFill>
                  <a:srgbClr val="FFFFFF"/>
                </a:solidFill>
              </a:rPr>
              <a:t> </a:t>
            </a:r>
            <a:r>
              <a:rPr sz="2800" spc="-5" dirty="0">
                <a:solidFill>
                  <a:srgbClr val="FFFFFF"/>
                </a:solidFill>
              </a:rPr>
              <a:t>of</a:t>
            </a:r>
            <a:r>
              <a:rPr sz="2800" dirty="0">
                <a:solidFill>
                  <a:srgbClr val="FFFFFF"/>
                </a:solidFill>
              </a:rPr>
              <a:t> </a:t>
            </a:r>
            <a:r>
              <a:rPr sz="2800" spc="-5" dirty="0">
                <a:solidFill>
                  <a:srgbClr val="FFFFFF"/>
                </a:solidFill>
              </a:rPr>
              <a:t>bits</a:t>
            </a:r>
            <a:r>
              <a:rPr sz="2800" spc="5" dirty="0">
                <a:solidFill>
                  <a:srgbClr val="FFFFFF"/>
                </a:solidFill>
              </a:rPr>
              <a:t> </a:t>
            </a:r>
            <a:r>
              <a:rPr sz="2800" spc="-15" dirty="0">
                <a:solidFill>
                  <a:srgbClr val="FFFFFF"/>
                </a:solidFill>
              </a:rPr>
              <a:t>sent</a:t>
            </a:r>
            <a:r>
              <a:rPr sz="2800" spc="20" dirty="0">
                <a:solidFill>
                  <a:srgbClr val="FFFFFF"/>
                </a:solidFill>
              </a:rPr>
              <a:t> </a:t>
            </a:r>
            <a:r>
              <a:rPr sz="2800" spc="-5" dirty="0">
                <a:solidFill>
                  <a:srgbClr val="FFFFFF"/>
                </a:solidFill>
              </a:rPr>
              <a:t>each</a:t>
            </a:r>
            <a:r>
              <a:rPr sz="2800" spc="5" dirty="0">
                <a:solidFill>
                  <a:srgbClr val="FFFFFF"/>
                </a:solidFill>
              </a:rPr>
              <a:t> </a:t>
            </a:r>
            <a:r>
              <a:rPr sz="2800" spc="-5" dirty="0">
                <a:solidFill>
                  <a:srgbClr val="FFFFFF"/>
                </a:solidFill>
              </a:rPr>
              <a:t>second-is</a:t>
            </a:r>
            <a:r>
              <a:rPr sz="2800" spc="35" dirty="0">
                <a:solidFill>
                  <a:srgbClr val="FFFFFF"/>
                </a:solidFill>
              </a:rPr>
              <a:t> </a:t>
            </a:r>
            <a:r>
              <a:rPr sz="2800" spc="-5" dirty="0">
                <a:solidFill>
                  <a:srgbClr val="FFFFFF"/>
                </a:solidFill>
              </a:rPr>
              <a:t>also </a:t>
            </a:r>
            <a:r>
              <a:rPr sz="2800" spc="-620" dirty="0">
                <a:solidFill>
                  <a:srgbClr val="FFFFFF"/>
                </a:solidFill>
              </a:rPr>
              <a:t> </a:t>
            </a:r>
            <a:r>
              <a:rPr sz="2800" spc="-15" dirty="0">
                <a:solidFill>
                  <a:srgbClr val="FFFFFF"/>
                </a:solidFill>
              </a:rPr>
              <a:t>defined</a:t>
            </a:r>
            <a:r>
              <a:rPr sz="2800" spc="15" dirty="0">
                <a:solidFill>
                  <a:srgbClr val="FFFFFF"/>
                </a:solidFill>
              </a:rPr>
              <a:t> </a:t>
            </a:r>
            <a:r>
              <a:rPr sz="2800" spc="-15" dirty="0">
                <a:solidFill>
                  <a:srgbClr val="FFFFFF"/>
                </a:solidFill>
              </a:rPr>
              <a:t>by</a:t>
            </a:r>
            <a:r>
              <a:rPr sz="2800" spc="5" dirty="0">
                <a:solidFill>
                  <a:srgbClr val="FFFFFF"/>
                </a:solidFill>
              </a:rPr>
              <a:t> </a:t>
            </a:r>
            <a:r>
              <a:rPr sz="2800" spc="-5" dirty="0">
                <a:solidFill>
                  <a:srgbClr val="FFFFFF"/>
                </a:solidFill>
              </a:rPr>
              <a:t>the</a:t>
            </a:r>
            <a:r>
              <a:rPr sz="2800" spc="5" dirty="0">
                <a:solidFill>
                  <a:srgbClr val="FFFFFF"/>
                </a:solidFill>
              </a:rPr>
              <a:t> </a:t>
            </a:r>
            <a:r>
              <a:rPr sz="2800" spc="-20" dirty="0">
                <a:solidFill>
                  <a:srgbClr val="FFFFFF"/>
                </a:solidFill>
              </a:rPr>
              <a:t>physical</a:t>
            </a:r>
            <a:r>
              <a:rPr sz="2800" spc="20" dirty="0">
                <a:solidFill>
                  <a:srgbClr val="FFFFFF"/>
                </a:solidFill>
              </a:rPr>
              <a:t> </a:t>
            </a:r>
            <a:r>
              <a:rPr sz="2800" spc="-65" dirty="0">
                <a:solidFill>
                  <a:srgbClr val="FFFFFF"/>
                </a:solidFill>
              </a:rPr>
              <a:t>layer.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7012" y="1562100"/>
            <a:ext cx="4709160" cy="4256532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611111" y="1008888"/>
            <a:ext cx="3784092" cy="1482852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153656" y="2596895"/>
            <a:ext cx="2697479" cy="1987295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005828" y="4689347"/>
            <a:ext cx="2994660" cy="200406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3412616" y="6228613"/>
            <a:ext cx="5351780" cy="584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85"/>
              </a:lnSpc>
            </a:pPr>
            <a:r>
              <a:rPr sz="4400" u="heavy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6"/>
              </a:rPr>
              <a:t>www.knowledgegate.in</a:t>
            </a:r>
            <a:endParaRPr sz="4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424935" y="6723303"/>
            <a:ext cx="5329555" cy="36830"/>
          </a:xfrm>
          <a:custGeom>
            <a:avLst/>
            <a:gdLst/>
            <a:ahLst/>
            <a:cxnLst/>
            <a:rect l="l" t="t" r="r" b="b"/>
            <a:pathLst>
              <a:path w="5329555" h="36829">
                <a:moveTo>
                  <a:pt x="5329428" y="0"/>
                </a:moveTo>
                <a:lnTo>
                  <a:pt x="0" y="0"/>
                </a:lnTo>
                <a:lnTo>
                  <a:pt x="0" y="36575"/>
                </a:lnTo>
                <a:lnTo>
                  <a:pt x="5329428" y="36575"/>
                </a:lnTo>
                <a:lnTo>
                  <a:pt x="5329428" y="0"/>
                </a:lnTo>
                <a:close/>
              </a:path>
            </a:pathLst>
          </a:custGeom>
          <a:solidFill>
            <a:srgbClr val="0462C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806822" y="46431"/>
            <a:ext cx="257810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u="heavy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Application</a:t>
            </a:r>
            <a:r>
              <a:rPr sz="2800" b="1" u="heavy" spc="-3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2800" b="1" u="heavy" spc="-2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Layer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640" y="606298"/>
            <a:ext cx="12124690" cy="59055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0" marR="265430" indent="-342900">
              <a:lnSpc>
                <a:spcPct val="114999"/>
              </a:lnSpc>
              <a:spcBef>
                <a:spcPts val="100"/>
              </a:spcBef>
              <a:buFont typeface="Symbol"/>
              <a:buChar char=""/>
              <a:tabLst>
                <a:tab pos="393065" algn="l"/>
                <a:tab pos="393700" algn="l"/>
              </a:tabLst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application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layer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enables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45" dirty="0">
                <a:solidFill>
                  <a:srgbClr val="FFFFFF"/>
                </a:solidFill>
                <a:latin typeface="Calibri"/>
                <a:cs typeface="Calibri"/>
              </a:rPr>
              <a:t>user,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whether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human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or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software,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access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network.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It </a:t>
            </a:r>
            <a:r>
              <a:rPr sz="2400" spc="-5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provides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user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interfaces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responsible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providing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services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to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user such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as</a:t>
            </a:r>
            <a:endParaRPr sz="2400">
              <a:latin typeface="Calibri"/>
              <a:cs typeface="Calibri"/>
            </a:endParaRPr>
          </a:p>
          <a:p>
            <a:pPr marL="850900" lvl="1" indent="-342900">
              <a:lnSpc>
                <a:spcPct val="100000"/>
              </a:lnSpc>
              <a:spcBef>
                <a:spcPts val="1440"/>
              </a:spcBef>
              <a:buFont typeface="Symbol"/>
              <a:buChar char=""/>
              <a:tabLst>
                <a:tab pos="850265" algn="l"/>
                <a:tab pos="850900" algn="l"/>
              </a:tabLst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Electronic</a:t>
            </a:r>
            <a:r>
              <a:rPr sz="2400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mail</a:t>
            </a:r>
            <a:endParaRPr sz="2400">
              <a:latin typeface="Calibri"/>
              <a:cs typeface="Calibri"/>
            </a:endParaRPr>
          </a:p>
          <a:p>
            <a:pPr marL="850900" lvl="1" indent="-342900">
              <a:lnSpc>
                <a:spcPct val="100000"/>
              </a:lnSpc>
              <a:spcBef>
                <a:spcPts val="1430"/>
              </a:spcBef>
              <a:buFont typeface="Symbol"/>
              <a:buChar char=""/>
              <a:tabLst>
                <a:tab pos="850265" algn="l"/>
                <a:tab pos="850900" algn="l"/>
              </a:tabLst>
            </a:pP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File</a:t>
            </a:r>
            <a:r>
              <a:rPr sz="24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access</a:t>
            </a:r>
            <a:r>
              <a:rPr sz="24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transfer</a:t>
            </a:r>
            <a:endParaRPr sz="2400">
              <a:latin typeface="Calibri"/>
              <a:cs typeface="Calibri"/>
            </a:endParaRPr>
          </a:p>
          <a:p>
            <a:pPr marL="850900" lvl="1" indent="-342900">
              <a:lnSpc>
                <a:spcPct val="100000"/>
              </a:lnSpc>
              <a:spcBef>
                <a:spcPts val="1430"/>
              </a:spcBef>
              <a:buFont typeface="Symbol"/>
              <a:buChar char=""/>
              <a:tabLst>
                <a:tab pos="850265" algn="l"/>
                <a:tab pos="850900" algn="l"/>
              </a:tabLst>
            </a:pP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Access</a:t>
            </a:r>
            <a:r>
              <a:rPr sz="24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system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resources</a:t>
            </a:r>
            <a:endParaRPr sz="2400">
              <a:latin typeface="Calibri"/>
              <a:cs typeface="Calibri"/>
            </a:endParaRPr>
          </a:p>
          <a:p>
            <a:pPr marL="850900" lvl="1" indent="-342900">
              <a:lnSpc>
                <a:spcPct val="100000"/>
              </a:lnSpc>
              <a:spcBef>
                <a:spcPts val="1440"/>
              </a:spcBef>
              <a:buFont typeface="Symbol"/>
              <a:buChar char=""/>
              <a:tabLst>
                <a:tab pos="850265" algn="l"/>
                <a:tab pos="850900" algn="l"/>
              </a:tabLst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Surfing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4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world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wide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web</a:t>
            </a:r>
            <a:endParaRPr sz="2400">
              <a:latin typeface="Calibri"/>
              <a:cs typeface="Calibri"/>
            </a:endParaRPr>
          </a:p>
          <a:p>
            <a:pPr marL="850900" lvl="1" indent="-342900">
              <a:lnSpc>
                <a:spcPct val="100000"/>
              </a:lnSpc>
              <a:spcBef>
                <a:spcPts val="1425"/>
              </a:spcBef>
              <a:buFont typeface="Symbol"/>
              <a:buChar char=""/>
              <a:tabLst>
                <a:tab pos="850265" algn="l"/>
                <a:tab pos="850900" algn="l"/>
              </a:tabLst>
            </a:pP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Network</a:t>
            </a:r>
            <a:r>
              <a:rPr sz="24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management.</a:t>
            </a:r>
            <a:endParaRPr sz="24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60"/>
              </a:spcBef>
              <a:buClr>
                <a:srgbClr val="FFFFFF"/>
              </a:buClr>
              <a:buFont typeface="Symbol"/>
              <a:buChar char=""/>
            </a:pPr>
            <a:endParaRPr sz="4350">
              <a:latin typeface="Calibri"/>
              <a:cs typeface="Calibri"/>
            </a:endParaRPr>
          </a:p>
          <a:p>
            <a:pPr marL="393700" marR="55880" indent="-342900" algn="just">
              <a:lnSpc>
                <a:spcPct val="107100"/>
              </a:lnSpc>
              <a:buFont typeface="Symbol"/>
              <a:buChar char=""/>
              <a:tabLst>
                <a:tab pos="393700" algn="l"/>
              </a:tabLst>
            </a:pP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Communication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between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two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application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layers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happens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over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logical</a:t>
            </a:r>
            <a:r>
              <a:rPr sz="2400" spc="5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connection.</a:t>
            </a:r>
            <a:r>
              <a:rPr sz="2400" spc="5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This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means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both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layers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act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like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they're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directly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connected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message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exchange.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14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400" spc="-1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use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the 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Internet,</a:t>
            </a:r>
            <a:r>
              <a:rPr sz="2400" spc="1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you</a:t>
            </a:r>
            <a:r>
              <a:rPr sz="2400" spc="1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need</a:t>
            </a:r>
            <a:r>
              <a:rPr sz="2400" spc="1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two</a:t>
            </a:r>
            <a:r>
              <a:rPr sz="2400" spc="1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application</a:t>
            </a:r>
            <a:r>
              <a:rPr sz="2400" spc="1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programs:</a:t>
            </a:r>
            <a:r>
              <a:rPr sz="2400" spc="1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one</a:t>
            </a:r>
            <a:r>
              <a:rPr sz="2400" spc="1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r>
              <a:rPr sz="2400" spc="1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one</a:t>
            </a:r>
            <a:r>
              <a:rPr sz="2400" spc="1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computer</a:t>
            </a:r>
            <a:r>
              <a:rPr sz="2400" spc="1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2400" spc="1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another</a:t>
            </a:r>
            <a:r>
              <a:rPr sz="2400" spc="1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r>
              <a:rPr sz="2400" spc="1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endParaRPr sz="2400">
              <a:latin typeface="Calibri"/>
              <a:cs typeface="Calibri"/>
            </a:endParaRPr>
          </a:p>
          <a:p>
            <a:pPr marL="393700">
              <a:lnSpc>
                <a:spcPts val="3485"/>
              </a:lnSpc>
            </a:pP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different</a:t>
            </a:r>
            <a:r>
              <a:rPr sz="24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35" dirty="0">
                <a:solidFill>
                  <a:srgbClr val="FFFFFF"/>
                </a:solidFill>
                <a:latin typeface="Calibri"/>
                <a:cs typeface="Calibri"/>
              </a:rPr>
              <a:t>computer.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605" dirty="0">
                <a:solidFill>
                  <a:srgbClr val="FFFFFF"/>
                </a:solidFill>
                <a:latin typeface="Calibri"/>
                <a:cs typeface="Calibri"/>
              </a:rPr>
              <a:t>Both</a:t>
            </a:r>
            <a:r>
              <a:rPr sz="6600" spc="-907" baseline="-27146" dirty="0">
                <a:solidFill>
                  <a:srgbClr val="0462C1"/>
                </a:solidFill>
                <a:latin typeface="Calibri"/>
                <a:cs typeface="Calibri"/>
                <a:hlinkClick r:id="rId2"/>
              </a:rPr>
              <a:t>w</a:t>
            </a:r>
            <a:r>
              <a:rPr sz="2400" spc="-605" dirty="0">
                <a:solidFill>
                  <a:srgbClr val="FFFFFF"/>
                </a:solidFill>
                <a:latin typeface="Calibri"/>
                <a:cs typeface="Calibri"/>
              </a:rPr>
              <a:t>int</a:t>
            </a:r>
            <a:r>
              <a:rPr sz="6600" spc="-907" baseline="-27146" dirty="0">
                <a:solidFill>
                  <a:srgbClr val="0462C1"/>
                </a:solidFill>
                <a:latin typeface="Calibri"/>
                <a:cs typeface="Calibri"/>
                <a:hlinkClick r:id="rId2"/>
              </a:rPr>
              <a:t>w</a:t>
            </a:r>
            <a:r>
              <a:rPr sz="2400" spc="-605" dirty="0">
                <a:solidFill>
                  <a:srgbClr val="FFFFFF"/>
                </a:solidFill>
                <a:latin typeface="Calibri"/>
                <a:cs typeface="Calibri"/>
              </a:rPr>
              <a:t>era</a:t>
            </a:r>
            <a:r>
              <a:rPr sz="6600" spc="-907" baseline="-27146" dirty="0">
                <a:solidFill>
                  <a:srgbClr val="0462C1"/>
                </a:solidFill>
                <a:latin typeface="Calibri"/>
                <a:cs typeface="Calibri"/>
                <a:hlinkClick r:id="rId2"/>
              </a:rPr>
              <a:t>w</a:t>
            </a:r>
            <a:r>
              <a:rPr sz="2400" spc="-605" dirty="0">
                <a:solidFill>
                  <a:srgbClr val="FFFFFF"/>
                </a:solidFill>
                <a:latin typeface="Calibri"/>
                <a:cs typeface="Calibri"/>
              </a:rPr>
              <a:t>ct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725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6600" spc="-1087" baseline="-27146" dirty="0">
                <a:solidFill>
                  <a:srgbClr val="0462C1"/>
                </a:solidFill>
                <a:latin typeface="Calibri"/>
                <a:cs typeface="Calibri"/>
                <a:hlinkClick r:id="rId2"/>
              </a:rPr>
              <a:t>.</a:t>
            </a:r>
            <a:r>
              <a:rPr sz="2400" spc="-725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6600" spc="-1087" baseline="-27146" dirty="0">
                <a:solidFill>
                  <a:srgbClr val="0462C1"/>
                </a:solidFill>
                <a:latin typeface="Calibri"/>
                <a:cs typeface="Calibri"/>
                <a:hlinkClick r:id="rId2"/>
              </a:rPr>
              <a:t>k</a:t>
            </a:r>
            <a:r>
              <a:rPr sz="2400" spc="-725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6600" spc="-1087" baseline="-27146" dirty="0">
                <a:solidFill>
                  <a:srgbClr val="0462C1"/>
                </a:solidFill>
                <a:latin typeface="Calibri"/>
                <a:cs typeface="Calibri"/>
                <a:hlinkClick r:id="rId2"/>
              </a:rPr>
              <a:t>n</a:t>
            </a:r>
            <a:r>
              <a:rPr sz="2400" spc="-725" dirty="0">
                <a:solidFill>
                  <a:srgbClr val="FFFFFF"/>
                </a:solidFill>
                <a:latin typeface="Calibri"/>
                <a:cs typeface="Calibri"/>
              </a:rPr>
              <a:t>en</a:t>
            </a:r>
            <a:r>
              <a:rPr sz="6600" spc="-1087" baseline="-27146" dirty="0">
                <a:solidFill>
                  <a:srgbClr val="0462C1"/>
                </a:solidFill>
                <a:latin typeface="Calibri"/>
                <a:cs typeface="Calibri"/>
                <a:hlinkClick r:id="rId2"/>
              </a:rPr>
              <a:t>o</a:t>
            </a:r>
            <a:r>
              <a:rPr sz="2400" spc="-725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70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6600" spc="-1057" baseline="-27146" dirty="0">
                <a:solidFill>
                  <a:srgbClr val="0462C1"/>
                </a:solidFill>
                <a:latin typeface="Calibri"/>
                <a:cs typeface="Calibri"/>
                <a:hlinkClick r:id="rId2"/>
              </a:rPr>
              <a:t>w</a:t>
            </a:r>
            <a:r>
              <a:rPr sz="2400" spc="-705" dirty="0">
                <a:solidFill>
                  <a:srgbClr val="FFFFFF"/>
                </a:solidFill>
                <a:latin typeface="Calibri"/>
                <a:cs typeface="Calibri"/>
              </a:rPr>
              <a:t>nd</a:t>
            </a:r>
            <a:r>
              <a:rPr sz="6600" spc="-1057" baseline="-27146" dirty="0">
                <a:solidFill>
                  <a:srgbClr val="0462C1"/>
                </a:solidFill>
                <a:latin typeface="Calibri"/>
                <a:cs typeface="Calibri"/>
                <a:hlinkClick r:id="rId2"/>
              </a:rPr>
              <a:t>l</a:t>
            </a:r>
            <a:r>
              <a:rPr sz="2400" spc="-705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6600" spc="-1057" baseline="-27146" dirty="0">
                <a:solidFill>
                  <a:srgbClr val="0462C1"/>
                </a:solidFill>
                <a:latin typeface="Calibri"/>
                <a:cs typeface="Calibri"/>
                <a:hlinkClick r:id="rId2"/>
              </a:rPr>
              <a:t>e</a:t>
            </a:r>
            <a:r>
              <a:rPr sz="2400" spc="-705" dirty="0">
                <a:solidFill>
                  <a:srgbClr val="FFFFFF"/>
                </a:solidFill>
                <a:latin typeface="Calibri"/>
                <a:cs typeface="Calibri"/>
              </a:rPr>
              <a:t>ec</a:t>
            </a:r>
            <a:r>
              <a:rPr sz="6600" spc="-1057" baseline="-27146" dirty="0">
                <a:solidFill>
                  <a:srgbClr val="0462C1"/>
                </a:solidFill>
                <a:latin typeface="Calibri"/>
                <a:cs typeface="Calibri"/>
                <a:hlinkClick r:id="rId2"/>
              </a:rPr>
              <a:t>d</a:t>
            </a:r>
            <a:r>
              <a:rPr sz="2400" spc="-705" dirty="0">
                <a:solidFill>
                  <a:srgbClr val="FFFFFF"/>
                </a:solidFill>
                <a:latin typeface="Calibri"/>
                <a:cs typeface="Calibri"/>
              </a:rPr>
              <a:t>ei</a:t>
            </a:r>
            <a:r>
              <a:rPr sz="6600" spc="-1057" baseline="-27146" dirty="0">
                <a:solidFill>
                  <a:srgbClr val="0462C1"/>
                </a:solidFill>
                <a:latin typeface="Calibri"/>
                <a:cs typeface="Calibri"/>
                <a:hlinkClick r:id="rId2"/>
              </a:rPr>
              <a:t>g</a:t>
            </a:r>
            <a:r>
              <a:rPr sz="2400" spc="-705" dirty="0">
                <a:solidFill>
                  <a:srgbClr val="FFFFFF"/>
                </a:solidFill>
                <a:latin typeface="Calibri"/>
                <a:cs typeface="Calibri"/>
              </a:rPr>
              <a:t>ve</a:t>
            </a:r>
            <a:r>
              <a:rPr sz="6600" spc="-1057" baseline="-27146" dirty="0">
                <a:solidFill>
                  <a:srgbClr val="0462C1"/>
                </a:solidFill>
                <a:latin typeface="Calibri"/>
                <a:cs typeface="Calibri"/>
                <a:hlinkClick r:id="rId2"/>
              </a:rPr>
              <a:t>e</a:t>
            </a:r>
            <a:r>
              <a:rPr sz="2400" spc="-705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sz="6600" spc="-1057" baseline="-27146" dirty="0">
                <a:solidFill>
                  <a:srgbClr val="0462C1"/>
                </a:solidFill>
                <a:latin typeface="Calibri"/>
                <a:cs typeface="Calibri"/>
                <a:hlinkClick r:id="rId2"/>
              </a:rPr>
              <a:t>g</a:t>
            </a:r>
            <a:r>
              <a:rPr sz="2400" spc="-705" dirty="0">
                <a:solidFill>
                  <a:srgbClr val="FFFFFF"/>
                </a:solidFill>
                <a:latin typeface="Calibri"/>
                <a:cs typeface="Calibri"/>
              </a:rPr>
              <a:t>ata</a:t>
            </a:r>
            <a:r>
              <a:rPr sz="6600" spc="-1057" baseline="-27146" dirty="0">
                <a:solidFill>
                  <a:srgbClr val="0462C1"/>
                </a:solidFill>
                <a:latin typeface="Calibri"/>
                <a:cs typeface="Calibri"/>
                <a:hlinkClick r:id="rId2"/>
              </a:rPr>
              <a:t>a</a:t>
            </a:r>
            <a:r>
              <a:rPr sz="2400" spc="-705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sz="2400" spc="-20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6600" spc="-15" baseline="-27146" dirty="0">
                <a:solidFill>
                  <a:srgbClr val="0462C1"/>
                </a:solidFill>
                <a:latin typeface="Calibri"/>
                <a:cs typeface="Calibri"/>
                <a:hlinkClick r:id="rId2"/>
              </a:rPr>
              <a:t>te.in</a:t>
            </a:r>
            <a:endParaRPr sz="6600" baseline="-27146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733288" y="1510283"/>
            <a:ext cx="5629656" cy="3386328"/>
          </a:xfrm>
          <a:prstGeom prst="rect">
            <a:avLst/>
          </a:prstGeom>
        </p:spPr>
      </p:pic>
    </p:spTree>
  </p:cSld>
  <p:clrMapOvr>
    <a:masterClrMapping/>
  </p:clrMapOvr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40934" y="13207"/>
            <a:ext cx="23088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1" u="heavy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ELECTRONIC</a:t>
            </a:r>
            <a:r>
              <a:rPr b="1" u="heavy" spc="-8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b="1" u="heavy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MAIL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412616" y="6228613"/>
            <a:ext cx="5351780" cy="584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85"/>
              </a:lnSpc>
            </a:pPr>
            <a:r>
              <a:rPr sz="4400" u="heavy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www.knowledgegate.in</a:t>
            </a:r>
            <a:endParaRPr sz="44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8739" y="504189"/>
            <a:ext cx="11971655" cy="42945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marR="121920" indent="-342900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E-mail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has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evolved</a:t>
            </a:r>
            <a:r>
              <a:rPr sz="2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significantly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since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early</a:t>
            </a:r>
            <a:r>
              <a:rPr sz="2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days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of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the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Internet.</a:t>
            </a:r>
            <a:r>
              <a:rPr sz="2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Originally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designed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simple</a:t>
            </a:r>
            <a:r>
              <a:rPr sz="2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text-based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communication,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it</a:t>
            </a:r>
            <a:r>
              <a:rPr sz="2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was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essentially</a:t>
            </a:r>
            <a:r>
              <a:rPr sz="2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25" dirty="0">
                <a:solidFill>
                  <a:srgbClr val="FFFFFF"/>
                </a:solidFill>
                <a:latin typeface="Calibri"/>
                <a:cs typeface="Calibri"/>
              </a:rPr>
              <a:t>way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send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digital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memos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between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users.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creators</a:t>
            </a:r>
            <a:r>
              <a:rPr sz="2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of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this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FFFFFF"/>
                </a:solidFill>
                <a:latin typeface="Calibri"/>
                <a:cs typeface="Calibri"/>
              </a:rPr>
              <a:t>system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likely </a:t>
            </a:r>
            <a:r>
              <a:rPr sz="2000" spc="-43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couldn't</a:t>
            </a:r>
            <a:r>
              <a:rPr sz="20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FFFFFF"/>
                </a:solidFill>
                <a:latin typeface="Calibri"/>
                <a:cs typeface="Calibri"/>
              </a:rPr>
              <a:t>have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foreseen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just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how</a:t>
            </a:r>
            <a:r>
              <a:rPr sz="20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versatile</a:t>
            </a:r>
            <a:r>
              <a:rPr sz="2000" spc="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popular</a:t>
            </a:r>
            <a:r>
              <a:rPr sz="20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e-mail</a:t>
            </a:r>
            <a:r>
              <a:rPr sz="2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would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become.</a:t>
            </a:r>
            <a:endParaRPr sz="2000">
              <a:latin typeface="Calibri"/>
              <a:cs typeface="Calibri"/>
            </a:endParaRPr>
          </a:p>
          <a:p>
            <a:pPr marL="812800" lvl="1" indent="-342900">
              <a:lnSpc>
                <a:spcPct val="100000"/>
              </a:lnSpc>
              <a:buFont typeface="Arial MT"/>
              <a:buChar char="•"/>
              <a:tabLst>
                <a:tab pos="812165" algn="l"/>
                <a:tab pos="812800" algn="l"/>
              </a:tabLst>
            </a:pPr>
            <a:r>
              <a:rPr sz="2000" b="1" u="heavy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Multimedia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:</a:t>
            </a:r>
            <a:r>
              <a:rPr sz="20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Modern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e-mails</a:t>
            </a:r>
            <a:r>
              <a:rPr sz="2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can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include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not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just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text,</a:t>
            </a:r>
            <a:r>
              <a:rPr sz="2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but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also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images,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audio,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and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video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attachments.</a:t>
            </a:r>
            <a:endParaRPr sz="2000">
              <a:latin typeface="Calibri"/>
              <a:cs typeface="Calibri"/>
            </a:endParaRPr>
          </a:p>
          <a:p>
            <a:pPr marL="812800" lvl="1" indent="-342900">
              <a:lnSpc>
                <a:spcPct val="100000"/>
              </a:lnSpc>
              <a:buFont typeface="Arial MT"/>
              <a:buChar char="•"/>
              <a:tabLst>
                <a:tab pos="812165" algn="l"/>
                <a:tab pos="812800" algn="l"/>
              </a:tabLst>
            </a:pPr>
            <a:r>
              <a:rPr sz="2000" b="1" u="heavy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Multiple</a:t>
            </a:r>
            <a:r>
              <a:rPr sz="2000" b="1" u="heavy" spc="-3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2000" b="1" u="heavy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Recipients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:</a:t>
            </a:r>
            <a:r>
              <a:rPr sz="20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E-mails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can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be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sent</a:t>
            </a:r>
            <a:r>
              <a:rPr sz="2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to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multiple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recipients</a:t>
            </a:r>
            <a:r>
              <a:rPr sz="2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at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once,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with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features</a:t>
            </a:r>
            <a:r>
              <a:rPr sz="2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FFFFFF"/>
                </a:solidFill>
                <a:latin typeface="Calibri"/>
                <a:cs typeface="Calibri"/>
              </a:rPr>
              <a:t>like</a:t>
            </a:r>
            <a:r>
              <a:rPr sz="2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CC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(carbon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copy)</a:t>
            </a:r>
            <a:endParaRPr sz="2000">
              <a:latin typeface="Calibri"/>
              <a:cs typeface="Calibri"/>
            </a:endParaRPr>
          </a:p>
          <a:p>
            <a:pPr marL="812800">
              <a:lnSpc>
                <a:spcPct val="100000"/>
              </a:lnSpc>
            </a:pP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BCC</a:t>
            </a:r>
            <a:r>
              <a:rPr sz="20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(blind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carbon</a:t>
            </a:r>
            <a:r>
              <a:rPr sz="20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copy)</a:t>
            </a:r>
            <a:r>
              <a:rPr sz="20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for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added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FFFFFF"/>
                </a:solidFill>
                <a:latin typeface="Calibri"/>
                <a:cs typeface="Calibri"/>
              </a:rPr>
              <a:t>flexibility.</a:t>
            </a:r>
            <a:endParaRPr sz="2000">
              <a:latin typeface="Calibri"/>
              <a:cs typeface="Calibri"/>
            </a:endParaRPr>
          </a:p>
          <a:p>
            <a:pPr marL="812800" marR="517525" lvl="1" indent="-342900">
              <a:lnSpc>
                <a:spcPct val="100000"/>
              </a:lnSpc>
              <a:buFont typeface="Arial MT"/>
              <a:buChar char="•"/>
              <a:tabLst>
                <a:tab pos="812165" algn="l"/>
                <a:tab pos="812800" algn="l"/>
              </a:tabLst>
            </a:pPr>
            <a:r>
              <a:rPr sz="2000" b="1" u="heavy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Hyperlinks</a:t>
            </a:r>
            <a:r>
              <a:rPr sz="2000" b="1" u="heavy" spc="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2000" b="1" u="heavy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and</a:t>
            </a:r>
            <a:r>
              <a:rPr sz="2000" b="1" u="heavy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HTML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: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E-mails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now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often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include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hyperlinks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and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even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HTML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content,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allowing</a:t>
            </a:r>
            <a:r>
              <a:rPr sz="2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richly </a:t>
            </a:r>
            <a:r>
              <a:rPr sz="2000" spc="-43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formatted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messages.</a:t>
            </a:r>
            <a:endParaRPr sz="2000">
              <a:latin typeface="Calibri"/>
              <a:cs typeface="Calibri"/>
            </a:endParaRPr>
          </a:p>
          <a:p>
            <a:pPr marL="812800" lvl="1" indent="-342900">
              <a:lnSpc>
                <a:spcPct val="100000"/>
              </a:lnSpc>
              <a:buFont typeface="Arial MT"/>
              <a:buChar char="•"/>
              <a:tabLst>
                <a:tab pos="812165" algn="l"/>
                <a:tab pos="812800" algn="l"/>
              </a:tabLst>
            </a:pPr>
            <a:r>
              <a:rPr sz="2000" b="1" u="heavy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Encryption</a:t>
            </a:r>
            <a:r>
              <a:rPr sz="2000" b="1" u="heavy" spc="-2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2000" b="1" u="heavy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and </a:t>
            </a:r>
            <a:r>
              <a:rPr sz="2000" b="1" u="heavy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Security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: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Advanced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security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protocols </a:t>
            </a:r>
            <a:r>
              <a:rPr sz="2000" spc="-20" dirty="0">
                <a:solidFill>
                  <a:srgbClr val="FFFFFF"/>
                </a:solidFill>
                <a:latin typeface="Calibri"/>
                <a:cs typeface="Calibri"/>
              </a:rPr>
              <a:t>like</a:t>
            </a:r>
            <a:r>
              <a:rPr sz="2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SSL/TLS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are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often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used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encrypt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e-mails</a:t>
            </a:r>
            <a:r>
              <a:rPr sz="2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endParaRPr sz="2000">
              <a:latin typeface="Calibri"/>
              <a:cs typeface="Calibri"/>
            </a:endParaRPr>
          </a:p>
          <a:p>
            <a:pPr marL="812800">
              <a:lnSpc>
                <a:spcPct val="100000"/>
              </a:lnSpc>
            </a:pP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secure</a:t>
            </a:r>
            <a:r>
              <a:rPr sz="20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transmission.</a:t>
            </a:r>
            <a:endParaRPr sz="2000">
              <a:latin typeface="Calibri"/>
              <a:cs typeface="Calibri"/>
            </a:endParaRPr>
          </a:p>
          <a:p>
            <a:pPr marL="812800" marR="64135" lvl="1" indent="-342900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812165" algn="l"/>
                <a:tab pos="812800" algn="l"/>
              </a:tabLst>
            </a:pPr>
            <a:r>
              <a:rPr sz="2000" b="1" u="heavy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Filters</a:t>
            </a:r>
            <a:r>
              <a:rPr sz="2000" b="1" u="heavy" spc="-2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2000" b="1" u="heavy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and</a:t>
            </a:r>
            <a:r>
              <a:rPr sz="2000" b="1" u="heavy" spc="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2000" b="1" u="heavy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Folders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: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Advanced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organizational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tools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let</a:t>
            </a:r>
            <a:r>
              <a:rPr sz="2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you filter</a:t>
            </a:r>
            <a:r>
              <a:rPr sz="2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sort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e-mails</a:t>
            </a:r>
            <a:r>
              <a:rPr sz="2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into</a:t>
            </a:r>
            <a:r>
              <a:rPr sz="2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various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folders,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helping </a:t>
            </a:r>
            <a:r>
              <a:rPr sz="2000" spc="-4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manage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influx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messages.</a:t>
            </a:r>
            <a:endParaRPr sz="2000">
              <a:latin typeface="Calibri"/>
              <a:cs typeface="Calibri"/>
            </a:endParaRPr>
          </a:p>
          <a:p>
            <a:pPr marL="812800" lvl="1" indent="-342900">
              <a:lnSpc>
                <a:spcPct val="100000"/>
              </a:lnSpc>
              <a:buFont typeface="Arial MT"/>
              <a:buChar char="•"/>
              <a:tabLst>
                <a:tab pos="812165" algn="l"/>
                <a:tab pos="812800" algn="l"/>
              </a:tabLst>
            </a:pPr>
            <a:r>
              <a:rPr sz="2000" b="1" u="heavy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Integration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: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E-mails</a:t>
            </a:r>
            <a:r>
              <a:rPr sz="2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are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now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often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integrated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with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other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services</a:t>
            </a:r>
            <a:r>
              <a:rPr sz="200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such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as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calendars,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task</a:t>
            </a:r>
            <a:r>
              <a:rPr sz="2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management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tools,</a:t>
            </a:r>
            <a:endParaRPr sz="2000">
              <a:latin typeface="Calibri"/>
              <a:cs typeface="Calibri"/>
            </a:endParaRPr>
          </a:p>
          <a:p>
            <a:pPr marL="812800">
              <a:lnSpc>
                <a:spcPct val="100000"/>
              </a:lnSpc>
            </a:pP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even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AI-based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assistants</a:t>
            </a:r>
            <a:r>
              <a:rPr sz="2000" spc="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help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manage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appointments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reminders.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11651" y="9855"/>
            <a:ext cx="456882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u="heavy" spc="-1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Message</a:t>
            </a:r>
            <a:r>
              <a:rPr sz="2800" b="1" u="heavy" spc="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2800" b="1" u="heavy" spc="-4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Transfer</a:t>
            </a:r>
            <a:r>
              <a:rPr sz="2800" b="1" u="heavy" spc="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2800" b="1" u="heavy" spc="-1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Agent:</a:t>
            </a:r>
            <a:r>
              <a:rPr sz="2800" b="1" u="heavy" spc="1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2800" b="1" u="heavy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SMTP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8739" y="443230"/>
            <a:ext cx="11563350" cy="15506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marR="5080" indent="-287020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actual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mail</a:t>
            </a:r>
            <a:r>
              <a:rPr sz="2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transfer</a:t>
            </a:r>
            <a:r>
              <a:rPr sz="2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done through</a:t>
            </a:r>
            <a:r>
              <a:rPr sz="20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message</a:t>
            </a:r>
            <a:r>
              <a:rPr sz="2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transfer</a:t>
            </a:r>
            <a:r>
              <a:rPr sz="2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agents.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9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send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mail,</a:t>
            </a:r>
            <a:r>
              <a:rPr sz="2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FFFFFF"/>
                </a:solidFill>
                <a:latin typeface="Calibri"/>
                <a:cs typeface="Calibri"/>
              </a:rPr>
              <a:t>system</a:t>
            </a:r>
            <a:r>
              <a:rPr sz="2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must</a:t>
            </a:r>
            <a:r>
              <a:rPr sz="2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FFFFFF"/>
                </a:solidFill>
                <a:latin typeface="Calibri"/>
                <a:cs typeface="Calibri"/>
              </a:rPr>
              <a:t>have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client </a:t>
            </a:r>
            <a:r>
              <a:rPr sz="2000" spc="-43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40" dirty="0">
                <a:solidFill>
                  <a:srgbClr val="FFFFFF"/>
                </a:solidFill>
                <a:latin typeface="Calibri"/>
                <a:cs typeface="Calibri"/>
              </a:rPr>
              <a:t>MTA,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and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receive</a:t>
            </a:r>
            <a:r>
              <a:rPr sz="2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mail,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FFFFFF"/>
                </a:solidFill>
                <a:latin typeface="Calibri"/>
                <a:cs typeface="Calibri"/>
              </a:rPr>
              <a:t>system</a:t>
            </a:r>
            <a:r>
              <a:rPr sz="2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must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have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a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server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40" dirty="0">
                <a:solidFill>
                  <a:srgbClr val="FFFFFF"/>
                </a:solidFill>
                <a:latin typeface="Calibri"/>
                <a:cs typeface="Calibri"/>
              </a:rPr>
              <a:t>MTA.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FFFFFF"/>
              </a:buClr>
              <a:buFont typeface="Arial MT"/>
              <a:buChar char="•"/>
            </a:pPr>
            <a:endParaRPr sz="195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formal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protocol</a:t>
            </a:r>
            <a:r>
              <a:rPr sz="20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that</a:t>
            </a:r>
            <a:r>
              <a:rPr sz="2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defines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5" dirty="0">
                <a:solidFill>
                  <a:srgbClr val="FFFFFF"/>
                </a:solidFill>
                <a:latin typeface="Calibri"/>
                <a:cs typeface="Calibri"/>
              </a:rPr>
              <a:t>MTA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client</a:t>
            </a:r>
            <a:r>
              <a:rPr sz="2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and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server</a:t>
            </a:r>
            <a:r>
              <a:rPr sz="2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Internet</a:t>
            </a:r>
            <a:r>
              <a:rPr sz="2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called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Simple</a:t>
            </a:r>
            <a:r>
              <a:rPr sz="2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Mail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30" dirty="0">
                <a:solidFill>
                  <a:srgbClr val="FFFFFF"/>
                </a:solidFill>
                <a:latin typeface="Calibri"/>
                <a:cs typeface="Calibri"/>
              </a:rPr>
              <a:t>Transfer</a:t>
            </a:r>
            <a:endParaRPr sz="2000">
              <a:latin typeface="Calibri"/>
              <a:cs typeface="Calibri"/>
            </a:endParaRPr>
          </a:p>
          <a:p>
            <a:pPr marL="299085">
              <a:lnSpc>
                <a:spcPct val="100000"/>
              </a:lnSpc>
            </a:pP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Protocol</a:t>
            </a:r>
            <a:r>
              <a:rPr sz="20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(SMTP).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91055" y="2185416"/>
            <a:ext cx="9009888" cy="4459224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412616" y="6228613"/>
            <a:ext cx="5351780" cy="584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85"/>
              </a:lnSpc>
            </a:pPr>
            <a:r>
              <a:rPr sz="4400" u="heavy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3"/>
              </a:rPr>
              <a:t>www.knowledgegate.in</a:t>
            </a:r>
            <a:endParaRPr sz="4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308605" y="2435098"/>
            <a:ext cx="7384415" cy="3723640"/>
            <a:chOff x="2308605" y="2435098"/>
            <a:chExt cx="7384415" cy="3723640"/>
          </a:xfrm>
        </p:grpSpPr>
        <p:sp>
          <p:nvSpPr>
            <p:cNvPr id="3" name="object 3"/>
            <p:cNvSpPr/>
            <p:nvPr/>
          </p:nvSpPr>
          <p:spPr>
            <a:xfrm>
              <a:off x="2314955" y="2441448"/>
              <a:ext cx="7371715" cy="3710940"/>
            </a:xfrm>
            <a:custGeom>
              <a:avLst/>
              <a:gdLst/>
              <a:ahLst/>
              <a:cxnLst/>
              <a:rect l="l" t="t" r="r" b="b"/>
              <a:pathLst>
                <a:path w="7371715" h="3710940">
                  <a:moveTo>
                    <a:pt x="7371588" y="0"/>
                  </a:moveTo>
                  <a:lnTo>
                    <a:pt x="0" y="0"/>
                  </a:lnTo>
                  <a:lnTo>
                    <a:pt x="0" y="3710940"/>
                  </a:lnTo>
                  <a:lnTo>
                    <a:pt x="7371588" y="3710940"/>
                  </a:lnTo>
                  <a:lnTo>
                    <a:pt x="737158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2314955" y="2441448"/>
              <a:ext cx="7371715" cy="3710940"/>
            </a:xfrm>
            <a:custGeom>
              <a:avLst/>
              <a:gdLst/>
              <a:ahLst/>
              <a:cxnLst/>
              <a:rect l="l" t="t" r="r" b="b"/>
              <a:pathLst>
                <a:path w="7371715" h="3710940">
                  <a:moveTo>
                    <a:pt x="0" y="3710940"/>
                  </a:moveTo>
                  <a:lnTo>
                    <a:pt x="7371588" y="3710940"/>
                  </a:lnTo>
                  <a:lnTo>
                    <a:pt x="7371588" y="0"/>
                  </a:lnTo>
                  <a:lnTo>
                    <a:pt x="0" y="0"/>
                  </a:lnTo>
                  <a:lnTo>
                    <a:pt x="0" y="371094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12491" y="2473452"/>
              <a:ext cx="7142988" cy="3678936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78739" y="13207"/>
            <a:ext cx="11611610" cy="1489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marR="5080" indent="-287020">
              <a:lnSpc>
                <a:spcPct val="100000"/>
              </a:lnSpc>
              <a:spcBef>
                <a:spcPts val="100"/>
              </a:spcBef>
              <a:buClr>
                <a:srgbClr val="FFFFFF"/>
              </a:buClr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SMTP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is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used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two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times,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between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sender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and the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sender's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mail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server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and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between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400" spc="-5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two</a:t>
            </a:r>
            <a:r>
              <a:rPr sz="24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mail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servers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Clr>
                <a:srgbClr val="FFFFFF"/>
              </a:buClr>
              <a:buFont typeface="Arial MT"/>
              <a:buChar char="•"/>
            </a:pPr>
            <a:endParaRPr sz="235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SMTP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simply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defines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how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commands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responses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must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be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sent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back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forth.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412616" y="6228613"/>
            <a:ext cx="5351780" cy="584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85"/>
              </a:lnSpc>
            </a:pPr>
            <a:r>
              <a:rPr sz="4400" u="heavy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3"/>
              </a:rPr>
              <a:t>www.knowledgegate.in</a:t>
            </a:r>
            <a:endParaRPr sz="4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68726" y="9855"/>
            <a:ext cx="565277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u="heavy" spc="-1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Message</a:t>
            </a:r>
            <a:r>
              <a:rPr sz="2800" b="1" u="heavy" spc="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2800" b="1" u="heavy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Access </a:t>
            </a:r>
            <a:r>
              <a:rPr sz="2800" b="1" u="heavy" spc="-1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Agent:</a:t>
            </a:r>
            <a:r>
              <a:rPr sz="2800" b="1" u="heavy" spc="2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2800" b="1" u="heavy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POP </a:t>
            </a:r>
            <a:r>
              <a:rPr sz="2800" b="1" u="heavy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and</a:t>
            </a:r>
            <a:r>
              <a:rPr sz="2800" b="1" u="heavy" spc="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2800" b="1" u="heavy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IMAP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6039" y="610869"/>
            <a:ext cx="11993245" cy="20142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11785" marR="307975" indent="-28702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311785" algn="l"/>
                <a:tab pos="312420" algn="l"/>
              </a:tabLst>
            </a:pP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2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first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2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second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stages</a:t>
            </a:r>
            <a:r>
              <a:rPr sz="22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22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mail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delivery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use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65" dirty="0">
                <a:solidFill>
                  <a:srgbClr val="FFFFFF"/>
                </a:solidFill>
                <a:latin typeface="Calibri"/>
                <a:cs typeface="Calibri"/>
              </a:rPr>
              <a:t>SMTP.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40" dirty="0">
                <a:solidFill>
                  <a:srgbClr val="FFFFFF"/>
                </a:solidFill>
                <a:latin typeface="Calibri"/>
                <a:cs typeface="Calibri"/>
              </a:rPr>
              <a:t>However,</a:t>
            </a:r>
            <a:r>
              <a:rPr sz="2200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SMTP</a:t>
            </a:r>
            <a:r>
              <a:rPr sz="22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not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involved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2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third </a:t>
            </a:r>
            <a:r>
              <a:rPr sz="2200" spc="-4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stage</a:t>
            </a:r>
            <a:r>
              <a:rPr sz="22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because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SMTP</a:t>
            </a:r>
            <a:r>
              <a:rPr sz="22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push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protocol;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it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pushes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2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message</a:t>
            </a:r>
            <a:r>
              <a:rPr sz="22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from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 the</a:t>
            </a:r>
            <a:r>
              <a:rPr sz="22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client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2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35" dirty="0">
                <a:solidFill>
                  <a:srgbClr val="FFFFFF"/>
                </a:solidFill>
                <a:latin typeface="Calibri"/>
                <a:cs typeface="Calibri"/>
              </a:rPr>
              <a:t>server.</a:t>
            </a:r>
            <a:endParaRPr sz="2200">
              <a:latin typeface="Calibri"/>
              <a:cs typeface="Calibri"/>
            </a:endParaRPr>
          </a:p>
          <a:p>
            <a:pPr marL="311785" indent="-287020">
              <a:lnSpc>
                <a:spcPct val="100000"/>
              </a:lnSpc>
              <a:spcBef>
                <a:spcPts val="1200"/>
              </a:spcBef>
              <a:buFont typeface="Arial MT"/>
              <a:buChar char="•"/>
              <a:tabLst>
                <a:tab pos="311785" algn="l"/>
                <a:tab pos="312420" algn="l"/>
              </a:tabLst>
            </a:pP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2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other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hand,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third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stage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needs</a:t>
            </a:r>
            <a:r>
              <a:rPr sz="22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pull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protocol;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2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client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must</a:t>
            </a:r>
            <a:r>
              <a:rPr sz="22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pull messages</a:t>
            </a:r>
            <a:r>
              <a:rPr sz="2200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from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35" dirty="0">
                <a:solidFill>
                  <a:srgbClr val="FFFFFF"/>
                </a:solidFill>
                <a:latin typeface="Calibri"/>
                <a:cs typeface="Calibri"/>
              </a:rPr>
              <a:t>server.</a:t>
            </a:r>
            <a:endParaRPr sz="2200">
              <a:latin typeface="Calibri"/>
              <a:cs typeface="Calibri"/>
            </a:endParaRPr>
          </a:p>
          <a:p>
            <a:pPr marL="311785" marR="464820" indent="-287020">
              <a:lnSpc>
                <a:spcPct val="100000"/>
              </a:lnSpc>
              <a:spcBef>
                <a:spcPts val="1265"/>
              </a:spcBef>
              <a:buFont typeface="Arial MT"/>
              <a:buChar char="•"/>
              <a:tabLst>
                <a:tab pos="311785" algn="l"/>
                <a:tab pos="312420" algn="l"/>
              </a:tabLst>
            </a:pP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2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third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 stage</a:t>
            </a:r>
            <a:r>
              <a:rPr sz="22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uses</a:t>
            </a:r>
            <a:r>
              <a:rPr sz="22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message</a:t>
            </a:r>
            <a:r>
              <a:rPr sz="22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access</a:t>
            </a:r>
            <a:r>
              <a:rPr sz="22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agent.</a:t>
            </a:r>
            <a:r>
              <a:rPr sz="22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Currently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two</a:t>
            </a:r>
            <a:r>
              <a:rPr sz="22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message</a:t>
            </a:r>
            <a:r>
              <a:rPr sz="220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access</a:t>
            </a:r>
            <a:r>
              <a:rPr sz="22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protocols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are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available: </a:t>
            </a:r>
            <a:r>
              <a:rPr sz="2200" spc="-4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Post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Office</a:t>
            </a:r>
            <a:r>
              <a:rPr sz="22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Protocol,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version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3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(POP</a:t>
            </a:r>
            <a:r>
              <a:rPr sz="2175" baseline="-21072" dirty="0">
                <a:solidFill>
                  <a:srgbClr val="FFFFFF"/>
                </a:solidFill>
                <a:latin typeface="Calibri"/>
                <a:cs typeface="Calibri"/>
              </a:rPr>
              <a:t>3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)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Internet</a:t>
            </a:r>
            <a:r>
              <a:rPr sz="22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Mail Access</a:t>
            </a:r>
            <a:r>
              <a:rPr sz="22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Protocol,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version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4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(IMAP</a:t>
            </a:r>
            <a:r>
              <a:rPr sz="2175" spc="-7" baseline="-21072" dirty="0">
                <a:solidFill>
                  <a:srgbClr val="FFFFFF"/>
                </a:solidFill>
                <a:latin typeface="Calibri"/>
                <a:cs typeface="Calibri"/>
              </a:rPr>
              <a:t>4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).</a:t>
            </a:r>
            <a:endParaRPr sz="22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93694" y="3061461"/>
            <a:ext cx="6251956" cy="324358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412616" y="6228613"/>
            <a:ext cx="5351780" cy="584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85"/>
              </a:lnSpc>
            </a:pPr>
            <a:r>
              <a:rPr sz="4400" u="heavy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3"/>
              </a:rPr>
              <a:t>www.knowledgegate.in</a:t>
            </a:r>
            <a:endParaRPr sz="4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625210" y="6807"/>
            <a:ext cx="940435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u="heavy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POP3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412616" y="6228613"/>
            <a:ext cx="5351780" cy="584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85"/>
              </a:lnSpc>
            </a:pPr>
            <a:r>
              <a:rPr sz="4400" u="heavy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www.knowledgegate.in</a:t>
            </a:r>
            <a:endParaRPr sz="44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8739" y="505714"/>
            <a:ext cx="12017375" cy="414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marR="718820" indent="-28702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Post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Office</a:t>
            </a:r>
            <a:r>
              <a:rPr sz="18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Protocol,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version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3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(POP3)</a:t>
            </a:r>
            <a:r>
              <a:rPr sz="18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simple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and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limited</a:t>
            </a:r>
            <a:r>
              <a:rPr sz="180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functionality.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client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POP3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software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installed</a:t>
            </a:r>
            <a:r>
              <a:rPr sz="180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1800" spc="-3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recipient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computer;</a:t>
            </a:r>
            <a:r>
              <a:rPr sz="18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the server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POP3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software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installed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mail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30" dirty="0">
                <a:solidFill>
                  <a:srgbClr val="FFFFFF"/>
                </a:solidFill>
                <a:latin typeface="Calibri"/>
                <a:cs typeface="Calibri"/>
              </a:rPr>
              <a:t>server.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Clr>
                <a:srgbClr val="FFFFFF"/>
              </a:buClr>
              <a:buFont typeface="Arial MT"/>
              <a:buChar char="•"/>
            </a:pPr>
            <a:endParaRPr sz="175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Mail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access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starts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with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client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when</a:t>
            </a:r>
            <a:r>
              <a:rPr sz="18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the user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needs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 download</a:t>
            </a:r>
            <a:r>
              <a:rPr sz="1800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e-mail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 from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the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mailbox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mail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30" dirty="0">
                <a:solidFill>
                  <a:srgbClr val="FFFFFF"/>
                </a:solidFill>
                <a:latin typeface="Calibri"/>
                <a:cs typeface="Calibri"/>
              </a:rPr>
              <a:t>server.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client</a:t>
            </a:r>
            <a:endParaRPr sz="1800">
              <a:latin typeface="Calibri"/>
              <a:cs typeface="Calibri"/>
            </a:endParaRPr>
          </a:p>
          <a:p>
            <a:pPr marL="299085">
              <a:lnSpc>
                <a:spcPct val="100000"/>
              </a:lnSpc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opens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connection</a:t>
            </a:r>
            <a:r>
              <a:rPr sz="180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the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server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TCP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 port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110.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It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then</a:t>
            </a:r>
            <a:r>
              <a:rPr sz="18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sends its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user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name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and</a:t>
            </a:r>
            <a:r>
              <a:rPr sz="18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password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access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mailbox.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750">
              <a:latin typeface="Calibri"/>
              <a:cs typeface="Calibri"/>
            </a:endParaRPr>
          </a:p>
          <a:p>
            <a:pPr marL="299085" marR="5080" indent="-287020">
              <a:lnSpc>
                <a:spcPct val="100000"/>
              </a:lnSpc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user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can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then</a:t>
            </a:r>
            <a:r>
              <a:rPr sz="18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list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retrieve</a:t>
            </a:r>
            <a:r>
              <a:rPr sz="18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the mail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 messages,</a:t>
            </a:r>
            <a:r>
              <a:rPr sz="18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one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by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one. POP3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has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two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modes: the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delete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mode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keep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 mode. </a:t>
            </a:r>
            <a:r>
              <a:rPr sz="1800" spc="-3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delete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mode,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mail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deleted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from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mailbox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after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each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retrieval.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In the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keep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mode,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the mail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 remains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in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mailbox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after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retrieval.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Clr>
                <a:srgbClr val="FFFFFF"/>
              </a:buClr>
              <a:buFont typeface="Arial MT"/>
              <a:buChar char="•"/>
            </a:pPr>
            <a:endParaRPr sz="175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delete</a:t>
            </a:r>
            <a:r>
              <a:rPr sz="18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mode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normally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used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when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user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working</a:t>
            </a:r>
            <a:r>
              <a:rPr sz="18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at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her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permanent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computer</a:t>
            </a:r>
            <a:r>
              <a:rPr sz="18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can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save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organize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endParaRPr sz="1800">
              <a:latin typeface="Calibri"/>
              <a:cs typeface="Calibri"/>
            </a:endParaRPr>
          </a:p>
          <a:p>
            <a:pPr marL="299085">
              <a:lnSpc>
                <a:spcPct val="100000"/>
              </a:lnSpc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received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mail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 after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 reading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or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replying.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750">
              <a:latin typeface="Calibri"/>
              <a:cs typeface="Calibri"/>
            </a:endParaRPr>
          </a:p>
          <a:p>
            <a:pPr marL="299085" marR="26670" indent="-287020">
              <a:lnSpc>
                <a:spcPct val="100000"/>
              </a:lnSpc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keep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mode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is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normally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used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when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user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accesses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her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mail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away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from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her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primary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computer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(e.g.,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 laptop).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mail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is </a:t>
            </a:r>
            <a:r>
              <a:rPr sz="1800" spc="-3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read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but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kept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system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later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retrieval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organizing.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88634" y="9855"/>
            <a:ext cx="101663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u="heavy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IMAP4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412616" y="6228613"/>
            <a:ext cx="5351780" cy="584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85"/>
              </a:lnSpc>
            </a:pPr>
            <a:r>
              <a:rPr sz="4400" u="heavy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www.knowledgegate.in</a:t>
            </a:r>
            <a:endParaRPr sz="44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8739" y="443230"/>
            <a:ext cx="11892280" cy="44164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marR="5080" indent="-287020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Another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mail</a:t>
            </a:r>
            <a:r>
              <a:rPr sz="2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access</a:t>
            </a:r>
            <a:r>
              <a:rPr sz="2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protocol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is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Internet</a:t>
            </a:r>
            <a:r>
              <a:rPr sz="2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Mail Access</a:t>
            </a:r>
            <a:r>
              <a:rPr sz="2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Protocol,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version</a:t>
            </a:r>
            <a:r>
              <a:rPr sz="2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4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(IMAP4).</a:t>
            </a:r>
            <a:r>
              <a:rPr sz="20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IMAP4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similar</a:t>
            </a:r>
            <a:r>
              <a:rPr sz="2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POP3,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but it </a:t>
            </a:r>
            <a:r>
              <a:rPr sz="2000" spc="-4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has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more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features;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IMAP4</a:t>
            </a:r>
            <a:r>
              <a:rPr sz="20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more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powerful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more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complex.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lr>
                <a:srgbClr val="FFFFFF"/>
              </a:buClr>
              <a:buFont typeface="Arial MT"/>
              <a:buChar char="•"/>
            </a:pPr>
            <a:endParaRPr sz="155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POP3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deficient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several</a:t>
            </a:r>
            <a:r>
              <a:rPr sz="2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FFFFFF"/>
                </a:solidFill>
                <a:latin typeface="Calibri"/>
                <a:cs typeface="Calibri"/>
              </a:rPr>
              <a:t>ways.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It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does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not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allow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user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organize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her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mail</a:t>
            </a:r>
            <a:r>
              <a:rPr sz="2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server;</a:t>
            </a:r>
            <a:r>
              <a:rPr sz="2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user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cannot</a:t>
            </a:r>
            <a:endParaRPr sz="2000">
              <a:latin typeface="Calibri"/>
              <a:cs typeface="Calibri"/>
            </a:endParaRPr>
          </a:p>
          <a:p>
            <a:pPr marL="299085">
              <a:lnSpc>
                <a:spcPct val="100000"/>
              </a:lnSpc>
            </a:pP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have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different</a:t>
            </a:r>
            <a:r>
              <a:rPr sz="2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folders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35" dirty="0">
                <a:solidFill>
                  <a:srgbClr val="FFFFFF"/>
                </a:solidFill>
                <a:latin typeface="Calibri"/>
                <a:cs typeface="Calibri"/>
              </a:rPr>
              <a:t>server.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(Of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course,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user can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create</a:t>
            </a:r>
            <a:r>
              <a:rPr sz="2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folders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her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own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25" dirty="0">
                <a:solidFill>
                  <a:srgbClr val="FFFFFF"/>
                </a:solidFill>
                <a:latin typeface="Calibri"/>
                <a:cs typeface="Calibri"/>
              </a:rPr>
              <a:t>computer.)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550">
              <a:latin typeface="Calibri"/>
              <a:cs typeface="Calibri"/>
            </a:endParaRPr>
          </a:p>
          <a:p>
            <a:pPr marL="299085" marR="20955" indent="-287020">
              <a:lnSpc>
                <a:spcPct val="100000"/>
              </a:lnSpc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addition,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POP3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does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not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allow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user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partially</a:t>
            </a:r>
            <a:r>
              <a:rPr sz="2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check the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contents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of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mail</a:t>
            </a:r>
            <a:r>
              <a:rPr sz="2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before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downloading.</a:t>
            </a:r>
            <a:r>
              <a:rPr sz="20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IMAP4 </a:t>
            </a:r>
            <a:r>
              <a:rPr sz="2000" spc="-43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provides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following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FFFFFF"/>
                </a:solidFill>
                <a:latin typeface="Calibri"/>
                <a:cs typeface="Calibri"/>
              </a:rPr>
              <a:t>extra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functions: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lr>
                <a:srgbClr val="FFFFFF"/>
              </a:buClr>
              <a:buFont typeface="Arial MT"/>
              <a:buChar char="•"/>
            </a:pPr>
            <a:endParaRPr sz="1550">
              <a:latin typeface="Calibri"/>
              <a:cs typeface="Calibri"/>
            </a:endParaRPr>
          </a:p>
          <a:p>
            <a:pPr marL="756285" lvl="1" indent="-287020">
              <a:lnSpc>
                <a:spcPct val="100000"/>
              </a:lnSpc>
              <a:buFont typeface="Arial MT"/>
              <a:buChar char="•"/>
              <a:tabLst>
                <a:tab pos="756285" algn="l"/>
                <a:tab pos="756920" algn="l"/>
              </a:tabLst>
            </a:pP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user</a:t>
            </a:r>
            <a:r>
              <a:rPr sz="2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can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check the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e-mail</a:t>
            </a:r>
            <a:r>
              <a:rPr sz="2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header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prior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downloading.</a:t>
            </a:r>
            <a:endParaRPr sz="2000">
              <a:latin typeface="Calibri"/>
              <a:cs typeface="Calibri"/>
            </a:endParaRPr>
          </a:p>
          <a:p>
            <a:pPr marL="756285" lvl="1" indent="-287020">
              <a:lnSpc>
                <a:spcPct val="100000"/>
              </a:lnSpc>
              <a:buFont typeface="Arial MT"/>
              <a:buChar char="•"/>
              <a:tabLst>
                <a:tab pos="756285" algn="l"/>
                <a:tab pos="756920" algn="l"/>
              </a:tabLst>
            </a:pP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user</a:t>
            </a:r>
            <a:r>
              <a:rPr sz="2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can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search</a:t>
            </a:r>
            <a:r>
              <a:rPr sz="2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contents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of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 e-mail</a:t>
            </a:r>
            <a:r>
              <a:rPr sz="2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specific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string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characters</a:t>
            </a:r>
            <a:r>
              <a:rPr sz="2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prior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downloading.</a:t>
            </a:r>
            <a:endParaRPr sz="2000">
              <a:latin typeface="Calibri"/>
              <a:cs typeface="Calibri"/>
            </a:endParaRPr>
          </a:p>
          <a:p>
            <a:pPr marL="756285" marR="20320" lvl="1" indent="-287020">
              <a:lnSpc>
                <a:spcPct val="100000"/>
              </a:lnSpc>
              <a:buFont typeface="Arial MT"/>
              <a:buChar char="•"/>
              <a:tabLst>
                <a:tab pos="756285" algn="l"/>
                <a:tab pos="756920" algn="l"/>
              </a:tabLst>
            </a:pP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user</a:t>
            </a:r>
            <a:r>
              <a:rPr sz="2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can</a:t>
            </a:r>
            <a:r>
              <a:rPr sz="20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partially</a:t>
            </a:r>
            <a:r>
              <a:rPr sz="2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download</a:t>
            </a:r>
            <a:r>
              <a:rPr sz="20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e-mail.</a:t>
            </a:r>
            <a:r>
              <a:rPr sz="2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This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especially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useful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if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bandwidth</a:t>
            </a:r>
            <a:r>
              <a:rPr sz="20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limited</a:t>
            </a:r>
            <a:r>
              <a:rPr sz="2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e-mail</a:t>
            </a:r>
            <a:r>
              <a:rPr sz="2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contains </a:t>
            </a:r>
            <a:r>
              <a:rPr sz="2000" spc="-43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multimedia</a:t>
            </a:r>
            <a:r>
              <a:rPr sz="2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with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high</a:t>
            </a:r>
            <a:r>
              <a:rPr sz="20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bandwidth</a:t>
            </a:r>
            <a:r>
              <a:rPr sz="20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requirements.</a:t>
            </a:r>
            <a:endParaRPr sz="2000">
              <a:latin typeface="Calibri"/>
              <a:cs typeface="Calibri"/>
            </a:endParaRPr>
          </a:p>
          <a:p>
            <a:pPr marL="756285" lvl="1" indent="-287020">
              <a:lnSpc>
                <a:spcPct val="100000"/>
              </a:lnSpc>
              <a:buFont typeface="Arial MT"/>
              <a:buChar char="•"/>
              <a:tabLst>
                <a:tab pos="756285" algn="l"/>
                <a:tab pos="756920" algn="l"/>
              </a:tabLst>
            </a:pP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user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can</a:t>
            </a:r>
            <a:r>
              <a:rPr sz="20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create,</a:t>
            </a:r>
            <a:r>
              <a:rPr sz="2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delete,</a:t>
            </a:r>
            <a:r>
              <a:rPr sz="2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or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rename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mailboxes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mail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35" dirty="0">
                <a:solidFill>
                  <a:srgbClr val="FFFFFF"/>
                </a:solidFill>
                <a:latin typeface="Calibri"/>
                <a:cs typeface="Calibri"/>
              </a:rPr>
              <a:t>server.</a:t>
            </a:r>
            <a:endParaRPr sz="2000">
              <a:latin typeface="Calibri"/>
              <a:cs typeface="Calibri"/>
            </a:endParaRPr>
          </a:p>
          <a:p>
            <a:pPr marL="756285" lvl="1" indent="-287020">
              <a:lnSpc>
                <a:spcPct val="100000"/>
              </a:lnSpc>
              <a:buFont typeface="Arial MT"/>
              <a:buChar char="•"/>
              <a:tabLst>
                <a:tab pos="756285" algn="l"/>
                <a:tab pos="756920" algn="l"/>
              </a:tabLst>
            </a:pP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user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can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 create</a:t>
            </a:r>
            <a:r>
              <a:rPr sz="2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hierarchy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mail</a:t>
            </a:r>
            <a:r>
              <a:rPr sz="2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FFFFFF"/>
                </a:solidFill>
                <a:latin typeface="Calibri"/>
                <a:cs typeface="Calibri"/>
              </a:rPr>
              <a:t>boxes</a:t>
            </a:r>
            <a:r>
              <a:rPr sz="20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folder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for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e-mail</a:t>
            </a:r>
            <a:r>
              <a:rPr sz="2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storage.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637403" y="9855"/>
            <a:ext cx="91503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u="heavy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MIME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412616" y="6228613"/>
            <a:ext cx="5351780" cy="584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85"/>
              </a:lnSpc>
            </a:pPr>
            <a:r>
              <a:rPr sz="4400" u="heavy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www.knowledgegate.in</a:t>
            </a:r>
            <a:endParaRPr sz="44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8739" y="443230"/>
            <a:ext cx="12018010" cy="28308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marR="5080" indent="-287020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Electronic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mail</a:t>
            </a:r>
            <a:r>
              <a:rPr sz="2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has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simple</a:t>
            </a:r>
            <a:r>
              <a:rPr sz="2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structure.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Its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simplicity,</a:t>
            </a:r>
            <a:r>
              <a:rPr sz="2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30" dirty="0">
                <a:solidFill>
                  <a:srgbClr val="FFFFFF"/>
                </a:solidFill>
                <a:latin typeface="Calibri"/>
                <a:cs typeface="Calibri"/>
              </a:rPr>
              <a:t>however,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comes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at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price.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It can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send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messages</a:t>
            </a:r>
            <a:r>
              <a:rPr sz="2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only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in NVT 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7-bit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ASCII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format.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other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words,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it</a:t>
            </a:r>
            <a:r>
              <a:rPr sz="2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has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some limitations.</a:t>
            </a:r>
            <a:r>
              <a:rPr sz="2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For example,</a:t>
            </a:r>
            <a:r>
              <a:rPr sz="2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it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cannot</a:t>
            </a:r>
            <a:r>
              <a:rPr sz="20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be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used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languages</a:t>
            </a:r>
            <a:r>
              <a:rPr sz="20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that</a:t>
            </a:r>
            <a:r>
              <a:rPr sz="2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are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not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supported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by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7-bit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ASCII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characters</a:t>
            </a:r>
            <a:r>
              <a:rPr sz="2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(such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as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Hindi,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French,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German,</a:t>
            </a:r>
            <a:r>
              <a:rPr sz="2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35" dirty="0">
                <a:solidFill>
                  <a:srgbClr val="FFFFFF"/>
                </a:solidFill>
                <a:latin typeface="Calibri"/>
                <a:cs typeface="Calibri"/>
              </a:rPr>
              <a:t>Hebrew,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Russian,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Chinese,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and Japanese).</a:t>
            </a:r>
            <a:endParaRPr sz="200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spcBef>
                <a:spcPts val="960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Also,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it cannot</a:t>
            </a:r>
            <a:r>
              <a:rPr sz="20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be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used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to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send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binary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files</a:t>
            </a:r>
            <a:r>
              <a:rPr sz="2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or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video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or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audio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data.</a:t>
            </a:r>
            <a:endParaRPr sz="2000">
              <a:latin typeface="Calibri"/>
              <a:cs typeface="Calibri"/>
            </a:endParaRPr>
          </a:p>
          <a:p>
            <a:pPr marL="299085" marR="112395" indent="-287020">
              <a:lnSpc>
                <a:spcPct val="100000"/>
              </a:lnSpc>
              <a:spcBef>
                <a:spcPts val="960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Multipurpose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Internet</a:t>
            </a:r>
            <a:r>
              <a:rPr sz="2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Mail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Extensions</a:t>
            </a:r>
            <a:r>
              <a:rPr sz="2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(MIME)</a:t>
            </a:r>
            <a:r>
              <a:rPr sz="20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supplementary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protocol</a:t>
            </a:r>
            <a:r>
              <a:rPr sz="20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that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allows</a:t>
            </a:r>
            <a:r>
              <a:rPr sz="2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non-ASCII</a:t>
            </a:r>
            <a:r>
              <a:rPr sz="20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be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sent </a:t>
            </a:r>
            <a:r>
              <a:rPr sz="2000" spc="-4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through</a:t>
            </a:r>
            <a:r>
              <a:rPr sz="20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e-mail.</a:t>
            </a:r>
            <a:endParaRPr sz="2000">
              <a:latin typeface="Calibri"/>
              <a:cs typeface="Calibri"/>
            </a:endParaRPr>
          </a:p>
          <a:p>
            <a:pPr marL="299085" marR="283845" indent="-287020">
              <a:lnSpc>
                <a:spcPct val="100000"/>
              </a:lnSpc>
              <a:spcBef>
                <a:spcPts val="960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MIME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transforms</a:t>
            </a:r>
            <a:r>
              <a:rPr sz="2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non-ASCII</a:t>
            </a:r>
            <a:r>
              <a:rPr sz="20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at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sender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site</a:t>
            </a:r>
            <a:r>
              <a:rPr sz="2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NVT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ASCII</a:t>
            </a:r>
            <a:r>
              <a:rPr sz="20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and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delivers</a:t>
            </a:r>
            <a:r>
              <a:rPr sz="2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them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the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client</a:t>
            </a:r>
            <a:r>
              <a:rPr sz="2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5" dirty="0">
                <a:solidFill>
                  <a:srgbClr val="FFFFFF"/>
                </a:solidFill>
                <a:latin typeface="Calibri"/>
                <a:cs typeface="Calibri"/>
              </a:rPr>
              <a:t>MTA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be </a:t>
            </a:r>
            <a:r>
              <a:rPr sz="2000" spc="-43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sent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through</a:t>
            </a:r>
            <a:r>
              <a:rPr sz="20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Internet.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The message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at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receiving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side</a:t>
            </a:r>
            <a:r>
              <a:rPr sz="2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transformed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back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original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data.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873878" y="9855"/>
            <a:ext cx="244475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u="heavy" spc="-1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Web-Based</a:t>
            </a:r>
            <a:r>
              <a:rPr sz="2800" b="1" u="heavy" spc="-5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2800" b="1" u="heavy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Mail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412616" y="6228613"/>
            <a:ext cx="5351780" cy="584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85"/>
              </a:lnSpc>
            </a:pPr>
            <a:r>
              <a:rPr sz="4400" u="heavy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www.knowledgegate.in</a:t>
            </a:r>
            <a:endParaRPr sz="44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8739" y="444754"/>
            <a:ext cx="11868150" cy="40798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9085" marR="249554" indent="-28702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900" spc="-5" dirty="0">
                <a:solidFill>
                  <a:srgbClr val="FFFFFF"/>
                </a:solidFill>
                <a:latin typeface="Calibri"/>
                <a:cs typeface="Calibri"/>
              </a:rPr>
              <a:t>E-mail</a:t>
            </a:r>
            <a:r>
              <a:rPr sz="19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19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Calibri"/>
                <a:cs typeface="Calibri"/>
              </a:rPr>
              <a:t>such</a:t>
            </a:r>
            <a:r>
              <a:rPr sz="19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9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spc="-10" dirty="0">
                <a:solidFill>
                  <a:srgbClr val="FFFFFF"/>
                </a:solidFill>
                <a:latin typeface="Calibri"/>
                <a:cs typeface="Calibri"/>
              </a:rPr>
              <a:t>common</a:t>
            </a:r>
            <a:r>
              <a:rPr sz="19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spc="-10" dirty="0">
                <a:solidFill>
                  <a:srgbClr val="FFFFFF"/>
                </a:solidFill>
                <a:latin typeface="Calibri"/>
                <a:cs typeface="Calibri"/>
              </a:rPr>
              <a:t>application</a:t>
            </a:r>
            <a:r>
              <a:rPr sz="19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Calibri"/>
                <a:cs typeface="Calibri"/>
              </a:rPr>
              <a:t>that </a:t>
            </a:r>
            <a:r>
              <a:rPr sz="1900" spc="-10" dirty="0">
                <a:solidFill>
                  <a:srgbClr val="FFFFFF"/>
                </a:solidFill>
                <a:latin typeface="Calibri"/>
                <a:cs typeface="Calibri"/>
              </a:rPr>
              <a:t>some</a:t>
            </a:r>
            <a:r>
              <a:rPr sz="19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spc="-10" dirty="0">
                <a:solidFill>
                  <a:srgbClr val="FFFFFF"/>
                </a:solidFill>
                <a:latin typeface="Calibri"/>
                <a:cs typeface="Calibri"/>
              </a:rPr>
              <a:t>websites</a:t>
            </a:r>
            <a:r>
              <a:rPr sz="19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spc="-15" dirty="0">
                <a:solidFill>
                  <a:srgbClr val="FFFFFF"/>
                </a:solidFill>
                <a:latin typeface="Calibri"/>
                <a:cs typeface="Calibri"/>
              </a:rPr>
              <a:t>today</a:t>
            </a:r>
            <a:r>
              <a:rPr sz="19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spc="-15" dirty="0">
                <a:solidFill>
                  <a:srgbClr val="FFFFFF"/>
                </a:solidFill>
                <a:latin typeface="Calibri"/>
                <a:cs typeface="Calibri"/>
              </a:rPr>
              <a:t>provide</a:t>
            </a:r>
            <a:r>
              <a:rPr sz="1900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Calibri"/>
                <a:cs typeface="Calibri"/>
              </a:rPr>
              <a:t>this</a:t>
            </a:r>
            <a:r>
              <a:rPr sz="19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Calibri"/>
                <a:cs typeface="Calibri"/>
              </a:rPr>
              <a:t>service</a:t>
            </a:r>
            <a:r>
              <a:rPr sz="19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spc="-1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9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spc="-15" dirty="0">
                <a:solidFill>
                  <a:srgbClr val="FFFFFF"/>
                </a:solidFill>
                <a:latin typeface="Calibri"/>
                <a:cs typeface="Calibri"/>
              </a:rPr>
              <a:t>anyone</a:t>
            </a:r>
            <a:r>
              <a:rPr sz="19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Calibri"/>
                <a:cs typeface="Calibri"/>
              </a:rPr>
              <a:t>who</a:t>
            </a:r>
            <a:r>
              <a:rPr sz="19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Calibri"/>
                <a:cs typeface="Calibri"/>
              </a:rPr>
              <a:t>accesses</a:t>
            </a:r>
            <a:r>
              <a:rPr sz="19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9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spc="-10" dirty="0">
                <a:solidFill>
                  <a:srgbClr val="FFFFFF"/>
                </a:solidFill>
                <a:latin typeface="Calibri"/>
                <a:cs typeface="Calibri"/>
              </a:rPr>
              <a:t>site. </a:t>
            </a:r>
            <a:r>
              <a:rPr sz="1900" spc="-4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spc="-40" dirty="0">
                <a:solidFill>
                  <a:srgbClr val="FFFFFF"/>
                </a:solidFill>
                <a:latin typeface="Calibri"/>
                <a:cs typeface="Calibri"/>
              </a:rPr>
              <a:t>Two</a:t>
            </a:r>
            <a:r>
              <a:rPr sz="1900" spc="-10" dirty="0">
                <a:solidFill>
                  <a:srgbClr val="FFFFFF"/>
                </a:solidFill>
                <a:latin typeface="Calibri"/>
                <a:cs typeface="Calibri"/>
              </a:rPr>
              <a:t> common</a:t>
            </a:r>
            <a:r>
              <a:rPr sz="19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spc="-10" dirty="0">
                <a:solidFill>
                  <a:srgbClr val="FFFFFF"/>
                </a:solidFill>
                <a:latin typeface="Calibri"/>
                <a:cs typeface="Calibri"/>
              </a:rPr>
              <a:t>sites</a:t>
            </a:r>
            <a:r>
              <a:rPr sz="19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spc="-15" dirty="0">
                <a:solidFill>
                  <a:srgbClr val="FFFFFF"/>
                </a:solidFill>
                <a:latin typeface="Calibri"/>
                <a:cs typeface="Calibri"/>
              </a:rPr>
              <a:t>are</a:t>
            </a:r>
            <a:r>
              <a:rPr sz="19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Calibri"/>
                <a:cs typeface="Calibri"/>
              </a:rPr>
              <a:t>Hotmail</a:t>
            </a:r>
            <a:r>
              <a:rPr sz="19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19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spc="-25" dirty="0">
                <a:solidFill>
                  <a:srgbClr val="FFFFFF"/>
                </a:solidFill>
                <a:latin typeface="Calibri"/>
                <a:cs typeface="Calibri"/>
              </a:rPr>
              <a:t>Yahoo.</a:t>
            </a:r>
            <a:endParaRPr sz="19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Clr>
                <a:srgbClr val="FFFFFF"/>
              </a:buClr>
              <a:buFont typeface="Arial MT"/>
              <a:buChar char="•"/>
            </a:pPr>
            <a:endParaRPr sz="185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900" spc="-1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9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Calibri"/>
                <a:cs typeface="Calibri"/>
              </a:rPr>
              <a:t>idea</a:t>
            </a:r>
            <a:r>
              <a:rPr sz="19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19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spc="-10" dirty="0">
                <a:solidFill>
                  <a:srgbClr val="FFFFFF"/>
                </a:solidFill>
                <a:latin typeface="Calibri"/>
                <a:cs typeface="Calibri"/>
              </a:rPr>
              <a:t>very</a:t>
            </a:r>
            <a:r>
              <a:rPr sz="19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spc="-10" dirty="0">
                <a:solidFill>
                  <a:srgbClr val="FFFFFF"/>
                </a:solidFill>
                <a:latin typeface="Calibri"/>
                <a:cs typeface="Calibri"/>
              </a:rPr>
              <a:t>simple.</a:t>
            </a:r>
            <a:r>
              <a:rPr sz="19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Calibri"/>
                <a:cs typeface="Calibri"/>
              </a:rPr>
              <a:t>Mail</a:t>
            </a:r>
            <a:r>
              <a:rPr sz="19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spc="-15" dirty="0">
                <a:solidFill>
                  <a:srgbClr val="FFFFFF"/>
                </a:solidFill>
                <a:latin typeface="Calibri"/>
                <a:cs typeface="Calibri"/>
              </a:rPr>
              <a:t>transfer</a:t>
            </a:r>
            <a:r>
              <a:rPr sz="19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spc="-20" dirty="0">
                <a:solidFill>
                  <a:srgbClr val="FFFFFF"/>
                </a:solidFill>
                <a:latin typeface="Calibri"/>
                <a:cs typeface="Calibri"/>
              </a:rPr>
              <a:t>from</a:t>
            </a:r>
            <a:r>
              <a:rPr sz="19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Calibri"/>
                <a:cs typeface="Calibri"/>
              </a:rPr>
              <a:t>Alice's</a:t>
            </a:r>
            <a:r>
              <a:rPr sz="19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spc="-15" dirty="0">
                <a:solidFill>
                  <a:srgbClr val="FFFFFF"/>
                </a:solidFill>
                <a:latin typeface="Calibri"/>
                <a:cs typeface="Calibri"/>
              </a:rPr>
              <a:t>browser</a:t>
            </a:r>
            <a:r>
              <a:rPr sz="19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spc="-1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9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spc="-10" dirty="0">
                <a:solidFill>
                  <a:srgbClr val="FFFFFF"/>
                </a:solidFill>
                <a:latin typeface="Calibri"/>
                <a:cs typeface="Calibri"/>
              </a:rPr>
              <a:t>her</a:t>
            </a:r>
            <a:r>
              <a:rPr sz="19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Calibri"/>
                <a:cs typeface="Calibri"/>
              </a:rPr>
              <a:t>mail</a:t>
            </a:r>
            <a:r>
              <a:rPr sz="19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spc="-10" dirty="0">
                <a:solidFill>
                  <a:srgbClr val="FFFFFF"/>
                </a:solidFill>
                <a:latin typeface="Calibri"/>
                <a:cs typeface="Calibri"/>
              </a:rPr>
              <a:t>server</a:t>
            </a:r>
            <a:r>
              <a:rPr sz="19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19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spc="-10" dirty="0">
                <a:solidFill>
                  <a:srgbClr val="FFFFFF"/>
                </a:solidFill>
                <a:latin typeface="Calibri"/>
                <a:cs typeface="Calibri"/>
              </a:rPr>
              <a:t>done</a:t>
            </a:r>
            <a:r>
              <a:rPr sz="19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spc="-15" dirty="0">
                <a:solidFill>
                  <a:srgbClr val="FFFFFF"/>
                </a:solidFill>
                <a:latin typeface="Calibri"/>
                <a:cs typeface="Calibri"/>
              </a:rPr>
              <a:t>through</a:t>
            </a:r>
            <a:r>
              <a:rPr sz="19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spc="-50" dirty="0">
                <a:solidFill>
                  <a:srgbClr val="FFFFFF"/>
                </a:solidFill>
                <a:latin typeface="Calibri"/>
                <a:cs typeface="Calibri"/>
              </a:rPr>
              <a:t>HTTP.</a:t>
            </a:r>
            <a:endParaRPr sz="19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lr>
                <a:srgbClr val="FFFFFF"/>
              </a:buClr>
              <a:buFont typeface="Arial MT"/>
              <a:buChar char="•"/>
            </a:pPr>
            <a:endParaRPr sz="185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900" spc="-1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9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spc="-15" dirty="0">
                <a:solidFill>
                  <a:srgbClr val="FFFFFF"/>
                </a:solidFill>
                <a:latin typeface="Calibri"/>
                <a:cs typeface="Calibri"/>
              </a:rPr>
              <a:t>transfer</a:t>
            </a:r>
            <a:r>
              <a:rPr sz="19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19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9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Calibri"/>
                <a:cs typeface="Calibri"/>
              </a:rPr>
              <a:t>message</a:t>
            </a:r>
            <a:r>
              <a:rPr sz="19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spc="-20" dirty="0">
                <a:solidFill>
                  <a:srgbClr val="FFFFFF"/>
                </a:solidFill>
                <a:latin typeface="Calibri"/>
                <a:cs typeface="Calibri"/>
              </a:rPr>
              <a:t>from</a:t>
            </a:r>
            <a:r>
              <a:rPr sz="19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9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spc="-10" dirty="0">
                <a:solidFill>
                  <a:srgbClr val="FFFFFF"/>
                </a:solidFill>
                <a:latin typeface="Calibri"/>
                <a:cs typeface="Calibri"/>
              </a:rPr>
              <a:t>sending</a:t>
            </a:r>
            <a:r>
              <a:rPr sz="19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Calibri"/>
                <a:cs typeface="Calibri"/>
              </a:rPr>
              <a:t>mail</a:t>
            </a:r>
            <a:r>
              <a:rPr sz="19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spc="-10" dirty="0">
                <a:solidFill>
                  <a:srgbClr val="FFFFFF"/>
                </a:solidFill>
                <a:latin typeface="Calibri"/>
                <a:cs typeface="Calibri"/>
              </a:rPr>
              <a:t>server</a:t>
            </a:r>
            <a:r>
              <a:rPr sz="19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spc="-1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9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9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spc="-10" dirty="0">
                <a:solidFill>
                  <a:srgbClr val="FFFFFF"/>
                </a:solidFill>
                <a:latin typeface="Calibri"/>
                <a:cs typeface="Calibri"/>
              </a:rPr>
              <a:t>receiving</a:t>
            </a:r>
            <a:r>
              <a:rPr sz="1900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Calibri"/>
                <a:cs typeface="Calibri"/>
              </a:rPr>
              <a:t>mail</a:t>
            </a:r>
            <a:r>
              <a:rPr sz="19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spc="-10" dirty="0">
                <a:solidFill>
                  <a:srgbClr val="FFFFFF"/>
                </a:solidFill>
                <a:latin typeface="Calibri"/>
                <a:cs typeface="Calibri"/>
              </a:rPr>
              <a:t>server</a:t>
            </a:r>
            <a:r>
              <a:rPr sz="19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Calibri"/>
                <a:cs typeface="Calibri"/>
              </a:rPr>
              <a:t>is </a:t>
            </a:r>
            <a:r>
              <a:rPr sz="1900" spc="-10" dirty="0">
                <a:solidFill>
                  <a:srgbClr val="FFFFFF"/>
                </a:solidFill>
                <a:latin typeface="Calibri"/>
                <a:cs typeface="Calibri"/>
              </a:rPr>
              <a:t>still</a:t>
            </a:r>
            <a:r>
              <a:rPr sz="19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spc="-15" dirty="0">
                <a:solidFill>
                  <a:srgbClr val="FFFFFF"/>
                </a:solidFill>
                <a:latin typeface="Calibri"/>
                <a:cs typeface="Calibri"/>
              </a:rPr>
              <a:t>through</a:t>
            </a:r>
            <a:r>
              <a:rPr sz="19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spc="-55" dirty="0">
                <a:solidFill>
                  <a:srgbClr val="FFFFFF"/>
                </a:solidFill>
                <a:latin typeface="Calibri"/>
                <a:cs typeface="Calibri"/>
              </a:rPr>
              <a:t>SMTP.</a:t>
            </a:r>
            <a:endParaRPr sz="19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Clr>
                <a:srgbClr val="FFFFFF"/>
              </a:buClr>
              <a:buFont typeface="Arial MT"/>
              <a:buChar char="•"/>
            </a:pPr>
            <a:endParaRPr sz="185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900" spc="-20" dirty="0">
                <a:solidFill>
                  <a:srgbClr val="FFFFFF"/>
                </a:solidFill>
                <a:latin typeface="Calibri"/>
                <a:cs typeface="Calibri"/>
              </a:rPr>
              <a:t>Finally,</a:t>
            </a:r>
            <a:r>
              <a:rPr sz="19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9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Calibri"/>
                <a:cs typeface="Calibri"/>
              </a:rPr>
              <a:t>message</a:t>
            </a:r>
            <a:r>
              <a:rPr sz="19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spc="-20" dirty="0">
                <a:solidFill>
                  <a:srgbClr val="FFFFFF"/>
                </a:solidFill>
                <a:latin typeface="Calibri"/>
                <a:cs typeface="Calibri"/>
              </a:rPr>
              <a:t>from</a:t>
            </a:r>
            <a:r>
              <a:rPr sz="19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9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spc="-10" dirty="0">
                <a:solidFill>
                  <a:srgbClr val="FFFFFF"/>
                </a:solidFill>
                <a:latin typeface="Calibri"/>
                <a:cs typeface="Calibri"/>
              </a:rPr>
              <a:t>receiving</a:t>
            </a:r>
            <a:r>
              <a:rPr sz="1900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spc="-10" dirty="0">
                <a:solidFill>
                  <a:srgbClr val="FFFFFF"/>
                </a:solidFill>
                <a:latin typeface="Calibri"/>
                <a:cs typeface="Calibri"/>
              </a:rPr>
              <a:t>server</a:t>
            </a:r>
            <a:r>
              <a:rPr sz="19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spc="-10" dirty="0">
                <a:solidFill>
                  <a:srgbClr val="FFFFFF"/>
                </a:solidFill>
                <a:latin typeface="Calibri"/>
                <a:cs typeface="Calibri"/>
              </a:rPr>
              <a:t>(the</a:t>
            </a:r>
            <a:r>
              <a:rPr sz="19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spc="-25" dirty="0">
                <a:solidFill>
                  <a:srgbClr val="FFFFFF"/>
                </a:solidFill>
                <a:latin typeface="Calibri"/>
                <a:cs typeface="Calibri"/>
              </a:rPr>
              <a:t>Web</a:t>
            </a:r>
            <a:r>
              <a:rPr sz="19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spc="-10" dirty="0">
                <a:solidFill>
                  <a:srgbClr val="FFFFFF"/>
                </a:solidFill>
                <a:latin typeface="Calibri"/>
                <a:cs typeface="Calibri"/>
              </a:rPr>
              <a:t>server)</a:t>
            </a:r>
            <a:r>
              <a:rPr sz="19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spc="-1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9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Calibri"/>
                <a:cs typeface="Calibri"/>
              </a:rPr>
              <a:t>Bob's</a:t>
            </a:r>
            <a:r>
              <a:rPr sz="19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spc="-15" dirty="0">
                <a:solidFill>
                  <a:srgbClr val="FFFFFF"/>
                </a:solidFill>
                <a:latin typeface="Calibri"/>
                <a:cs typeface="Calibri"/>
              </a:rPr>
              <a:t>browser</a:t>
            </a:r>
            <a:r>
              <a:rPr sz="19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19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spc="-10" dirty="0">
                <a:solidFill>
                  <a:srgbClr val="FFFFFF"/>
                </a:solidFill>
                <a:latin typeface="Calibri"/>
                <a:cs typeface="Calibri"/>
              </a:rPr>
              <a:t>done</a:t>
            </a:r>
            <a:r>
              <a:rPr sz="19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spc="-15" dirty="0">
                <a:solidFill>
                  <a:srgbClr val="FFFFFF"/>
                </a:solidFill>
                <a:latin typeface="Calibri"/>
                <a:cs typeface="Calibri"/>
              </a:rPr>
              <a:t>through</a:t>
            </a:r>
            <a:r>
              <a:rPr sz="1900" spc="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spc="-50" dirty="0">
                <a:solidFill>
                  <a:srgbClr val="FFFFFF"/>
                </a:solidFill>
                <a:latin typeface="Calibri"/>
                <a:cs typeface="Calibri"/>
              </a:rPr>
              <a:t>HTTP.</a:t>
            </a:r>
            <a:endParaRPr sz="19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Clr>
                <a:srgbClr val="FFFFFF"/>
              </a:buClr>
              <a:buFont typeface="Arial MT"/>
              <a:buChar char="•"/>
            </a:pPr>
            <a:endParaRPr sz="185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900" spc="-5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1900" spc="-10" dirty="0">
                <a:solidFill>
                  <a:srgbClr val="FFFFFF"/>
                </a:solidFill>
                <a:latin typeface="Calibri"/>
                <a:cs typeface="Calibri"/>
              </a:rPr>
              <a:t>last</a:t>
            </a:r>
            <a:r>
              <a:rPr sz="19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Calibri"/>
                <a:cs typeface="Calibri"/>
              </a:rPr>
              <a:t>phase</a:t>
            </a:r>
            <a:r>
              <a:rPr sz="19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19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spc="-10" dirty="0">
                <a:solidFill>
                  <a:srgbClr val="FFFFFF"/>
                </a:solidFill>
                <a:latin typeface="Calibri"/>
                <a:cs typeface="Calibri"/>
              </a:rPr>
              <a:t>very</a:t>
            </a:r>
            <a:r>
              <a:rPr sz="19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spc="-10" dirty="0">
                <a:solidFill>
                  <a:srgbClr val="FFFFFF"/>
                </a:solidFill>
                <a:latin typeface="Calibri"/>
                <a:cs typeface="Calibri"/>
              </a:rPr>
              <a:t>interesting.</a:t>
            </a:r>
            <a:r>
              <a:rPr sz="19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spc="-10" dirty="0">
                <a:solidFill>
                  <a:srgbClr val="FFFFFF"/>
                </a:solidFill>
                <a:latin typeface="Calibri"/>
                <a:cs typeface="Calibri"/>
              </a:rPr>
              <a:t>Instead</a:t>
            </a:r>
            <a:r>
              <a:rPr sz="19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Calibri"/>
                <a:cs typeface="Calibri"/>
              </a:rPr>
              <a:t>of </a:t>
            </a:r>
            <a:r>
              <a:rPr sz="1900" dirty="0">
                <a:solidFill>
                  <a:srgbClr val="FFFFFF"/>
                </a:solidFill>
                <a:latin typeface="Calibri"/>
                <a:cs typeface="Calibri"/>
              </a:rPr>
              <a:t>POP3</a:t>
            </a:r>
            <a:r>
              <a:rPr sz="19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Calibri"/>
                <a:cs typeface="Calibri"/>
              </a:rPr>
              <a:t>or IMAP4,</a:t>
            </a:r>
            <a:r>
              <a:rPr sz="19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FFFFFF"/>
                </a:solidFill>
                <a:latin typeface="Calibri"/>
                <a:cs typeface="Calibri"/>
              </a:rPr>
              <a:t>HTTP</a:t>
            </a:r>
            <a:r>
              <a:rPr sz="19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Calibri"/>
                <a:cs typeface="Calibri"/>
              </a:rPr>
              <a:t>is normally</a:t>
            </a:r>
            <a:r>
              <a:rPr sz="19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Calibri"/>
                <a:cs typeface="Calibri"/>
              </a:rPr>
              <a:t>used. When</a:t>
            </a:r>
            <a:r>
              <a:rPr sz="19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Calibri"/>
                <a:cs typeface="Calibri"/>
              </a:rPr>
              <a:t>Bob</a:t>
            </a:r>
            <a:r>
              <a:rPr sz="19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Calibri"/>
                <a:cs typeface="Calibri"/>
              </a:rPr>
              <a:t>needs</a:t>
            </a:r>
            <a:r>
              <a:rPr sz="19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spc="-1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9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spc="-15" dirty="0">
                <a:solidFill>
                  <a:srgbClr val="FFFFFF"/>
                </a:solidFill>
                <a:latin typeface="Calibri"/>
                <a:cs typeface="Calibri"/>
              </a:rPr>
              <a:t>retrieve</a:t>
            </a:r>
            <a:r>
              <a:rPr sz="1900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Calibri"/>
                <a:cs typeface="Calibri"/>
              </a:rPr>
              <a:t>his</a:t>
            </a:r>
            <a:r>
              <a:rPr sz="19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spc="15" dirty="0">
                <a:solidFill>
                  <a:srgbClr val="FFFFFF"/>
                </a:solidFill>
                <a:latin typeface="Calibri"/>
                <a:cs typeface="Calibri"/>
              </a:rPr>
              <a:t>e-</a:t>
            </a:r>
            <a:endParaRPr sz="1900">
              <a:latin typeface="Calibri"/>
              <a:cs typeface="Calibri"/>
            </a:endParaRPr>
          </a:p>
          <a:p>
            <a:pPr marL="299085">
              <a:lnSpc>
                <a:spcPct val="100000"/>
              </a:lnSpc>
            </a:pPr>
            <a:r>
              <a:rPr sz="1900" spc="-5" dirty="0">
                <a:solidFill>
                  <a:srgbClr val="FFFFFF"/>
                </a:solidFill>
                <a:latin typeface="Calibri"/>
                <a:cs typeface="Calibri"/>
              </a:rPr>
              <a:t>mails,</a:t>
            </a:r>
            <a:r>
              <a:rPr sz="19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Calibri"/>
                <a:cs typeface="Calibri"/>
              </a:rPr>
              <a:t>he</a:t>
            </a:r>
            <a:r>
              <a:rPr sz="19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Calibri"/>
                <a:cs typeface="Calibri"/>
              </a:rPr>
              <a:t>sends</a:t>
            </a:r>
            <a:r>
              <a:rPr sz="19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Calibri"/>
                <a:cs typeface="Calibri"/>
              </a:rPr>
              <a:t>a </a:t>
            </a:r>
            <a:r>
              <a:rPr sz="1900" spc="-10" dirty="0">
                <a:solidFill>
                  <a:srgbClr val="FFFFFF"/>
                </a:solidFill>
                <a:latin typeface="Calibri"/>
                <a:cs typeface="Calibri"/>
              </a:rPr>
              <a:t>message</a:t>
            </a:r>
            <a:r>
              <a:rPr sz="19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spc="-2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9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9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spc="-15" dirty="0">
                <a:solidFill>
                  <a:srgbClr val="FFFFFF"/>
                </a:solidFill>
                <a:latin typeface="Calibri"/>
                <a:cs typeface="Calibri"/>
              </a:rPr>
              <a:t>website</a:t>
            </a:r>
            <a:r>
              <a:rPr sz="19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Calibri"/>
                <a:cs typeface="Calibri"/>
              </a:rPr>
              <a:t>(Hotmail,</a:t>
            </a:r>
            <a:r>
              <a:rPr sz="19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spc="-20" dirty="0">
                <a:solidFill>
                  <a:srgbClr val="FFFFFF"/>
                </a:solidFill>
                <a:latin typeface="Calibri"/>
                <a:cs typeface="Calibri"/>
              </a:rPr>
              <a:t>for </a:t>
            </a:r>
            <a:r>
              <a:rPr sz="1900" spc="-10" dirty="0">
                <a:solidFill>
                  <a:srgbClr val="FFFFFF"/>
                </a:solidFill>
                <a:latin typeface="Calibri"/>
                <a:cs typeface="Calibri"/>
              </a:rPr>
              <a:t>example).</a:t>
            </a:r>
            <a:endParaRPr sz="19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850">
              <a:latin typeface="Calibri"/>
              <a:cs typeface="Calibri"/>
            </a:endParaRPr>
          </a:p>
          <a:p>
            <a:pPr marL="299085" marR="194310" indent="-287020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900" spc="-1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9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spc="-15" dirty="0">
                <a:solidFill>
                  <a:srgbClr val="FFFFFF"/>
                </a:solidFill>
                <a:latin typeface="Calibri"/>
                <a:cs typeface="Calibri"/>
              </a:rPr>
              <a:t>website</a:t>
            </a:r>
            <a:r>
              <a:rPr sz="19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Calibri"/>
                <a:cs typeface="Calibri"/>
              </a:rPr>
              <a:t>sends</a:t>
            </a:r>
            <a:r>
              <a:rPr sz="19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Calibri"/>
                <a:cs typeface="Calibri"/>
              </a:rPr>
              <a:t>a </a:t>
            </a:r>
            <a:r>
              <a:rPr sz="1900" spc="-15" dirty="0">
                <a:solidFill>
                  <a:srgbClr val="FFFFFF"/>
                </a:solidFill>
                <a:latin typeface="Calibri"/>
                <a:cs typeface="Calibri"/>
              </a:rPr>
              <a:t>form</a:t>
            </a:r>
            <a:r>
              <a:rPr sz="19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spc="-1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9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Calibri"/>
                <a:cs typeface="Calibri"/>
              </a:rPr>
              <a:t>be</a:t>
            </a:r>
            <a:r>
              <a:rPr sz="19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spc="-10" dirty="0">
                <a:solidFill>
                  <a:srgbClr val="FFFFFF"/>
                </a:solidFill>
                <a:latin typeface="Calibri"/>
                <a:cs typeface="Calibri"/>
              </a:rPr>
              <a:t>filled</a:t>
            </a:r>
            <a:r>
              <a:rPr sz="19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19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spc="-10" dirty="0">
                <a:solidFill>
                  <a:srgbClr val="FFFFFF"/>
                </a:solidFill>
                <a:latin typeface="Calibri"/>
                <a:cs typeface="Calibri"/>
              </a:rPr>
              <a:t>by</a:t>
            </a:r>
            <a:r>
              <a:rPr sz="19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Calibri"/>
                <a:cs typeface="Calibri"/>
              </a:rPr>
              <a:t>Bob,</a:t>
            </a:r>
            <a:r>
              <a:rPr sz="19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Calibri"/>
                <a:cs typeface="Calibri"/>
              </a:rPr>
              <a:t>which</a:t>
            </a:r>
            <a:r>
              <a:rPr sz="19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Calibri"/>
                <a:cs typeface="Calibri"/>
              </a:rPr>
              <a:t>includes</a:t>
            </a:r>
            <a:r>
              <a:rPr sz="19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9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Calibri"/>
                <a:cs typeface="Calibri"/>
              </a:rPr>
              <a:t>log-in</a:t>
            </a:r>
            <a:r>
              <a:rPr sz="1900" spc="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spc="-10" dirty="0">
                <a:solidFill>
                  <a:srgbClr val="FFFFFF"/>
                </a:solidFill>
                <a:latin typeface="Calibri"/>
                <a:cs typeface="Calibri"/>
              </a:rPr>
              <a:t>name</a:t>
            </a:r>
            <a:r>
              <a:rPr sz="19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19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9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spc="-15" dirty="0">
                <a:solidFill>
                  <a:srgbClr val="FFFFFF"/>
                </a:solidFill>
                <a:latin typeface="Calibri"/>
                <a:cs typeface="Calibri"/>
              </a:rPr>
              <a:t>password.</a:t>
            </a:r>
            <a:r>
              <a:rPr sz="19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Calibri"/>
                <a:cs typeface="Calibri"/>
              </a:rPr>
              <a:t>If</a:t>
            </a:r>
            <a:r>
              <a:rPr sz="19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9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Calibri"/>
                <a:cs typeface="Calibri"/>
              </a:rPr>
              <a:t>log-in</a:t>
            </a:r>
            <a:r>
              <a:rPr sz="1900" spc="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spc="-10" dirty="0">
                <a:solidFill>
                  <a:srgbClr val="FFFFFF"/>
                </a:solidFill>
                <a:latin typeface="Calibri"/>
                <a:cs typeface="Calibri"/>
              </a:rPr>
              <a:t>name </a:t>
            </a:r>
            <a:r>
              <a:rPr sz="1900" spc="-4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19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spc="-15" dirty="0">
                <a:solidFill>
                  <a:srgbClr val="FFFFFF"/>
                </a:solidFill>
                <a:latin typeface="Calibri"/>
                <a:cs typeface="Calibri"/>
              </a:rPr>
              <a:t>password</a:t>
            </a:r>
            <a:r>
              <a:rPr sz="19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spc="-10" dirty="0">
                <a:solidFill>
                  <a:srgbClr val="FFFFFF"/>
                </a:solidFill>
                <a:latin typeface="Calibri"/>
                <a:cs typeface="Calibri"/>
              </a:rPr>
              <a:t>match,</a:t>
            </a:r>
            <a:r>
              <a:rPr sz="19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9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Calibri"/>
                <a:cs typeface="Calibri"/>
              </a:rPr>
              <a:t>e-mail</a:t>
            </a:r>
            <a:r>
              <a:rPr sz="19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19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spc="-15" dirty="0">
                <a:solidFill>
                  <a:srgbClr val="FFFFFF"/>
                </a:solidFill>
                <a:latin typeface="Calibri"/>
                <a:cs typeface="Calibri"/>
              </a:rPr>
              <a:t>transferred</a:t>
            </a:r>
            <a:r>
              <a:rPr sz="19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spc="-20" dirty="0">
                <a:solidFill>
                  <a:srgbClr val="FFFFFF"/>
                </a:solidFill>
                <a:latin typeface="Calibri"/>
                <a:cs typeface="Calibri"/>
              </a:rPr>
              <a:t>from</a:t>
            </a:r>
            <a:r>
              <a:rPr sz="19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9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spc="-30" dirty="0">
                <a:solidFill>
                  <a:srgbClr val="FFFFFF"/>
                </a:solidFill>
                <a:latin typeface="Calibri"/>
                <a:cs typeface="Calibri"/>
              </a:rPr>
              <a:t>Web</a:t>
            </a:r>
            <a:r>
              <a:rPr sz="19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spc="-10" dirty="0">
                <a:solidFill>
                  <a:srgbClr val="FFFFFF"/>
                </a:solidFill>
                <a:latin typeface="Calibri"/>
                <a:cs typeface="Calibri"/>
              </a:rPr>
              <a:t>server</a:t>
            </a:r>
            <a:r>
              <a:rPr sz="19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spc="-1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900" spc="-5" dirty="0">
                <a:solidFill>
                  <a:srgbClr val="FFFFFF"/>
                </a:solidFill>
                <a:latin typeface="Calibri"/>
                <a:cs typeface="Calibri"/>
              </a:rPr>
              <a:t> Bob's</a:t>
            </a:r>
            <a:r>
              <a:rPr sz="19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spc="-15" dirty="0">
                <a:solidFill>
                  <a:srgbClr val="FFFFFF"/>
                </a:solidFill>
                <a:latin typeface="Calibri"/>
                <a:cs typeface="Calibri"/>
              </a:rPr>
              <a:t>browser</a:t>
            </a:r>
            <a:r>
              <a:rPr sz="19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19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spc="-10" dirty="0">
                <a:solidFill>
                  <a:srgbClr val="FFFFFF"/>
                </a:solidFill>
                <a:latin typeface="Calibri"/>
                <a:cs typeface="Calibri"/>
              </a:rPr>
              <a:t>HTML</a:t>
            </a:r>
            <a:r>
              <a:rPr sz="19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spc="-15" dirty="0">
                <a:solidFill>
                  <a:srgbClr val="FFFFFF"/>
                </a:solidFill>
                <a:latin typeface="Calibri"/>
                <a:cs typeface="Calibri"/>
              </a:rPr>
              <a:t>format.</a:t>
            </a:r>
            <a:endParaRPr sz="19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88178" y="9855"/>
            <a:ext cx="221615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u="heavy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FILE</a:t>
            </a:r>
            <a:r>
              <a:rPr sz="2800" b="1" u="heavy" spc="-8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2800" b="1" u="heavy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TRANSFER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8739" y="626110"/>
            <a:ext cx="11925935" cy="1031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9085" marR="5080" indent="-28702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2200" spc="-25" dirty="0">
                <a:solidFill>
                  <a:srgbClr val="FFFFFF"/>
                </a:solidFill>
                <a:latin typeface="Calibri"/>
                <a:cs typeface="Calibri"/>
              </a:rPr>
              <a:t>Transferring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files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from</a:t>
            </a:r>
            <a:r>
              <a:rPr sz="22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one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computer</a:t>
            </a:r>
            <a:r>
              <a:rPr sz="22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another is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one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most</a:t>
            </a:r>
            <a:r>
              <a:rPr sz="22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common</a:t>
            </a:r>
            <a:r>
              <a:rPr sz="22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tasks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expected</a:t>
            </a:r>
            <a:r>
              <a:rPr sz="2200" spc="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from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a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networking</a:t>
            </a:r>
            <a:r>
              <a:rPr sz="22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or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internetworking</a:t>
            </a:r>
            <a:r>
              <a:rPr sz="22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environment.</a:t>
            </a:r>
            <a:r>
              <a:rPr sz="22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As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matter</a:t>
            </a:r>
            <a:r>
              <a:rPr sz="220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fact,</a:t>
            </a:r>
            <a:r>
              <a:rPr sz="22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greatest</a:t>
            </a:r>
            <a:r>
              <a:rPr sz="22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volume</a:t>
            </a:r>
            <a:r>
              <a:rPr sz="22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exchange </a:t>
            </a:r>
            <a:r>
              <a:rPr sz="2200" spc="-48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in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Internet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today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due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file </a:t>
            </a:r>
            <a:r>
              <a:rPr sz="2200" spc="-40" dirty="0">
                <a:solidFill>
                  <a:srgbClr val="FFFFFF"/>
                </a:solidFill>
                <a:latin typeface="Calibri"/>
                <a:cs typeface="Calibri"/>
              </a:rPr>
              <a:t>transfer.</a:t>
            </a:r>
            <a:endParaRPr sz="22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80132" y="1947672"/>
            <a:ext cx="6871716" cy="4123944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412616" y="6228613"/>
            <a:ext cx="5351780" cy="584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85"/>
              </a:lnSpc>
            </a:pPr>
            <a:r>
              <a:rPr sz="4400" u="heavy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3"/>
              </a:rPr>
              <a:t>www.knowledgegate.in</a:t>
            </a:r>
            <a:endParaRPr sz="4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2800" b="1" u="heavy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3.</a:t>
            </a:r>
            <a:r>
              <a:rPr sz="2800" b="1" u="heavy" spc="1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2800" b="1" u="heavy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Line</a:t>
            </a:r>
            <a:r>
              <a:rPr sz="2800" b="1" u="heavy" spc="1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2800" b="1" u="heavy" spc="-1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configuration</a:t>
            </a:r>
            <a:r>
              <a:rPr sz="2800" spc="-15" dirty="0">
                <a:solidFill>
                  <a:srgbClr val="FFFFFF"/>
                </a:solidFill>
              </a:rPr>
              <a:t>:</a:t>
            </a:r>
            <a:r>
              <a:rPr sz="2800" spc="45" dirty="0">
                <a:solidFill>
                  <a:srgbClr val="FFFFFF"/>
                </a:solidFill>
              </a:rPr>
              <a:t> </a:t>
            </a:r>
            <a:r>
              <a:rPr sz="2800" spc="-5" dirty="0">
                <a:solidFill>
                  <a:srgbClr val="FFFFFF"/>
                </a:solidFill>
              </a:rPr>
              <a:t>The</a:t>
            </a:r>
            <a:r>
              <a:rPr sz="2800" spc="5" dirty="0">
                <a:solidFill>
                  <a:srgbClr val="FFFFFF"/>
                </a:solidFill>
              </a:rPr>
              <a:t> </a:t>
            </a:r>
            <a:r>
              <a:rPr sz="2800" spc="-20" dirty="0">
                <a:solidFill>
                  <a:srgbClr val="FFFFFF"/>
                </a:solidFill>
              </a:rPr>
              <a:t>physical</a:t>
            </a:r>
            <a:r>
              <a:rPr sz="2800" spc="30" dirty="0">
                <a:solidFill>
                  <a:srgbClr val="FFFFFF"/>
                </a:solidFill>
              </a:rPr>
              <a:t> </a:t>
            </a:r>
            <a:r>
              <a:rPr sz="2800" spc="-25" dirty="0">
                <a:solidFill>
                  <a:srgbClr val="FFFFFF"/>
                </a:solidFill>
              </a:rPr>
              <a:t>layer</a:t>
            </a:r>
            <a:r>
              <a:rPr sz="2800" spc="-5" dirty="0">
                <a:solidFill>
                  <a:srgbClr val="FFFFFF"/>
                </a:solidFill>
              </a:rPr>
              <a:t> is</a:t>
            </a:r>
            <a:r>
              <a:rPr sz="2800" spc="10" dirty="0">
                <a:solidFill>
                  <a:srgbClr val="FFFFFF"/>
                </a:solidFill>
              </a:rPr>
              <a:t> </a:t>
            </a:r>
            <a:r>
              <a:rPr sz="2800" spc="-10" dirty="0">
                <a:solidFill>
                  <a:srgbClr val="FFFFFF"/>
                </a:solidFill>
              </a:rPr>
              <a:t>concerned</a:t>
            </a:r>
            <a:r>
              <a:rPr sz="2800" spc="45" dirty="0">
                <a:solidFill>
                  <a:srgbClr val="FFFFFF"/>
                </a:solidFill>
              </a:rPr>
              <a:t> </a:t>
            </a:r>
            <a:r>
              <a:rPr sz="2800" spc="-5" dirty="0">
                <a:solidFill>
                  <a:srgbClr val="FFFFFF"/>
                </a:solidFill>
              </a:rPr>
              <a:t>with</a:t>
            </a:r>
            <a:r>
              <a:rPr sz="2800" spc="10" dirty="0">
                <a:solidFill>
                  <a:srgbClr val="FFFFFF"/>
                </a:solidFill>
              </a:rPr>
              <a:t> </a:t>
            </a:r>
            <a:r>
              <a:rPr sz="2800" spc="-5" dirty="0">
                <a:solidFill>
                  <a:srgbClr val="FFFFFF"/>
                </a:solidFill>
              </a:rPr>
              <a:t>the</a:t>
            </a:r>
            <a:r>
              <a:rPr sz="2800" spc="5" dirty="0">
                <a:solidFill>
                  <a:srgbClr val="FFFFFF"/>
                </a:solidFill>
              </a:rPr>
              <a:t> </a:t>
            </a:r>
            <a:r>
              <a:rPr sz="2800" spc="-10" dirty="0">
                <a:solidFill>
                  <a:srgbClr val="FFFFFF"/>
                </a:solidFill>
              </a:rPr>
              <a:t>connection</a:t>
            </a:r>
            <a:r>
              <a:rPr sz="2800" spc="40" dirty="0">
                <a:solidFill>
                  <a:srgbClr val="FFFFFF"/>
                </a:solidFill>
              </a:rPr>
              <a:t> </a:t>
            </a:r>
            <a:r>
              <a:rPr sz="2800" spc="-10" dirty="0">
                <a:solidFill>
                  <a:srgbClr val="FFFFFF"/>
                </a:solidFill>
              </a:rPr>
              <a:t>of </a:t>
            </a:r>
            <a:r>
              <a:rPr sz="2800" spc="-620" dirty="0">
                <a:solidFill>
                  <a:srgbClr val="FFFFFF"/>
                </a:solidFill>
              </a:rPr>
              <a:t> </a:t>
            </a:r>
            <a:r>
              <a:rPr sz="2800" spc="-10" dirty="0">
                <a:solidFill>
                  <a:srgbClr val="FFFFFF"/>
                </a:solidFill>
              </a:rPr>
              <a:t>devices</a:t>
            </a:r>
            <a:r>
              <a:rPr sz="2800" spc="10" dirty="0">
                <a:solidFill>
                  <a:srgbClr val="FFFFFF"/>
                </a:solidFill>
              </a:rPr>
              <a:t> </a:t>
            </a:r>
            <a:r>
              <a:rPr sz="2800" spc="-20" dirty="0">
                <a:solidFill>
                  <a:srgbClr val="FFFFFF"/>
                </a:solidFill>
              </a:rPr>
              <a:t>to</a:t>
            </a:r>
            <a:r>
              <a:rPr sz="2800" spc="-5" dirty="0">
                <a:solidFill>
                  <a:srgbClr val="FFFFFF"/>
                </a:solidFill>
              </a:rPr>
              <a:t> the</a:t>
            </a:r>
            <a:r>
              <a:rPr sz="2800" spc="10" dirty="0">
                <a:solidFill>
                  <a:srgbClr val="FFFFFF"/>
                </a:solidFill>
              </a:rPr>
              <a:t> </a:t>
            </a:r>
            <a:r>
              <a:rPr sz="2800" spc="-5" dirty="0">
                <a:solidFill>
                  <a:srgbClr val="FFFFFF"/>
                </a:solidFill>
              </a:rPr>
              <a:t>media.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33827" y="1371600"/>
            <a:ext cx="5615939" cy="156972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96211" y="3668267"/>
            <a:ext cx="7325868" cy="212598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412616" y="6228613"/>
            <a:ext cx="5351780" cy="584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85"/>
              </a:lnSpc>
            </a:pPr>
            <a:r>
              <a:rPr sz="4400" u="heavy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4"/>
              </a:rPr>
              <a:t>www.knowledgegate.in</a:t>
            </a:r>
            <a:endParaRPr sz="4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674234" y="16256"/>
            <a:ext cx="284162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u="heavy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File</a:t>
            </a:r>
            <a:r>
              <a:rPr sz="2000" b="1" u="heavy" spc="-4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2000" b="1" u="heavy" spc="-2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Transfer </a:t>
            </a:r>
            <a:r>
              <a:rPr sz="2000" b="1" u="heavy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Protocol</a:t>
            </a:r>
            <a:r>
              <a:rPr sz="2000" b="1" u="heavy" spc="-4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2000" b="1" u="heavy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(FTP)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8739" y="459994"/>
            <a:ext cx="11903075" cy="27692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It is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used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exchanging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files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over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internet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enables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users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upload</a:t>
            </a:r>
            <a:r>
              <a:rPr sz="18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download</a:t>
            </a:r>
            <a:r>
              <a:rPr sz="18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files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from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internet.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Clr>
                <a:srgbClr val="FFFFFF"/>
              </a:buClr>
              <a:buFont typeface="Arial MT"/>
              <a:buChar char="•"/>
            </a:pPr>
            <a:endParaRPr sz="1750">
              <a:latin typeface="Calibri"/>
              <a:cs typeface="Calibri"/>
            </a:endParaRPr>
          </a:p>
          <a:p>
            <a:pPr marL="299085" marR="5080" indent="-287020">
              <a:lnSpc>
                <a:spcPct val="100000"/>
              </a:lnSpc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File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Transfer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Protocol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(FTP)</a:t>
            </a:r>
            <a:r>
              <a:rPr sz="18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standard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mechanism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provided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by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30" dirty="0">
                <a:solidFill>
                  <a:srgbClr val="FFFFFF"/>
                </a:solidFill>
                <a:latin typeface="Calibri"/>
                <a:cs typeface="Calibri"/>
              </a:rPr>
              <a:t>TCP/IP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copying</a:t>
            </a:r>
            <a:r>
              <a:rPr sz="18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file</a:t>
            </a:r>
            <a:r>
              <a:rPr sz="18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from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one</a:t>
            </a:r>
            <a:r>
              <a:rPr sz="18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host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30" dirty="0">
                <a:solidFill>
                  <a:srgbClr val="FFFFFF"/>
                </a:solidFill>
                <a:latin typeface="Calibri"/>
                <a:cs typeface="Calibri"/>
              </a:rPr>
              <a:t>another. 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Although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transferring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files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from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one</a:t>
            </a:r>
            <a:r>
              <a:rPr sz="18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system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another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seems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simple</a:t>
            </a:r>
            <a:r>
              <a:rPr sz="18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straightforward,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some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problems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must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be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dealt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with </a:t>
            </a:r>
            <a:r>
              <a:rPr sz="1800" spc="-3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first.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example,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two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systems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may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use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different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file</a:t>
            </a:r>
            <a:r>
              <a:rPr sz="18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name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conventions.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lr>
                <a:srgbClr val="FFFFFF"/>
              </a:buClr>
              <a:buFont typeface="Arial MT"/>
              <a:buChar char="•"/>
            </a:pPr>
            <a:endParaRPr sz="175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800" spc="-30" dirty="0">
                <a:solidFill>
                  <a:srgbClr val="FFFFFF"/>
                </a:solidFill>
                <a:latin typeface="Calibri"/>
                <a:cs typeface="Calibri"/>
              </a:rPr>
              <a:t>Two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systems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may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have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different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ways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represent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text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and</a:t>
            </a:r>
            <a:r>
              <a:rPr sz="18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data.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30" dirty="0">
                <a:solidFill>
                  <a:srgbClr val="FFFFFF"/>
                </a:solidFill>
                <a:latin typeface="Calibri"/>
                <a:cs typeface="Calibri"/>
              </a:rPr>
              <a:t>Two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systems may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have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different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directory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structures.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Clr>
                <a:srgbClr val="FFFFFF"/>
              </a:buClr>
              <a:buFont typeface="Arial MT"/>
              <a:buChar char="•"/>
            </a:pPr>
            <a:endParaRPr sz="1750">
              <a:latin typeface="Calibri"/>
              <a:cs typeface="Calibri"/>
            </a:endParaRPr>
          </a:p>
          <a:p>
            <a:pPr marL="299085" marR="600710" indent="-287020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All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these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problems</a:t>
            </a:r>
            <a:r>
              <a:rPr sz="18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have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 been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solved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by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FTP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in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very simple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elegant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approach.</a:t>
            </a:r>
            <a:r>
              <a:rPr sz="18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FTP 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differs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from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other</a:t>
            </a:r>
            <a:r>
              <a:rPr sz="18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client/server </a:t>
            </a:r>
            <a:r>
              <a:rPr sz="1800" spc="-3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applications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that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it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establishes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two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connections</a:t>
            </a:r>
            <a:r>
              <a:rPr sz="18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between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hosts.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18004" y="3549396"/>
            <a:ext cx="7555992" cy="284987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412616" y="6228613"/>
            <a:ext cx="5351780" cy="584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85"/>
              </a:lnSpc>
            </a:pPr>
            <a:r>
              <a:rPr sz="4400" u="heavy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3"/>
              </a:rPr>
              <a:t>www.knowledgegate.in</a:t>
            </a:r>
            <a:endParaRPr sz="4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739" y="17780"/>
            <a:ext cx="11979275" cy="2494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marR="108585" indent="-287020">
              <a:lnSpc>
                <a:spcPct val="100000"/>
              </a:lnSpc>
              <a:spcBef>
                <a:spcPts val="100"/>
              </a:spcBef>
              <a:buClr>
                <a:srgbClr val="FFFFFF"/>
              </a:buClr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One connection</a:t>
            </a:r>
            <a:r>
              <a:rPr sz="1800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used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30" dirty="0">
                <a:solidFill>
                  <a:srgbClr val="FFFFFF"/>
                </a:solidFill>
                <a:latin typeface="Calibri"/>
                <a:cs typeface="Calibri"/>
              </a:rPr>
              <a:t>transfer,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other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control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information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(commands</a:t>
            </a:r>
            <a:r>
              <a:rPr sz="18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responses).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Separation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of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commands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18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transfer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makes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FTP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more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efficient.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control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connection</a:t>
            </a:r>
            <a:r>
              <a:rPr sz="1800" spc="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uses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very simple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rules</a:t>
            </a:r>
            <a:r>
              <a:rPr sz="18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communication.</a:t>
            </a:r>
            <a:r>
              <a:rPr sz="18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35" dirty="0">
                <a:solidFill>
                  <a:srgbClr val="FFFFFF"/>
                </a:solidFill>
                <a:latin typeface="Calibri"/>
                <a:cs typeface="Calibri"/>
              </a:rPr>
              <a:t>We </a:t>
            </a:r>
            <a:r>
              <a:rPr sz="18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need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transfer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only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 line</a:t>
            </a:r>
            <a:r>
              <a:rPr sz="18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command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or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line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of response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at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time.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 connection,</a:t>
            </a:r>
            <a:r>
              <a:rPr sz="180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on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other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hand,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needs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more </a:t>
            </a:r>
            <a:r>
              <a:rPr sz="1800" spc="-3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complex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 rules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due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variety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types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 transferred.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lr>
                <a:srgbClr val="FFFFFF"/>
              </a:buClr>
              <a:buFont typeface="Arial MT"/>
              <a:buChar char="•"/>
            </a:pPr>
            <a:endParaRPr sz="1750">
              <a:latin typeface="Calibri"/>
              <a:cs typeface="Calibri"/>
            </a:endParaRPr>
          </a:p>
          <a:p>
            <a:pPr marL="299085" marR="5080" indent="-287020">
              <a:lnSpc>
                <a:spcPct val="100000"/>
              </a:lnSpc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800" spc="-30" dirty="0">
                <a:solidFill>
                  <a:srgbClr val="FFFFFF"/>
                </a:solidFill>
                <a:latin typeface="Calibri"/>
                <a:cs typeface="Calibri"/>
              </a:rPr>
              <a:t>However,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difference</a:t>
            </a:r>
            <a:r>
              <a:rPr sz="18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complexity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at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FTP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level,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not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70" dirty="0">
                <a:solidFill>
                  <a:srgbClr val="FFFFFF"/>
                </a:solidFill>
                <a:latin typeface="Calibri"/>
                <a:cs typeface="Calibri"/>
              </a:rPr>
              <a:t>TCP.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70" dirty="0">
                <a:solidFill>
                  <a:srgbClr val="FFFFFF"/>
                </a:solidFill>
                <a:latin typeface="Calibri"/>
                <a:cs typeface="Calibri"/>
              </a:rPr>
              <a:t>TCP,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both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connections</a:t>
            </a:r>
            <a:r>
              <a:rPr sz="18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are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treated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the same.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FTP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uses 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two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well-known</a:t>
            </a:r>
            <a:r>
              <a:rPr sz="18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TCP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ports:</a:t>
            </a:r>
            <a:r>
              <a:rPr sz="18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Port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21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used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8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control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connection,</a:t>
            </a:r>
            <a:r>
              <a:rPr sz="18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port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20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used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connection.</a:t>
            </a:r>
            <a:r>
              <a:rPr sz="18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control </a:t>
            </a:r>
            <a:r>
              <a:rPr sz="1800" spc="-3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connection</a:t>
            </a:r>
            <a:r>
              <a:rPr sz="18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remains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connected</a:t>
            </a:r>
            <a:r>
              <a:rPr sz="1800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during</a:t>
            </a:r>
            <a:r>
              <a:rPr sz="18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entire</a:t>
            </a:r>
            <a:r>
              <a:rPr sz="18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interactive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FTP session.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connection</a:t>
            </a:r>
            <a:r>
              <a:rPr sz="180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opened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then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closed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for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each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file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transfer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activity.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42388" y="3285744"/>
            <a:ext cx="7260335" cy="2854451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412616" y="6228613"/>
            <a:ext cx="5351780" cy="584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85"/>
              </a:lnSpc>
            </a:pPr>
            <a:r>
              <a:rPr sz="4400" u="heavy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3"/>
              </a:rPr>
              <a:t>www.knowledgegate.in</a:t>
            </a:r>
            <a:endParaRPr sz="4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381755" y="2942844"/>
            <a:ext cx="5238115" cy="2975610"/>
            <a:chOff x="3381755" y="2942844"/>
            <a:chExt cx="5238115" cy="2975610"/>
          </a:xfrm>
        </p:grpSpPr>
        <p:sp>
          <p:nvSpPr>
            <p:cNvPr id="3" name="object 3"/>
            <p:cNvSpPr/>
            <p:nvPr/>
          </p:nvSpPr>
          <p:spPr>
            <a:xfrm>
              <a:off x="3657599" y="3054096"/>
              <a:ext cx="4744720" cy="2857500"/>
            </a:xfrm>
            <a:custGeom>
              <a:avLst/>
              <a:gdLst/>
              <a:ahLst/>
              <a:cxnLst/>
              <a:rect l="l" t="t" r="r" b="b"/>
              <a:pathLst>
                <a:path w="4744720" h="2857500">
                  <a:moveTo>
                    <a:pt x="4744211" y="0"/>
                  </a:moveTo>
                  <a:lnTo>
                    <a:pt x="0" y="0"/>
                  </a:lnTo>
                  <a:lnTo>
                    <a:pt x="0" y="2857500"/>
                  </a:lnTo>
                  <a:lnTo>
                    <a:pt x="4744211" y="2857500"/>
                  </a:lnTo>
                  <a:lnTo>
                    <a:pt x="474421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657599" y="3054096"/>
              <a:ext cx="4744720" cy="2857500"/>
            </a:xfrm>
            <a:custGeom>
              <a:avLst/>
              <a:gdLst/>
              <a:ahLst/>
              <a:cxnLst/>
              <a:rect l="l" t="t" r="r" b="b"/>
              <a:pathLst>
                <a:path w="4744720" h="2857500">
                  <a:moveTo>
                    <a:pt x="0" y="2857500"/>
                  </a:moveTo>
                  <a:lnTo>
                    <a:pt x="4744211" y="2857500"/>
                  </a:lnTo>
                  <a:lnTo>
                    <a:pt x="4744211" y="0"/>
                  </a:lnTo>
                  <a:lnTo>
                    <a:pt x="0" y="0"/>
                  </a:lnTo>
                  <a:lnTo>
                    <a:pt x="0" y="285750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381755" y="2942844"/>
              <a:ext cx="5237988" cy="285749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516879" y="4247388"/>
              <a:ext cx="1223772" cy="23621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47004" y="4160519"/>
              <a:ext cx="652272" cy="341375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5094859" y="13207"/>
            <a:ext cx="20008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1" u="heavy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Security</a:t>
            </a:r>
            <a:r>
              <a:rPr b="1" u="heavy" spc="-4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b="1" u="heavy" spc="-1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for</a:t>
            </a:r>
            <a:r>
              <a:rPr b="1" u="heavy" spc="-4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b="1" u="heavy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FTP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3412616" y="6228613"/>
            <a:ext cx="5351780" cy="584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85"/>
              </a:lnSpc>
            </a:pPr>
            <a:r>
              <a:rPr sz="4400" u="heavy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5"/>
              </a:rPr>
              <a:t>www.knowledgegate.in</a:t>
            </a:r>
            <a:endParaRPr sz="44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8739" y="504190"/>
            <a:ext cx="11942445" cy="1946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marR="7620" indent="-28702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2100" spc="-5" dirty="0">
                <a:solidFill>
                  <a:srgbClr val="FFFFFF"/>
                </a:solidFill>
                <a:latin typeface="Calibri"/>
                <a:cs typeface="Calibri"/>
              </a:rPr>
              <a:t>The FTP</a:t>
            </a:r>
            <a:r>
              <a:rPr sz="21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-15" dirty="0">
                <a:solidFill>
                  <a:srgbClr val="FFFFFF"/>
                </a:solidFill>
                <a:latin typeface="Calibri"/>
                <a:cs typeface="Calibri"/>
              </a:rPr>
              <a:t>protocol</a:t>
            </a:r>
            <a:r>
              <a:rPr sz="21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-10" dirty="0">
                <a:solidFill>
                  <a:srgbClr val="FFFFFF"/>
                </a:solidFill>
                <a:latin typeface="Calibri"/>
                <a:cs typeface="Calibri"/>
              </a:rPr>
              <a:t>was </a:t>
            </a:r>
            <a:r>
              <a:rPr sz="2100" spc="-5" dirty="0">
                <a:solidFill>
                  <a:srgbClr val="FFFFFF"/>
                </a:solidFill>
                <a:latin typeface="Calibri"/>
                <a:cs typeface="Calibri"/>
              </a:rPr>
              <a:t>designed</a:t>
            </a:r>
            <a:r>
              <a:rPr sz="21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FFFFFF"/>
                </a:solidFill>
                <a:latin typeface="Calibri"/>
                <a:cs typeface="Calibri"/>
              </a:rPr>
              <a:t>when</a:t>
            </a:r>
            <a:r>
              <a:rPr sz="21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Calibri"/>
                <a:cs typeface="Calibri"/>
              </a:rPr>
              <a:t>security</a:t>
            </a:r>
            <a:r>
              <a:rPr sz="21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-10" dirty="0">
                <a:solidFill>
                  <a:srgbClr val="FFFFFF"/>
                </a:solidFill>
                <a:latin typeface="Calibri"/>
                <a:cs typeface="Calibri"/>
              </a:rPr>
              <a:t>was</a:t>
            </a:r>
            <a:r>
              <a:rPr sz="2100" spc="-5" dirty="0">
                <a:solidFill>
                  <a:srgbClr val="FFFFFF"/>
                </a:solidFill>
                <a:latin typeface="Calibri"/>
                <a:cs typeface="Calibri"/>
              </a:rPr>
              <a:t> not</a:t>
            </a:r>
            <a:r>
              <a:rPr sz="2100" dirty="0">
                <a:solidFill>
                  <a:srgbClr val="FFFFFF"/>
                </a:solidFill>
                <a:latin typeface="Calibri"/>
                <a:cs typeface="Calibri"/>
              </a:rPr>
              <a:t> a </a:t>
            </a:r>
            <a:r>
              <a:rPr sz="2100" spc="-5" dirty="0">
                <a:solidFill>
                  <a:srgbClr val="FFFFFF"/>
                </a:solidFill>
                <a:latin typeface="Calibri"/>
                <a:cs typeface="Calibri"/>
              </a:rPr>
              <a:t>big</a:t>
            </a:r>
            <a:r>
              <a:rPr sz="2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Calibri"/>
                <a:cs typeface="Calibri"/>
              </a:rPr>
              <a:t>issue.</a:t>
            </a:r>
            <a:r>
              <a:rPr sz="21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Calibri"/>
                <a:cs typeface="Calibri"/>
              </a:rPr>
              <a:t>Although</a:t>
            </a:r>
            <a:r>
              <a:rPr sz="2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Calibri"/>
                <a:cs typeface="Calibri"/>
              </a:rPr>
              <a:t>FTP</a:t>
            </a:r>
            <a:r>
              <a:rPr sz="21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-10" dirty="0">
                <a:solidFill>
                  <a:srgbClr val="FFFFFF"/>
                </a:solidFill>
                <a:latin typeface="Calibri"/>
                <a:cs typeface="Calibri"/>
              </a:rPr>
              <a:t>requires</a:t>
            </a:r>
            <a:r>
              <a:rPr sz="21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1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-15" dirty="0">
                <a:solidFill>
                  <a:srgbClr val="FFFFFF"/>
                </a:solidFill>
                <a:latin typeface="Calibri"/>
                <a:cs typeface="Calibri"/>
              </a:rPr>
              <a:t>password,</a:t>
            </a:r>
            <a:r>
              <a:rPr sz="21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1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-15" dirty="0">
                <a:solidFill>
                  <a:srgbClr val="FFFFFF"/>
                </a:solidFill>
                <a:latin typeface="Calibri"/>
                <a:cs typeface="Calibri"/>
              </a:rPr>
              <a:t>password</a:t>
            </a:r>
            <a:r>
              <a:rPr sz="21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1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-10" dirty="0">
                <a:solidFill>
                  <a:srgbClr val="FFFFFF"/>
                </a:solidFill>
                <a:latin typeface="Calibri"/>
                <a:cs typeface="Calibri"/>
              </a:rPr>
              <a:t>sent</a:t>
            </a:r>
            <a:r>
              <a:rPr sz="21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21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-15" dirty="0">
                <a:solidFill>
                  <a:srgbClr val="FFFFFF"/>
                </a:solidFill>
                <a:latin typeface="Calibri"/>
                <a:cs typeface="Calibri"/>
              </a:rPr>
              <a:t>plaintext</a:t>
            </a:r>
            <a:r>
              <a:rPr sz="2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Calibri"/>
                <a:cs typeface="Calibri"/>
              </a:rPr>
              <a:t>(unencrypted),</a:t>
            </a:r>
            <a:r>
              <a:rPr sz="21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Calibri"/>
                <a:cs typeface="Calibri"/>
              </a:rPr>
              <a:t>which</a:t>
            </a:r>
            <a:r>
              <a:rPr sz="2100" dirty="0">
                <a:solidFill>
                  <a:srgbClr val="FFFFFF"/>
                </a:solidFill>
                <a:latin typeface="Calibri"/>
                <a:cs typeface="Calibri"/>
              </a:rPr>
              <a:t> means</a:t>
            </a:r>
            <a:r>
              <a:rPr sz="21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FFFFFF"/>
                </a:solidFill>
                <a:latin typeface="Calibri"/>
                <a:cs typeface="Calibri"/>
              </a:rPr>
              <a:t>it</a:t>
            </a:r>
            <a:r>
              <a:rPr sz="21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Calibri"/>
                <a:cs typeface="Calibri"/>
              </a:rPr>
              <a:t>can</a:t>
            </a:r>
            <a:r>
              <a:rPr sz="21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Calibri"/>
                <a:cs typeface="Calibri"/>
              </a:rPr>
              <a:t>be </a:t>
            </a:r>
            <a:r>
              <a:rPr sz="2100" spc="-15" dirty="0">
                <a:solidFill>
                  <a:srgbClr val="FFFFFF"/>
                </a:solidFill>
                <a:latin typeface="Calibri"/>
                <a:cs typeface="Calibri"/>
              </a:rPr>
              <a:t>intercepted</a:t>
            </a:r>
            <a:r>
              <a:rPr sz="21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21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Calibri"/>
                <a:cs typeface="Calibri"/>
              </a:rPr>
              <a:t>used</a:t>
            </a:r>
            <a:r>
              <a:rPr sz="2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Calibri"/>
                <a:cs typeface="Calibri"/>
              </a:rPr>
              <a:t>by</a:t>
            </a:r>
            <a:r>
              <a:rPr sz="2100" dirty="0">
                <a:solidFill>
                  <a:srgbClr val="FFFFFF"/>
                </a:solidFill>
                <a:latin typeface="Calibri"/>
                <a:cs typeface="Calibri"/>
              </a:rPr>
              <a:t> an</a:t>
            </a:r>
            <a:r>
              <a:rPr sz="21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-40" dirty="0">
                <a:solidFill>
                  <a:srgbClr val="FFFFFF"/>
                </a:solidFill>
                <a:latin typeface="Calibri"/>
                <a:cs typeface="Calibri"/>
              </a:rPr>
              <a:t>attacker.</a:t>
            </a:r>
            <a:r>
              <a:rPr sz="21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100" spc="-459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-15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21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-20" dirty="0">
                <a:solidFill>
                  <a:srgbClr val="FFFFFF"/>
                </a:solidFill>
                <a:latin typeface="Calibri"/>
                <a:cs typeface="Calibri"/>
              </a:rPr>
              <a:t>transfer</a:t>
            </a:r>
            <a:r>
              <a:rPr sz="21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-10" dirty="0">
                <a:solidFill>
                  <a:srgbClr val="FFFFFF"/>
                </a:solidFill>
                <a:latin typeface="Calibri"/>
                <a:cs typeface="Calibri"/>
              </a:rPr>
              <a:t>connection</a:t>
            </a:r>
            <a:r>
              <a:rPr sz="21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FFFFFF"/>
                </a:solidFill>
                <a:latin typeface="Calibri"/>
                <a:cs typeface="Calibri"/>
              </a:rPr>
              <a:t>also</a:t>
            </a:r>
            <a:r>
              <a:rPr sz="21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-20" dirty="0">
                <a:solidFill>
                  <a:srgbClr val="FFFFFF"/>
                </a:solidFill>
                <a:latin typeface="Calibri"/>
                <a:cs typeface="Calibri"/>
              </a:rPr>
              <a:t>transfers</a:t>
            </a:r>
            <a:r>
              <a:rPr sz="21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-15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21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21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-15" dirty="0">
                <a:solidFill>
                  <a:srgbClr val="FFFFFF"/>
                </a:solidFill>
                <a:latin typeface="Calibri"/>
                <a:cs typeface="Calibri"/>
              </a:rPr>
              <a:t>plaintext,</a:t>
            </a:r>
            <a:r>
              <a:rPr sz="21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FFFFFF"/>
                </a:solidFill>
                <a:latin typeface="Calibri"/>
                <a:cs typeface="Calibri"/>
              </a:rPr>
              <a:t>which</a:t>
            </a:r>
            <a:r>
              <a:rPr sz="21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1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Calibri"/>
                <a:cs typeface="Calibri"/>
              </a:rPr>
              <a:t>insecure.</a:t>
            </a:r>
            <a:endParaRPr sz="2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FFFFFF"/>
              </a:buClr>
              <a:buFont typeface="Arial MT"/>
              <a:buChar char="•"/>
            </a:pPr>
            <a:endParaRPr sz="205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2100" spc="-10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1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Calibri"/>
                <a:cs typeface="Calibri"/>
              </a:rPr>
              <a:t>be</a:t>
            </a:r>
            <a:r>
              <a:rPr sz="2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-10" dirty="0">
                <a:solidFill>
                  <a:srgbClr val="FFFFFF"/>
                </a:solidFill>
                <a:latin typeface="Calibri"/>
                <a:cs typeface="Calibri"/>
              </a:rPr>
              <a:t>secure,</a:t>
            </a:r>
            <a:r>
              <a:rPr sz="21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Calibri"/>
                <a:cs typeface="Calibri"/>
              </a:rPr>
              <a:t>one</a:t>
            </a:r>
            <a:r>
              <a:rPr sz="2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Calibri"/>
                <a:cs typeface="Calibri"/>
              </a:rPr>
              <a:t>can</a:t>
            </a:r>
            <a:r>
              <a:rPr sz="21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FFFFFF"/>
                </a:solidFill>
                <a:latin typeface="Calibri"/>
                <a:cs typeface="Calibri"/>
              </a:rPr>
              <a:t>add</a:t>
            </a:r>
            <a:r>
              <a:rPr sz="21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100" spc="-10" dirty="0">
                <a:solidFill>
                  <a:srgbClr val="FFFFFF"/>
                </a:solidFill>
                <a:latin typeface="Calibri"/>
                <a:cs typeface="Calibri"/>
              </a:rPr>
              <a:t> Secure</a:t>
            </a:r>
            <a:r>
              <a:rPr sz="21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-20" dirty="0">
                <a:solidFill>
                  <a:srgbClr val="FFFFFF"/>
                </a:solidFill>
                <a:latin typeface="Calibri"/>
                <a:cs typeface="Calibri"/>
              </a:rPr>
              <a:t>Socket</a:t>
            </a:r>
            <a:r>
              <a:rPr sz="21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-15" dirty="0">
                <a:solidFill>
                  <a:srgbClr val="FFFFFF"/>
                </a:solidFill>
                <a:latin typeface="Calibri"/>
                <a:cs typeface="Calibri"/>
              </a:rPr>
              <a:t>Layer</a:t>
            </a:r>
            <a:r>
              <a:rPr sz="21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-10" dirty="0">
                <a:solidFill>
                  <a:srgbClr val="FFFFFF"/>
                </a:solidFill>
                <a:latin typeface="Calibri"/>
                <a:cs typeface="Calibri"/>
              </a:rPr>
              <a:t>between</a:t>
            </a:r>
            <a:r>
              <a:rPr sz="21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100" spc="-5" dirty="0">
                <a:solidFill>
                  <a:srgbClr val="FFFFFF"/>
                </a:solidFill>
                <a:latin typeface="Calibri"/>
                <a:cs typeface="Calibri"/>
              </a:rPr>
              <a:t>FTP</a:t>
            </a:r>
            <a:r>
              <a:rPr sz="21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Calibri"/>
                <a:cs typeface="Calibri"/>
              </a:rPr>
              <a:t>application </a:t>
            </a:r>
            <a:r>
              <a:rPr sz="2100" spc="-15" dirty="0">
                <a:solidFill>
                  <a:srgbClr val="FFFFFF"/>
                </a:solidFill>
                <a:latin typeface="Calibri"/>
                <a:cs typeface="Calibri"/>
              </a:rPr>
              <a:t>layer</a:t>
            </a:r>
            <a:r>
              <a:rPr sz="21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21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1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-25" dirty="0">
                <a:solidFill>
                  <a:srgbClr val="FFFFFF"/>
                </a:solidFill>
                <a:latin typeface="Calibri"/>
                <a:cs typeface="Calibri"/>
              </a:rPr>
              <a:t>TCP</a:t>
            </a:r>
            <a:r>
              <a:rPr sz="21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-50" dirty="0">
                <a:solidFill>
                  <a:srgbClr val="FFFFFF"/>
                </a:solidFill>
                <a:latin typeface="Calibri"/>
                <a:cs typeface="Calibri"/>
              </a:rPr>
              <a:t>layer.</a:t>
            </a:r>
            <a:r>
              <a:rPr sz="21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FFFFFF"/>
                </a:solidFill>
                <a:latin typeface="Calibri"/>
                <a:cs typeface="Calibri"/>
              </a:rPr>
              <a:t>In this</a:t>
            </a:r>
            <a:endParaRPr sz="2100">
              <a:latin typeface="Calibri"/>
              <a:cs typeface="Calibri"/>
            </a:endParaRPr>
          </a:p>
          <a:p>
            <a:pPr marL="299085">
              <a:lnSpc>
                <a:spcPct val="100000"/>
              </a:lnSpc>
              <a:spcBef>
                <a:spcPts val="5"/>
              </a:spcBef>
            </a:pPr>
            <a:r>
              <a:rPr sz="2100" spc="-5" dirty="0">
                <a:solidFill>
                  <a:srgbClr val="FFFFFF"/>
                </a:solidFill>
                <a:latin typeface="Calibri"/>
                <a:cs typeface="Calibri"/>
              </a:rPr>
              <a:t>case</a:t>
            </a:r>
            <a:r>
              <a:rPr sz="21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Calibri"/>
                <a:cs typeface="Calibri"/>
              </a:rPr>
              <a:t>FTP</a:t>
            </a:r>
            <a:r>
              <a:rPr sz="21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FFFFFF"/>
                </a:solidFill>
                <a:latin typeface="Calibri"/>
                <a:cs typeface="Calibri"/>
              </a:rPr>
              <a:t>is </a:t>
            </a:r>
            <a:r>
              <a:rPr sz="2100" spc="-5" dirty="0">
                <a:solidFill>
                  <a:srgbClr val="FFFFFF"/>
                </a:solidFill>
                <a:latin typeface="Calibri"/>
                <a:cs typeface="Calibri"/>
              </a:rPr>
              <a:t>called</a:t>
            </a:r>
            <a:r>
              <a:rPr sz="21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-40" dirty="0">
                <a:solidFill>
                  <a:srgbClr val="FFFFFF"/>
                </a:solidFill>
                <a:latin typeface="Calibri"/>
                <a:cs typeface="Calibri"/>
              </a:rPr>
              <a:t>SSL-FTP.</a:t>
            </a:r>
            <a:endParaRPr sz="21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36950" y="9855"/>
            <a:ext cx="511556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u="heavy" spc="-3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Trivial</a:t>
            </a:r>
            <a:r>
              <a:rPr sz="2800" b="1" u="heavy" spc="2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2800" b="1" u="heavy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File</a:t>
            </a:r>
            <a:r>
              <a:rPr sz="2800" b="1" u="heavy" spc="1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2800" b="1" u="heavy" spc="-4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Transfer</a:t>
            </a:r>
            <a:r>
              <a:rPr sz="2800" b="1" u="heavy" spc="1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2800" b="1" u="heavy" spc="-1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Protocol</a:t>
            </a:r>
            <a:r>
              <a:rPr sz="2800" b="1" u="heavy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(TFTP)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8739" y="565150"/>
            <a:ext cx="11751310" cy="1946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marR="558165" indent="-28702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2100" spc="-5" dirty="0">
                <a:solidFill>
                  <a:srgbClr val="FFFFFF"/>
                </a:solidFill>
                <a:latin typeface="Calibri"/>
                <a:cs typeface="Calibri"/>
              </a:rPr>
              <a:t>TFTP</a:t>
            </a:r>
            <a:r>
              <a:rPr sz="21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1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100" spc="-5" dirty="0">
                <a:solidFill>
                  <a:srgbClr val="FFFFFF"/>
                </a:solidFill>
                <a:latin typeface="Calibri"/>
                <a:cs typeface="Calibri"/>
              </a:rPr>
              <a:t> simple,</a:t>
            </a:r>
            <a:r>
              <a:rPr sz="21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Calibri"/>
                <a:cs typeface="Calibri"/>
              </a:rPr>
              <a:t>UDP-based</a:t>
            </a:r>
            <a:r>
              <a:rPr sz="21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Calibri"/>
                <a:cs typeface="Calibri"/>
              </a:rPr>
              <a:t>file</a:t>
            </a:r>
            <a:r>
              <a:rPr sz="21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-20" dirty="0">
                <a:solidFill>
                  <a:srgbClr val="FFFFFF"/>
                </a:solidFill>
                <a:latin typeface="Calibri"/>
                <a:cs typeface="Calibri"/>
              </a:rPr>
              <a:t>transfer</a:t>
            </a:r>
            <a:r>
              <a:rPr sz="2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-15" dirty="0">
                <a:solidFill>
                  <a:srgbClr val="FFFFFF"/>
                </a:solidFill>
                <a:latin typeface="Calibri"/>
                <a:cs typeface="Calibri"/>
              </a:rPr>
              <a:t>protocol</a:t>
            </a:r>
            <a:r>
              <a:rPr sz="21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Calibri"/>
                <a:cs typeface="Calibri"/>
              </a:rPr>
              <a:t>that</a:t>
            </a:r>
            <a:r>
              <a:rPr sz="21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Calibri"/>
                <a:cs typeface="Calibri"/>
              </a:rPr>
              <a:t>supports</a:t>
            </a:r>
            <a:r>
              <a:rPr sz="2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Calibri"/>
                <a:cs typeface="Calibri"/>
              </a:rPr>
              <a:t>only</a:t>
            </a:r>
            <a:r>
              <a:rPr sz="21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Calibri"/>
                <a:cs typeface="Calibri"/>
              </a:rPr>
              <a:t>basic</a:t>
            </a:r>
            <a:r>
              <a:rPr sz="2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-10" dirty="0">
                <a:solidFill>
                  <a:srgbClr val="FFFFFF"/>
                </a:solidFill>
                <a:latin typeface="Calibri"/>
                <a:cs typeface="Calibri"/>
              </a:rPr>
              <a:t>read</a:t>
            </a:r>
            <a:r>
              <a:rPr sz="2100" dirty="0">
                <a:solidFill>
                  <a:srgbClr val="FFFFFF"/>
                </a:solidFill>
                <a:latin typeface="Calibri"/>
                <a:cs typeface="Calibri"/>
              </a:rPr>
              <a:t> and</a:t>
            </a:r>
            <a:r>
              <a:rPr sz="21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Calibri"/>
                <a:cs typeface="Calibri"/>
              </a:rPr>
              <a:t>write</a:t>
            </a:r>
            <a:r>
              <a:rPr sz="21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-10" dirty="0">
                <a:solidFill>
                  <a:srgbClr val="FFFFFF"/>
                </a:solidFill>
                <a:latin typeface="Calibri"/>
                <a:cs typeface="Calibri"/>
              </a:rPr>
              <a:t>operations, </a:t>
            </a:r>
            <a:r>
              <a:rPr sz="2100" spc="-459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Calibri"/>
                <a:cs typeface="Calibri"/>
              </a:rPr>
              <a:t>typically</a:t>
            </a:r>
            <a:r>
              <a:rPr sz="21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Calibri"/>
                <a:cs typeface="Calibri"/>
              </a:rPr>
              <a:t>using port</a:t>
            </a:r>
            <a:r>
              <a:rPr sz="21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FFFFFF"/>
                </a:solidFill>
                <a:latin typeface="Calibri"/>
                <a:cs typeface="Calibri"/>
              </a:rPr>
              <a:t>69,</a:t>
            </a:r>
            <a:r>
              <a:rPr sz="21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21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1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-10" dirty="0">
                <a:solidFill>
                  <a:srgbClr val="FFFFFF"/>
                </a:solidFill>
                <a:latin typeface="Calibri"/>
                <a:cs typeface="Calibri"/>
              </a:rPr>
              <a:t>often</a:t>
            </a:r>
            <a:r>
              <a:rPr sz="2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Calibri"/>
                <a:cs typeface="Calibri"/>
              </a:rPr>
              <a:t>used</a:t>
            </a:r>
            <a:r>
              <a:rPr sz="2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-20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21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Calibri"/>
                <a:cs typeface="Calibri"/>
              </a:rPr>
              <a:t>booting</a:t>
            </a:r>
            <a:r>
              <a:rPr sz="21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-20" dirty="0">
                <a:solidFill>
                  <a:srgbClr val="FFFFFF"/>
                </a:solidFill>
                <a:latin typeface="Calibri"/>
                <a:cs typeface="Calibri"/>
              </a:rPr>
              <a:t>systems</a:t>
            </a:r>
            <a:r>
              <a:rPr sz="21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Calibri"/>
                <a:cs typeface="Calibri"/>
              </a:rPr>
              <a:t>or</a:t>
            </a:r>
            <a:r>
              <a:rPr sz="21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FFFFFF"/>
                </a:solidFill>
                <a:latin typeface="Calibri"/>
                <a:cs typeface="Calibri"/>
              </a:rPr>
              <a:t>initial</a:t>
            </a:r>
            <a:r>
              <a:rPr sz="21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-10" dirty="0">
                <a:solidFill>
                  <a:srgbClr val="FFFFFF"/>
                </a:solidFill>
                <a:latin typeface="Calibri"/>
                <a:cs typeface="Calibri"/>
              </a:rPr>
              <a:t>configurations.</a:t>
            </a:r>
            <a:endParaRPr sz="2100">
              <a:latin typeface="Calibri"/>
              <a:cs typeface="Calibri"/>
            </a:endParaRPr>
          </a:p>
          <a:p>
            <a:pPr marL="299085" marR="5080" indent="-287020">
              <a:lnSpc>
                <a:spcPct val="100000"/>
              </a:lnSpc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2100" spc="-5" dirty="0">
                <a:solidFill>
                  <a:srgbClr val="FFFFFF"/>
                </a:solidFill>
                <a:latin typeface="Calibri"/>
                <a:cs typeface="Calibri"/>
              </a:rPr>
              <a:t>Due </a:t>
            </a:r>
            <a:r>
              <a:rPr sz="2100" spc="-1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100" dirty="0">
                <a:solidFill>
                  <a:srgbClr val="FFFFFF"/>
                </a:solidFill>
                <a:latin typeface="Calibri"/>
                <a:cs typeface="Calibri"/>
              </a:rPr>
              <a:t> its</a:t>
            </a:r>
            <a:r>
              <a:rPr sz="21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FFFFFF"/>
                </a:solidFill>
                <a:latin typeface="Calibri"/>
                <a:cs typeface="Calibri"/>
              </a:rPr>
              <a:t>lack</a:t>
            </a:r>
            <a:r>
              <a:rPr sz="21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Calibri"/>
                <a:cs typeface="Calibri"/>
              </a:rPr>
              <a:t>of authentication</a:t>
            </a:r>
            <a:r>
              <a:rPr sz="21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21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Calibri"/>
                <a:cs typeface="Calibri"/>
              </a:rPr>
              <a:t>encryption,</a:t>
            </a:r>
            <a:r>
              <a:rPr sz="21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FFFFFF"/>
                </a:solidFill>
                <a:latin typeface="Calibri"/>
                <a:cs typeface="Calibri"/>
              </a:rPr>
              <a:t>as </a:t>
            </a:r>
            <a:r>
              <a:rPr sz="2100" spc="-10" dirty="0">
                <a:solidFill>
                  <a:srgbClr val="FFFFFF"/>
                </a:solidFill>
                <a:latin typeface="Calibri"/>
                <a:cs typeface="Calibri"/>
              </a:rPr>
              <a:t>well</a:t>
            </a:r>
            <a:r>
              <a:rPr sz="21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FFFFFF"/>
                </a:solidFill>
                <a:latin typeface="Calibri"/>
                <a:cs typeface="Calibri"/>
              </a:rPr>
              <a:t>as minimal</a:t>
            </a:r>
            <a:r>
              <a:rPr sz="21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-15" dirty="0">
                <a:solidFill>
                  <a:srgbClr val="FFFFFF"/>
                </a:solidFill>
                <a:latin typeface="Calibri"/>
                <a:cs typeface="Calibri"/>
              </a:rPr>
              <a:t>error</a:t>
            </a:r>
            <a:r>
              <a:rPr sz="210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Calibri"/>
                <a:cs typeface="Calibri"/>
              </a:rPr>
              <a:t>handling,</a:t>
            </a:r>
            <a:r>
              <a:rPr sz="21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Calibri"/>
                <a:cs typeface="Calibri"/>
              </a:rPr>
              <a:t>TFTP</a:t>
            </a:r>
            <a:r>
              <a:rPr sz="21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1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Calibri"/>
                <a:cs typeface="Calibri"/>
              </a:rPr>
              <a:t>not</a:t>
            </a:r>
            <a:r>
              <a:rPr sz="2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-10" dirty="0">
                <a:solidFill>
                  <a:srgbClr val="FFFFFF"/>
                </a:solidFill>
                <a:latin typeface="Calibri"/>
                <a:cs typeface="Calibri"/>
              </a:rPr>
              <a:t>suitable</a:t>
            </a:r>
            <a:r>
              <a:rPr sz="2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-20" dirty="0">
                <a:solidFill>
                  <a:srgbClr val="FFFFFF"/>
                </a:solidFill>
                <a:latin typeface="Calibri"/>
                <a:cs typeface="Calibri"/>
              </a:rPr>
              <a:t>for </a:t>
            </a:r>
            <a:r>
              <a:rPr sz="2100" spc="-459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-10" dirty="0">
                <a:solidFill>
                  <a:srgbClr val="FFFFFF"/>
                </a:solidFill>
                <a:latin typeface="Calibri"/>
                <a:cs typeface="Calibri"/>
              </a:rPr>
              <a:t>secure</a:t>
            </a:r>
            <a:r>
              <a:rPr sz="21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Calibri"/>
                <a:cs typeface="Calibri"/>
              </a:rPr>
              <a:t>or</a:t>
            </a:r>
            <a:r>
              <a:rPr sz="21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Calibri"/>
                <a:cs typeface="Calibri"/>
              </a:rPr>
              <a:t>reliable</a:t>
            </a:r>
            <a:r>
              <a:rPr sz="21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Calibri"/>
                <a:cs typeface="Calibri"/>
              </a:rPr>
              <a:t>long-distance file</a:t>
            </a:r>
            <a:r>
              <a:rPr sz="21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-20" dirty="0">
                <a:solidFill>
                  <a:srgbClr val="FFFFFF"/>
                </a:solidFill>
                <a:latin typeface="Calibri"/>
                <a:cs typeface="Calibri"/>
              </a:rPr>
              <a:t>transfers.</a:t>
            </a:r>
            <a:endParaRPr sz="2100">
              <a:latin typeface="Calibri"/>
              <a:cs typeface="Calibri"/>
            </a:endParaRPr>
          </a:p>
          <a:p>
            <a:pPr marL="299085" marR="156210" indent="-287020">
              <a:lnSpc>
                <a:spcPct val="100000"/>
              </a:lnSpc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2100" spc="-5" dirty="0">
                <a:solidFill>
                  <a:srgbClr val="FFFFFF"/>
                </a:solidFill>
                <a:latin typeface="Calibri"/>
                <a:cs typeface="Calibri"/>
              </a:rPr>
              <a:t>Although</a:t>
            </a:r>
            <a:r>
              <a:rPr sz="21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-10" dirty="0">
                <a:solidFill>
                  <a:srgbClr val="FFFFFF"/>
                </a:solidFill>
                <a:latin typeface="Calibri"/>
                <a:cs typeface="Calibri"/>
              </a:rPr>
              <a:t>largely</a:t>
            </a:r>
            <a:r>
              <a:rPr sz="2100" spc="-5" dirty="0">
                <a:solidFill>
                  <a:srgbClr val="FFFFFF"/>
                </a:solidFill>
                <a:latin typeface="Calibri"/>
                <a:cs typeface="Calibri"/>
              </a:rPr>
              <a:t> replaced</a:t>
            </a:r>
            <a:r>
              <a:rPr sz="21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Calibri"/>
                <a:cs typeface="Calibri"/>
              </a:rPr>
              <a:t>by</a:t>
            </a:r>
            <a:r>
              <a:rPr sz="21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-10" dirty="0">
                <a:solidFill>
                  <a:srgbClr val="FFFFFF"/>
                </a:solidFill>
                <a:latin typeface="Calibri"/>
                <a:cs typeface="Calibri"/>
              </a:rPr>
              <a:t>more</a:t>
            </a:r>
            <a:r>
              <a:rPr sz="21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-10" dirty="0">
                <a:solidFill>
                  <a:srgbClr val="FFFFFF"/>
                </a:solidFill>
                <a:latin typeface="Calibri"/>
                <a:cs typeface="Calibri"/>
              </a:rPr>
              <a:t>secure</a:t>
            </a:r>
            <a:r>
              <a:rPr sz="21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2100" spc="-10" dirty="0">
                <a:solidFill>
                  <a:srgbClr val="FFFFFF"/>
                </a:solidFill>
                <a:latin typeface="Calibri"/>
                <a:cs typeface="Calibri"/>
              </a:rPr>
              <a:t> feature-rich</a:t>
            </a:r>
            <a:r>
              <a:rPr sz="21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-15" dirty="0">
                <a:solidFill>
                  <a:srgbClr val="FFFFFF"/>
                </a:solidFill>
                <a:latin typeface="Calibri"/>
                <a:cs typeface="Calibri"/>
              </a:rPr>
              <a:t>protocols</a:t>
            </a:r>
            <a:r>
              <a:rPr sz="21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-20" dirty="0">
                <a:solidFill>
                  <a:srgbClr val="FFFFFF"/>
                </a:solidFill>
                <a:latin typeface="Calibri"/>
                <a:cs typeface="Calibri"/>
              </a:rPr>
              <a:t>like</a:t>
            </a:r>
            <a:r>
              <a:rPr sz="21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Calibri"/>
                <a:cs typeface="Calibri"/>
              </a:rPr>
              <a:t>FTPS</a:t>
            </a:r>
            <a:r>
              <a:rPr sz="21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FFFFFF"/>
                </a:solidFill>
                <a:latin typeface="Calibri"/>
                <a:cs typeface="Calibri"/>
              </a:rPr>
              <a:t>and </a:t>
            </a:r>
            <a:r>
              <a:rPr sz="2100" spc="-60" dirty="0">
                <a:solidFill>
                  <a:srgbClr val="FFFFFF"/>
                </a:solidFill>
                <a:latin typeface="Calibri"/>
                <a:cs typeface="Calibri"/>
              </a:rPr>
              <a:t>SFTP,</a:t>
            </a:r>
            <a:r>
              <a:rPr sz="21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Calibri"/>
                <a:cs typeface="Calibri"/>
              </a:rPr>
              <a:t>TFTP's</a:t>
            </a:r>
            <a:r>
              <a:rPr sz="21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Calibri"/>
                <a:cs typeface="Calibri"/>
              </a:rPr>
              <a:t>simplicity </a:t>
            </a:r>
            <a:r>
              <a:rPr sz="2100" spc="-459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21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FFFFFF"/>
                </a:solidFill>
                <a:latin typeface="Calibri"/>
                <a:cs typeface="Calibri"/>
              </a:rPr>
              <a:t>minimal </a:t>
            </a:r>
            <a:r>
              <a:rPr sz="2100" spc="-15" dirty="0">
                <a:solidFill>
                  <a:srgbClr val="FFFFFF"/>
                </a:solidFill>
                <a:latin typeface="Calibri"/>
                <a:cs typeface="Calibri"/>
              </a:rPr>
              <a:t>resource</a:t>
            </a:r>
            <a:r>
              <a:rPr sz="210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-10" dirty="0">
                <a:solidFill>
                  <a:srgbClr val="FFFFFF"/>
                </a:solidFill>
                <a:latin typeface="Calibri"/>
                <a:cs typeface="Calibri"/>
              </a:rPr>
              <a:t>requirements</a:t>
            </a:r>
            <a:r>
              <a:rPr sz="21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-20" dirty="0">
                <a:solidFill>
                  <a:srgbClr val="FFFFFF"/>
                </a:solidFill>
                <a:latin typeface="Calibri"/>
                <a:cs typeface="Calibri"/>
              </a:rPr>
              <a:t>make </a:t>
            </a:r>
            <a:r>
              <a:rPr sz="2100" dirty="0">
                <a:solidFill>
                  <a:srgbClr val="FFFFFF"/>
                </a:solidFill>
                <a:latin typeface="Calibri"/>
                <a:cs typeface="Calibri"/>
              </a:rPr>
              <a:t>it</a:t>
            </a:r>
            <a:r>
              <a:rPr sz="21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-10" dirty="0">
                <a:solidFill>
                  <a:srgbClr val="FFFFFF"/>
                </a:solidFill>
                <a:latin typeface="Calibri"/>
                <a:cs typeface="Calibri"/>
              </a:rPr>
              <a:t>useful</a:t>
            </a:r>
            <a:r>
              <a:rPr sz="21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-20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21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Calibri"/>
                <a:cs typeface="Calibri"/>
              </a:rPr>
              <a:t>specific,</a:t>
            </a:r>
            <a:r>
              <a:rPr sz="21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Calibri"/>
                <a:cs typeface="Calibri"/>
              </a:rPr>
              <a:t>local </a:t>
            </a:r>
            <a:r>
              <a:rPr sz="2100" spc="-10" dirty="0">
                <a:solidFill>
                  <a:srgbClr val="FFFFFF"/>
                </a:solidFill>
                <a:latin typeface="Calibri"/>
                <a:cs typeface="Calibri"/>
              </a:rPr>
              <a:t>network</a:t>
            </a:r>
            <a:r>
              <a:rPr sz="2100" spc="-5" dirty="0">
                <a:solidFill>
                  <a:srgbClr val="FFFFFF"/>
                </a:solidFill>
                <a:latin typeface="Calibri"/>
                <a:cs typeface="Calibri"/>
              </a:rPr>
              <a:t> applications.</a:t>
            </a:r>
            <a:endParaRPr sz="21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37816" y="2827020"/>
            <a:ext cx="7516368" cy="3637788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412616" y="6228613"/>
            <a:ext cx="5351780" cy="584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85"/>
              </a:lnSpc>
            </a:pPr>
            <a:r>
              <a:rPr sz="4400" u="heavy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3"/>
              </a:rPr>
              <a:t>www.knowledgegate.in</a:t>
            </a:r>
            <a:endParaRPr sz="4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739" y="0"/>
            <a:ext cx="8436610" cy="3248660"/>
          </a:xfrm>
          <a:prstGeom prst="rect">
            <a:avLst/>
          </a:prstGeom>
        </p:spPr>
        <p:txBody>
          <a:bodyPr vert="horz" wrap="square" lIns="0" tIns="255904" rIns="0" bIns="0" rtlCol="0">
            <a:spAutoFit/>
          </a:bodyPr>
          <a:lstStyle/>
          <a:p>
            <a:pPr marL="98425" algn="ctr">
              <a:lnSpc>
                <a:spcPct val="100000"/>
              </a:lnSpc>
              <a:spcBef>
                <a:spcPts val="2014"/>
              </a:spcBef>
            </a:pPr>
            <a:r>
              <a:rPr sz="2800" b="1" u="heavy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WWW</a:t>
            </a:r>
            <a:endParaRPr sz="2800">
              <a:latin typeface="Calibri"/>
              <a:cs typeface="Calibri"/>
            </a:endParaRPr>
          </a:p>
          <a:p>
            <a:pPr marL="299085" marR="605790" indent="-287020">
              <a:lnSpc>
                <a:spcPct val="100000"/>
              </a:lnSpc>
              <a:spcBef>
                <a:spcPts val="1380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idea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of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25" dirty="0">
                <a:solidFill>
                  <a:srgbClr val="FFFFFF"/>
                </a:solidFill>
                <a:latin typeface="Calibri"/>
                <a:cs typeface="Calibri"/>
              </a:rPr>
              <a:t>Web</a:t>
            </a:r>
            <a:r>
              <a:rPr sz="20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was</a:t>
            </a:r>
            <a:r>
              <a:rPr sz="2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FFFFFF"/>
                </a:solidFill>
                <a:latin typeface="Calibri"/>
                <a:cs typeface="Calibri"/>
              </a:rPr>
              <a:t>first</a:t>
            </a:r>
            <a:r>
              <a:rPr sz="2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proposed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by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Tim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Berners-Lee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1989</a:t>
            </a:r>
            <a:r>
              <a:rPr sz="20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CERN </a:t>
            </a:r>
            <a:r>
              <a:rPr sz="2000" spc="-4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(European</a:t>
            </a:r>
            <a:r>
              <a:rPr sz="20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Laboratory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Particle</a:t>
            </a:r>
            <a:r>
              <a:rPr sz="2000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Physics)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create</a:t>
            </a:r>
            <a:r>
              <a:rPr sz="2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FFFFFF"/>
                </a:solidFill>
                <a:latin typeface="Calibri"/>
                <a:cs typeface="Calibri"/>
              </a:rPr>
              <a:t>system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handle 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distributed</a:t>
            </a:r>
            <a:r>
              <a:rPr sz="2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resources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necessary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for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scientific</a:t>
            </a:r>
            <a:r>
              <a:rPr sz="2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research.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lr>
                <a:srgbClr val="FFFFFF"/>
              </a:buClr>
              <a:buFont typeface="Arial MT"/>
              <a:buChar char="•"/>
            </a:pPr>
            <a:endParaRPr sz="1550">
              <a:latin typeface="Calibri"/>
              <a:cs typeface="Calibri"/>
            </a:endParaRPr>
          </a:p>
          <a:p>
            <a:pPr marL="299085" marR="5080" indent="-287020">
              <a:lnSpc>
                <a:spcPct val="100000"/>
              </a:lnSpc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000" spc="-20" dirty="0">
                <a:solidFill>
                  <a:srgbClr val="FFFFFF"/>
                </a:solidFill>
                <a:latin typeface="Calibri"/>
                <a:cs typeface="Calibri"/>
              </a:rPr>
              <a:t>World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Wide </a:t>
            </a:r>
            <a:r>
              <a:rPr sz="2000" spc="-20" dirty="0">
                <a:solidFill>
                  <a:srgbClr val="FFFFFF"/>
                </a:solidFill>
                <a:latin typeface="Calibri"/>
                <a:cs typeface="Calibri"/>
              </a:rPr>
              <a:t>Web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(WWW) is a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repository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of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information linked together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from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points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all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over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the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world.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It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 unique</a:t>
            </a:r>
            <a:r>
              <a:rPr sz="20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combination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FFFFFF"/>
                </a:solidFill>
                <a:latin typeface="Calibri"/>
                <a:cs typeface="Calibri"/>
              </a:rPr>
              <a:t>flexibility,</a:t>
            </a:r>
            <a:r>
              <a:rPr sz="2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portability, </a:t>
            </a:r>
            <a:r>
              <a:rPr sz="2000" spc="-43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and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user-friendly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features</a:t>
            </a:r>
            <a:r>
              <a:rPr sz="2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that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distinguish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it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from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other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services</a:t>
            </a:r>
            <a:r>
              <a:rPr sz="2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provided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by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Internet.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694419" y="0"/>
            <a:ext cx="3497579" cy="4075176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412616" y="6228613"/>
            <a:ext cx="5351780" cy="584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85"/>
              </a:lnSpc>
            </a:pPr>
            <a:r>
              <a:rPr sz="4400" u="heavy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3"/>
              </a:rPr>
              <a:t>www.knowledgegate.in</a:t>
            </a:r>
            <a:endParaRPr sz="4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739" y="16256"/>
            <a:ext cx="11988165" cy="20383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0"/>
              </a:spcBef>
              <a:buClr>
                <a:srgbClr val="FFFFFF"/>
              </a:buClr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2000" b="1" spc="-5" dirty="0">
                <a:solidFill>
                  <a:srgbClr val="FFFFFF"/>
                </a:solidFill>
                <a:latin typeface="Calibri"/>
                <a:cs typeface="Calibri"/>
              </a:rPr>
              <a:t>ARCHITECTURE</a:t>
            </a:r>
            <a:endParaRPr sz="2000">
              <a:latin typeface="Calibri"/>
              <a:cs typeface="Calibri"/>
            </a:endParaRPr>
          </a:p>
          <a:p>
            <a:pPr marL="756285" marR="198120" lvl="1" indent="-287020">
              <a:lnSpc>
                <a:spcPct val="100000"/>
              </a:lnSpc>
              <a:spcBef>
                <a:spcPts val="1925"/>
              </a:spcBef>
              <a:buFont typeface="Arial MT"/>
              <a:buChar char="•"/>
              <a:tabLst>
                <a:tab pos="756285" algn="l"/>
                <a:tab pos="756920" algn="l"/>
              </a:tabLst>
            </a:pP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WWW</a:t>
            </a:r>
            <a:r>
              <a:rPr sz="20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today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distributed</a:t>
            </a:r>
            <a:r>
              <a:rPr sz="2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client</a:t>
            </a:r>
            <a:r>
              <a:rPr sz="2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server</a:t>
            </a:r>
            <a:r>
              <a:rPr sz="2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service,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which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client</a:t>
            </a:r>
            <a:r>
              <a:rPr sz="2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using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a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browser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can</a:t>
            </a:r>
            <a:r>
              <a:rPr sz="20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access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service </a:t>
            </a:r>
            <a:r>
              <a:rPr sz="2000" spc="-43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using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35" dirty="0">
                <a:solidFill>
                  <a:srgbClr val="FFFFFF"/>
                </a:solidFill>
                <a:latin typeface="Calibri"/>
                <a:cs typeface="Calibri"/>
              </a:rPr>
              <a:t>server.</a:t>
            </a:r>
            <a:r>
              <a:rPr sz="2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35" dirty="0">
                <a:solidFill>
                  <a:srgbClr val="FFFFFF"/>
                </a:solidFill>
                <a:latin typeface="Calibri"/>
                <a:cs typeface="Calibri"/>
              </a:rPr>
              <a:t>However,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 service</a:t>
            </a:r>
            <a:r>
              <a:rPr sz="2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provided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is</a:t>
            </a:r>
            <a:r>
              <a:rPr sz="2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distributed</a:t>
            </a:r>
            <a:r>
              <a:rPr sz="2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over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many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locations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called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sites.</a:t>
            </a:r>
            <a:endParaRPr sz="20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25"/>
              </a:spcBef>
              <a:buClr>
                <a:srgbClr val="FFFFFF"/>
              </a:buClr>
              <a:buFont typeface="Arial MT"/>
              <a:buChar char="•"/>
            </a:pPr>
            <a:endParaRPr sz="1550">
              <a:latin typeface="Calibri"/>
              <a:cs typeface="Calibri"/>
            </a:endParaRPr>
          </a:p>
          <a:p>
            <a:pPr marL="756285" lvl="1" indent="-287020">
              <a:lnSpc>
                <a:spcPct val="100000"/>
              </a:lnSpc>
              <a:buFont typeface="Arial MT"/>
              <a:buChar char="•"/>
              <a:tabLst>
                <a:tab pos="756285" algn="l"/>
                <a:tab pos="756920" algn="l"/>
              </a:tabLst>
            </a:pP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Each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site</a:t>
            </a:r>
            <a:r>
              <a:rPr sz="2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holds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one or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more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documents,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referred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as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FFFFFF"/>
                </a:solidFill>
                <a:latin typeface="Calibri"/>
                <a:cs typeface="Calibri"/>
              </a:rPr>
              <a:t>Web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pages.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Each </a:t>
            </a:r>
            <a:r>
              <a:rPr sz="2000" spc="-25" dirty="0">
                <a:solidFill>
                  <a:srgbClr val="FFFFFF"/>
                </a:solidFill>
                <a:latin typeface="Calibri"/>
                <a:cs typeface="Calibri"/>
              </a:rPr>
              <a:t>Web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page</a:t>
            </a:r>
            <a:r>
              <a:rPr sz="20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can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contain</a:t>
            </a:r>
            <a:r>
              <a:rPr sz="20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link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other</a:t>
            </a:r>
            <a:endParaRPr sz="2000">
              <a:latin typeface="Calibri"/>
              <a:cs typeface="Calibri"/>
            </a:endParaRPr>
          </a:p>
          <a:p>
            <a:pPr marL="756285">
              <a:lnSpc>
                <a:spcPct val="100000"/>
              </a:lnSpc>
            </a:pP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pages</a:t>
            </a:r>
            <a:r>
              <a:rPr sz="20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same</a:t>
            </a:r>
            <a:r>
              <a:rPr sz="2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site</a:t>
            </a:r>
            <a:r>
              <a:rPr sz="2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or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at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other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sites.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pages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can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be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retrieved</a:t>
            </a:r>
            <a:r>
              <a:rPr sz="2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viewed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by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using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browsers.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69464" y="2644139"/>
            <a:ext cx="6525768" cy="3256788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412616" y="6228613"/>
            <a:ext cx="5351780" cy="584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85"/>
              </a:lnSpc>
            </a:pPr>
            <a:r>
              <a:rPr sz="4400" u="heavy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3"/>
              </a:rPr>
              <a:t>www.knowledgegate.in</a:t>
            </a:r>
            <a:endParaRPr sz="4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739" y="0"/>
            <a:ext cx="11861165" cy="2899410"/>
          </a:xfrm>
          <a:prstGeom prst="rect">
            <a:avLst/>
          </a:prstGeom>
        </p:spPr>
        <p:txBody>
          <a:bodyPr vert="horz" wrap="square" lIns="0" tIns="165100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300"/>
              </a:spcBef>
              <a:buClr>
                <a:srgbClr val="FFFFFF"/>
              </a:buClr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2000" b="1" spc="-10" dirty="0">
                <a:solidFill>
                  <a:srgbClr val="FFFFFF"/>
                </a:solidFill>
                <a:latin typeface="Calibri"/>
                <a:cs typeface="Calibri"/>
              </a:rPr>
              <a:t>Client</a:t>
            </a:r>
            <a:r>
              <a:rPr sz="2000" b="1" spc="-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b="1" spc="-5" dirty="0">
                <a:solidFill>
                  <a:srgbClr val="FFFFFF"/>
                </a:solidFill>
                <a:latin typeface="Calibri"/>
                <a:cs typeface="Calibri"/>
              </a:rPr>
              <a:t>(Browser)</a:t>
            </a:r>
            <a:endParaRPr sz="2000">
              <a:latin typeface="Calibri"/>
              <a:cs typeface="Calibri"/>
            </a:endParaRPr>
          </a:p>
          <a:p>
            <a:pPr marL="756285" marR="499109" lvl="1" indent="-287020">
              <a:lnSpc>
                <a:spcPct val="100000"/>
              </a:lnSpc>
              <a:spcBef>
                <a:spcPts val="1200"/>
              </a:spcBef>
              <a:buFont typeface="Arial MT"/>
              <a:buChar char="•"/>
              <a:tabLst>
                <a:tab pos="756285" algn="l"/>
                <a:tab pos="756920" algn="l"/>
              </a:tabLst>
            </a:pP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variety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of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vendors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offer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commercial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browsers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that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interpret</a:t>
            </a:r>
            <a:r>
              <a:rPr sz="2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display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 </a:t>
            </a:r>
            <a:r>
              <a:rPr sz="2000" spc="-25" dirty="0">
                <a:solidFill>
                  <a:srgbClr val="FFFFFF"/>
                </a:solidFill>
                <a:latin typeface="Calibri"/>
                <a:cs typeface="Calibri"/>
              </a:rPr>
              <a:t>Web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document,</a:t>
            </a:r>
            <a:r>
              <a:rPr sz="20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all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use </a:t>
            </a:r>
            <a:r>
              <a:rPr sz="2000" spc="-43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nearly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same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architecture.</a:t>
            </a:r>
            <a:endParaRPr sz="2000">
              <a:latin typeface="Calibri"/>
              <a:cs typeface="Calibri"/>
            </a:endParaRPr>
          </a:p>
          <a:p>
            <a:pPr marL="756285" lvl="1" indent="-287020">
              <a:lnSpc>
                <a:spcPct val="100000"/>
              </a:lnSpc>
              <a:spcBef>
                <a:spcPts val="1260"/>
              </a:spcBef>
              <a:buFont typeface="Arial MT"/>
              <a:buChar char="•"/>
              <a:tabLst>
                <a:tab pos="756285" algn="l"/>
                <a:tab pos="756920" algn="l"/>
              </a:tabLst>
            </a:pP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Each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browser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usually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consists</a:t>
            </a:r>
            <a:r>
              <a:rPr sz="2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of three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parts: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a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25" dirty="0">
                <a:solidFill>
                  <a:srgbClr val="FFFFFF"/>
                </a:solidFill>
                <a:latin typeface="Calibri"/>
                <a:cs typeface="Calibri"/>
              </a:rPr>
              <a:t>controller,</a:t>
            </a:r>
            <a:r>
              <a:rPr sz="2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client</a:t>
            </a:r>
            <a:r>
              <a:rPr sz="2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protocol,</a:t>
            </a:r>
            <a:r>
              <a:rPr sz="20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interpreters.</a:t>
            </a:r>
            <a:endParaRPr sz="20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25"/>
              </a:spcBef>
              <a:buClr>
                <a:srgbClr val="FFFFFF"/>
              </a:buClr>
              <a:buFont typeface="Arial MT"/>
              <a:buChar char="•"/>
            </a:pPr>
            <a:endParaRPr sz="1750">
              <a:latin typeface="Calibri"/>
              <a:cs typeface="Calibri"/>
            </a:endParaRPr>
          </a:p>
          <a:p>
            <a:pPr marL="756285" marR="5080" lvl="1" indent="-287020">
              <a:lnSpc>
                <a:spcPct val="100000"/>
              </a:lnSpc>
              <a:buFont typeface="Arial MT"/>
              <a:buChar char="•"/>
              <a:tabLst>
                <a:tab pos="756285" algn="l"/>
                <a:tab pos="756920" algn="l"/>
              </a:tabLst>
            </a:pP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controller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receives</a:t>
            </a:r>
            <a:r>
              <a:rPr sz="2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input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from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keyboard</a:t>
            </a:r>
            <a:r>
              <a:rPr sz="20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or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mouse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uses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client</a:t>
            </a:r>
            <a:r>
              <a:rPr sz="2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programs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access</a:t>
            </a:r>
            <a:r>
              <a:rPr sz="2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document.</a:t>
            </a:r>
            <a:r>
              <a:rPr sz="20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After</a:t>
            </a:r>
            <a:r>
              <a:rPr sz="2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document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has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been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accessed,</a:t>
            </a:r>
            <a:r>
              <a:rPr sz="2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controller</a:t>
            </a:r>
            <a:r>
              <a:rPr sz="2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uses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one of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interpreters</a:t>
            </a:r>
            <a:r>
              <a:rPr sz="2000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display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000" spc="-43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document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r>
              <a:rPr sz="20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screen.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6572" y="3064764"/>
            <a:ext cx="2281428" cy="2007107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334255" y="3064764"/>
            <a:ext cx="2057400" cy="1972056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173468" y="3043427"/>
            <a:ext cx="2144268" cy="214274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934956" y="3046476"/>
            <a:ext cx="1874520" cy="187452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3412616" y="6228613"/>
            <a:ext cx="5351780" cy="584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85"/>
              </a:lnSpc>
            </a:pPr>
            <a:r>
              <a:rPr sz="4400" u="heavy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6"/>
              </a:rPr>
              <a:t>www.knowledgegate.in</a:t>
            </a:r>
            <a:endParaRPr sz="4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739" y="13207"/>
            <a:ext cx="11946255" cy="3317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0"/>
              </a:spcBef>
              <a:buClr>
                <a:srgbClr val="FFFFFF"/>
              </a:buClr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2400" b="1" spc="-5" dirty="0">
                <a:solidFill>
                  <a:srgbClr val="FFFFFF"/>
                </a:solidFill>
                <a:latin typeface="Calibri"/>
                <a:cs typeface="Calibri"/>
              </a:rPr>
              <a:t>Server</a:t>
            </a:r>
            <a:endParaRPr sz="2400">
              <a:latin typeface="Calibri"/>
              <a:cs typeface="Calibri"/>
            </a:endParaRPr>
          </a:p>
          <a:p>
            <a:pPr marL="756285" marR="40640" lvl="1" indent="-287020">
              <a:lnSpc>
                <a:spcPct val="100000"/>
              </a:lnSpc>
              <a:buFont typeface="Arial MT"/>
              <a:buChar char="•"/>
              <a:tabLst>
                <a:tab pos="756285" algn="l"/>
                <a:tab pos="756920" algn="l"/>
              </a:tabLst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30" dirty="0">
                <a:solidFill>
                  <a:srgbClr val="FFFFFF"/>
                </a:solidFill>
                <a:latin typeface="Calibri"/>
                <a:cs typeface="Calibri"/>
              </a:rPr>
              <a:t>Web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page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stored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at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40" dirty="0">
                <a:solidFill>
                  <a:srgbClr val="FFFFFF"/>
                </a:solidFill>
                <a:latin typeface="Calibri"/>
                <a:cs typeface="Calibri"/>
              </a:rPr>
              <a:t>server.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Each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time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client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request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arrives,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the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corresponding </a:t>
            </a:r>
            <a:r>
              <a:rPr sz="2400" spc="-5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document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is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sent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client.</a:t>
            </a:r>
            <a:endParaRPr sz="2400">
              <a:latin typeface="Calibri"/>
              <a:cs typeface="Calibri"/>
            </a:endParaRPr>
          </a:p>
          <a:p>
            <a:pPr marL="756285" marR="1006475" lvl="1" indent="-287020">
              <a:lnSpc>
                <a:spcPct val="100000"/>
              </a:lnSpc>
              <a:buFont typeface="Arial MT"/>
              <a:buChar char="•"/>
              <a:tabLst>
                <a:tab pos="756285" algn="l"/>
                <a:tab pos="756920" algn="l"/>
              </a:tabLst>
            </a:pPr>
            <a:r>
              <a:rPr sz="2400" spc="-114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improve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efficiency,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servers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normally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store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requested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files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cache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in memory; </a:t>
            </a:r>
            <a:r>
              <a:rPr sz="2400" spc="-5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memory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is 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faster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access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than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disk.</a:t>
            </a:r>
            <a:endParaRPr sz="2400">
              <a:latin typeface="Calibri"/>
              <a:cs typeface="Calibri"/>
            </a:endParaRPr>
          </a:p>
          <a:p>
            <a:pPr marL="756285" marR="5080" lvl="1" indent="-287020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756285" algn="l"/>
                <a:tab pos="756920" algn="l"/>
              </a:tabLst>
            </a:pP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server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can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also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become more efficient through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multithreading or multiprocessing.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In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this </a:t>
            </a:r>
            <a:r>
              <a:rPr sz="2400" spc="-5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case,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server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can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answer more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than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one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request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at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time.</a:t>
            </a:r>
            <a:endParaRPr sz="2400">
              <a:latin typeface="Calibri"/>
              <a:cs typeface="Calibri"/>
            </a:endParaRPr>
          </a:p>
          <a:p>
            <a:pPr marL="756285" marR="615315" lvl="1" indent="-287020">
              <a:lnSpc>
                <a:spcPct val="100000"/>
              </a:lnSpc>
              <a:buFont typeface="Arial MT"/>
              <a:buChar char="•"/>
              <a:tabLst>
                <a:tab pos="756285" algn="l"/>
                <a:tab pos="756920" algn="l"/>
              </a:tabLst>
            </a:pP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client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that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wants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access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30" dirty="0">
                <a:solidFill>
                  <a:srgbClr val="FFFFFF"/>
                </a:solidFill>
                <a:latin typeface="Calibri"/>
                <a:cs typeface="Calibri"/>
              </a:rPr>
              <a:t>Web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page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needs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the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address.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1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facilitate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access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of </a:t>
            </a:r>
            <a:r>
              <a:rPr sz="2400" spc="-5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documents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distributed throughout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world,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HTTP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uses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locators.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412616" y="6228613"/>
            <a:ext cx="5351780" cy="584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85"/>
              </a:lnSpc>
            </a:pPr>
            <a:r>
              <a:rPr sz="4400" u="heavy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www.knowledgegate.in</a:t>
            </a:r>
            <a:endParaRPr sz="4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739" y="9855"/>
            <a:ext cx="11893550" cy="374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95"/>
              </a:spcBef>
              <a:buClr>
                <a:srgbClr val="FFFFFF"/>
              </a:buClr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2800" b="1" spc="-15" dirty="0">
                <a:solidFill>
                  <a:srgbClr val="FFFFFF"/>
                </a:solidFill>
                <a:latin typeface="Calibri"/>
                <a:cs typeface="Calibri"/>
              </a:rPr>
              <a:t>Uniform</a:t>
            </a:r>
            <a:r>
              <a:rPr sz="2800" b="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b="1" spc="-15" dirty="0">
                <a:solidFill>
                  <a:srgbClr val="FFFFFF"/>
                </a:solidFill>
                <a:latin typeface="Calibri"/>
                <a:cs typeface="Calibri"/>
              </a:rPr>
              <a:t>Resource</a:t>
            </a:r>
            <a:r>
              <a:rPr sz="2800" b="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b="1" spc="-10" dirty="0">
                <a:solidFill>
                  <a:srgbClr val="FFFFFF"/>
                </a:solidFill>
                <a:latin typeface="Calibri"/>
                <a:cs typeface="Calibri"/>
              </a:rPr>
              <a:t>Locator </a:t>
            </a:r>
            <a:r>
              <a:rPr sz="2800" b="1" spc="-5" dirty="0">
                <a:solidFill>
                  <a:srgbClr val="FFFFFF"/>
                </a:solidFill>
                <a:latin typeface="Calibri"/>
                <a:cs typeface="Calibri"/>
              </a:rPr>
              <a:t>(URL)</a:t>
            </a:r>
            <a:endParaRPr sz="2800">
              <a:latin typeface="Calibri"/>
              <a:cs typeface="Calibri"/>
            </a:endParaRPr>
          </a:p>
          <a:p>
            <a:pPr marL="756285" marR="417830" lvl="1" indent="-287020">
              <a:lnSpc>
                <a:spcPct val="100000"/>
              </a:lnSpc>
              <a:spcBef>
                <a:spcPts val="30"/>
              </a:spcBef>
              <a:buFont typeface="Arial MT"/>
              <a:buChar char="•"/>
              <a:tabLst>
                <a:tab pos="756285" algn="l"/>
                <a:tab pos="756920" algn="l"/>
              </a:tabLst>
            </a:pP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web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page,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as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file,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needs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have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unique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identifier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distinguish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it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from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other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web </a:t>
            </a:r>
            <a:r>
              <a:rPr sz="2400" spc="-5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pages.</a:t>
            </a:r>
            <a:endParaRPr sz="2400">
              <a:latin typeface="Calibri"/>
              <a:cs typeface="Calibri"/>
            </a:endParaRPr>
          </a:p>
          <a:p>
            <a:pPr marL="756285" lvl="1" indent="-287020">
              <a:lnSpc>
                <a:spcPct val="100000"/>
              </a:lnSpc>
              <a:buFont typeface="Arial MT"/>
              <a:buChar char="•"/>
              <a:tabLst>
                <a:tab pos="756285" algn="l"/>
                <a:tab pos="756920" algn="l"/>
              </a:tabLst>
            </a:pPr>
            <a:r>
              <a:rPr sz="2400" spc="-114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define</a:t>
            </a:r>
            <a:r>
              <a:rPr sz="24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web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page,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we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need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four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identifiers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general: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b="1" i="1" spc="-15" dirty="0">
                <a:solidFill>
                  <a:srgbClr val="FFFFFF"/>
                </a:solidFill>
                <a:latin typeface="Calibri"/>
                <a:cs typeface="Calibri"/>
              </a:rPr>
              <a:t>Protocol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,</a:t>
            </a:r>
            <a:r>
              <a:rPr sz="240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b="1" i="1" spc="-10" dirty="0">
                <a:solidFill>
                  <a:srgbClr val="FFFFFF"/>
                </a:solidFill>
                <a:latin typeface="Calibri"/>
                <a:cs typeface="Calibri"/>
              </a:rPr>
              <a:t>host,</a:t>
            </a:r>
            <a:r>
              <a:rPr sz="2400" b="1" i="1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b="1" i="1" spc="-5" dirty="0">
                <a:solidFill>
                  <a:srgbClr val="FFFFFF"/>
                </a:solidFill>
                <a:latin typeface="Calibri"/>
                <a:cs typeface="Calibri"/>
              </a:rPr>
              <a:t>port,</a:t>
            </a:r>
            <a:r>
              <a:rPr sz="2400" b="1" i="1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b="1" i="1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2400" b="1" i="1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b="1" i="1" spc="-5" dirty="0">
                <a:solidFill>
                  <a:srgbClr val="FFFFFF"/>
                </a:solidFill>
                <a:latin typeface="Calibri"/>
                <a:cs typeface="Calibri"/>
              </a:rPr>
              <a:t>path.</a:t>
            </a:r>
            <a:endParaRPr sz="2400">
              <a:latin typeface="Calibri"/>
              <a:cs typeface="Calibri"/>
            </a:endParaRPr>
          </a:p>
          <a:p>
            <a:pPr marL="756285" marR="5080" lvl="1" indent="-287020">
              <a:lnSpc>
                <a:spcPct val="100000"/>
              </a:lnSpc>
              <a:buFont typeface="Arial MT"/>
              <a:buChar char="•"/>
              <a:tabLst>
                <a:tab pos="756285" algn="l"/>
                <a:tab pos="756920" algn="l"/>
              </a:tabLst>
            </a:pPr>
            <a:r>
              <a:rPr sz="2400" b="1" i="1" spc="-15" dirty="0">
                <a:solidFill>
                  <a:srgbClr val="FFFFFF"/>
                </a:solidFill>
                <a:latin typeface="Calibri"/>
                <a:cs typeface="Calibri"/>
              </a:rPr>
              <a:t>Protocol</a:t>
            </a:r>
            <a:r>
              <a:rPr sz="2400" b="1" spc="-15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sz="2400" b="1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Which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client-server</a:t>
            </a:r>
            <a:r>
              <a:rPr sz="24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application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we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are</a:t>
            </a:r>
            <a:r>
              <a:rPr sz="24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using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called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protocol.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Although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most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of </a:t>
            </a:r>
            <a:r>
              <a:rPr sz="2400" spc="-5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the time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protocol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is HTTP</a:t>
            </a:r>
            <a:r>
              <a:rPr sz="24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(Hyper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65" dirty="0">
                <a:solidFill>
                  <a:srgbClr val="FFFFFF"/>
                </a:solidFill>
                <a:latin typeface="Calibri"/>
                <a:cs typeface="Calibri"/>
              </a:rPr>
              <a:t>Text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40" dirty="0">
                <a:solidFill>
                  <a:srgbClr val="FFFFFF"/>
                </a:solidFill>
                <a:latin typeface="Calibri"/>
                <a:cs typeface="Calibri"/>
              </a:rPr>
              <a:t>Transfer</a:t>
            </a:r>
            <a:r>
              <a:rPr sz="24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Protocol),</a:t>
            </a:r>
            <a:r>
              <a:rPr sz="24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we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can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also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use other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protocols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such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as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FTP (File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40" dirty="0">
                <a:solidFill>
                  <a:srgbClr val="FFFFFF"/>
                </a:solidFill>
                <a:latin typeface="Calibri"/>
                <a:cs typeface="Calibri"/>
              </a:rPr>
              <a:t>Transfer</a:t>
            </a:r>
            <a:r>
              <a:rPr sz="24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Protocol).</a:t>
            </a:r>
            <a:endParaRPr sz="2400">
              <a:latin typeface="Calibri"/>
              <a:cs typeface="Calibri"/>
            </a:endParaRPr>
          </a:p>
          <a:p>
            <a:pPr marL="756285" marR="467359" lvl="1" indent="-287020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756285" algn="l"/>
                <a:tab pos="756920" algn="l"/>
              </a:tabLst>
            </a:pPr>
            <a:r>
              <a:rPr sz="2400" b="1" i="1" spc="-10" dirty="0">
                <a:solidFill>
                  <a:srgbClr val="FFFFFF"/>
                </a:solidFill>
                <a:latin typeface="Calibri"/>
                <a:cs typeface="Calibri"/>
              </a:rPr>
              <a:t>Host.</a:t>
            </a:r>
            <a:r>
              <a:rPr sz="2400" b="1" i="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host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identifier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can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be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IP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address</a:t>
            </a:r>
            <a:r>
              <a:rPr sz="24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server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or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the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unique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name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400" spc="-5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40" dirty="0">
                <a:solidFill>
                  <a:srgbClr val="FFFFFF"/>
                </a:solidFill>
                <a:latin typeface="Calibri"/>
                <a:cs typeface="Calibri"/>
              </a:rPr>
              <a:t>server.</a:t>
            </a:r>
            <a:endParaRPr sz="2400">
              <a:latin typeface="Calibri"/>
              <a:cs typeface="Calibri"/>
            </a:endParaRPr>
          </a:p>
          <a:p>
            <a:pPr marL="756285" lvl="1" indent="-287020">
              <a:lnSpc>
                <a:spcPct val="100000"/>
              </a:lnSpc>
              <a:buFont typeface="Arial MT"/>
              <a:buChar char="•"/>
              <a:tabLst>
                <a:tab pos="756285" algn="l"/>
                <a:tab pos="756920" algn="l"/>
              </a:tabLst>
            </a:pPr>
            <a:r>
              <a:rPr sz="2400" b="1" i="1" spc="-15" dirty="0">
                <a:solidFill>
                  <a:srgbClr val="FFFFFF"/>
                </a:solidFill>
                <a:latin typeface="Calibri"/>
                <a:cs typeface="Calibri"/>
              </a:rPr>
              <a:t>Port</a:t>
            </a:r>
            <a:r>
              <a:rPr sz="2400" b="1" spc="-15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sz="2400" b="1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4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port,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16-bit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35" dirty="0">
                <a:solidFill>
                  <a:srgbClr val="FFFFFF"/>
                </a:solidFill>
                <a:latin typeface="Calibri"/>
                <a:cs typeface="Calibri"/>
              </a:rPr>
              <a:t>integer,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is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normally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predefined</a:t>
            </a:r>
            <a:r>
              <a:rPr sz="24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client-server</a:t>
            </a:r>
            <a:r>
              <a:rPr sz="24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application.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412616" y="6228613"/>
            <a:ext cx="5351780" cy="584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85"/>
              </a:lnSpc>
            </a:pPr>
            <a:r>
              <a:rPr sz="4400" u="heavy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www.knowledgegate.in</a:t>
            </a:r>
            <a:endParaRPr sz="4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424042" y="6807"/>
            <a:ext cx="1341120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u="heavy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Cookies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8739" y="653541"/>
            <a:ext cx="11868150" cy="2586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Cookies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enable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stateful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interactions</a:t>
            </a:r>
            <a:r>
              <a:rPr sz="24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the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World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Wide</a:t>
            </a:r>
            <a:r>
              <a:rPr sz="24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Web,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allowing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websites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remember </a:t>
            </a:r>
            <a:r>
              <a:rPr sz="2400" spc="-5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users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their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activities,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such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as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login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status</a:t>
            </a:r>
            <a:r>
              <a:rPr sz="24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or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items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in a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shopping cart.</a:t>
            </a:r>
            <a:endParaRPr sz="2400">
              <a:latin typeface="Calibri"/>
              <a:cs typeface="Calibri"/>
            </a:endParaRPr>
          </a:p>
          <a:p>
            <a:pPr marL="355600" marR="163195" indent="-342900">
              <a:lnSpc>
                <a:spcPct val="100000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Upon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client's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request,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server</a:t>
            </a:r>
            <a:r>
              <a:rPr sz="24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creates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cookie containing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user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information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sends</a:t>
            </a:r>
            <a:r>
              <a:rPr sz="24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it </a:t>
            </a:r>
            <a:r>
              <a:rPr sz="2400" spc="-5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back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to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client;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client's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browser 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stores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this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cookie.</a:t>
            </a:r>
            <a:endParaRPr sz="2400">
              <a:latin typeface="Calibri"/>
              <a:cs typeface="Calibri"/>
            </a:endParaRPr>
          </a:p>
          <a:p>
            <a:pPr marL="355600" marR="466090" indent="-342900">
              <a:lnSpc>
                <a:spcPct val="100000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During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subsequent</a:t>
            </a:r>
            <a:r>
              <a:rPr sz="24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interactions,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client's</a:t>
            </a:r>
            <a:r>
              <a:rPr sz="24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browser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sends</a:t>
            </a:r>
            <a:r>
              <a:rPr sz="24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stored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cookie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back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35" dirty="0">
                <a:solidFill>
                  <a:srgbClr val="FFFFFF"/>
                </a:solidFill>
                <a:latin typeface="Calibri"/>
                <a:cs typeface="Calibri"/>
              </a:rPr>
              <a:t>server,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allowing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server</a:t>
            </a:r>
            <a:r>
              <a:rPr sz="24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recognize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returning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clients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and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provide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more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personalized </a:t>
            </a:r>
            <a:r>
              <a:rPr sz="2400" spc="-5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experience.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34411" y="3543298"/>
            <a:ext cx="7124700" cy="331469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412616" y="6228613"/>
            <a:ext cx="5351780" cy="584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85"/>
              </a:lnSpc>
            </a:pPr>
            <a:r>
              <a:rPr sz="4400" u="heavy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3"/>
              </a:rPr>
              <a:t>www.knowledgegate.in</a:t>
            </a:r>
            <a:endParaRPr sz="4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3200" b="1" u="heavy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4. </a:t>
            </a:r>
            <a:r>
              <a:rPr sz="3200" b="1" u="heavy" spc="-1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Physical </a:t>
            </a:r>
            <a:r>
              <a:rPr sz="3200" b="1" u="heavy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topology</a:t>
            </a:r>
            <a:r>
              <a:rPr sz="3200" spc="-5" dirty="0">
                <a:solidFill>
                  <a:srgbClr val="FFFFFF"/>
                </a:solidFill>
              </a:rPr>
              <a:t>: The </a:t>
            </a:r>
            <a:r>
              <a:rPr sz="3200" spc="-20" dirty="0">
                <a:solidFill>
                  <a:srgbClr val="FFFFFF"/>
                </a:solidFill>
              </a:rPr>
              <a:t>physical</a:t>
            </a:r>
            <a:r>
              <a:rPr sz="3200" spc="25" dirty="0">
                <a:solidFill>
                  <a:srgbClr val="FFFFFF"/>
                </a:solidFill>
              </a:rPr>
              <a:t> </a:t>
            </a:r>
            <a:r>
              <a:rPr sz="3200" spc="-10" dirty="0">
                <a:solidFill>
                  <a:srgbClr val="FFFFFF"/>
                </a:solidFill>
              </a:rPr>
              <a:t>topology</a:t>
            </a:r>
            <a:r>
              <a:rPr sz="3200" spc="5" dirty="0">
                <a:solidFill>
                  <a:srgbClr val="FFFFFF"/>
                </a:solidFill>
              </a:rPr>
              <a:t> </a:t>
            </a:r>
            <a:r>
              <a:rPr sz="3200" spc="-10" dirty="0">
                <a:solidFill>
                  <a:srgbClr val="FFFFFF"/>
                </a:solidFill>
              </a:rPr>
              <a:t>defines</a:t>
            </a:r>
            <a:r>
              <a:rPr sz="3200" spc="5" dirty="0">
                <a:solidFill>
                  <a:srgbClr val="FFFFFF"/>
                </a:solidFill>
              </a:rPr>
              <a:t> </a:t>
            </a:r>
            <a:r>
              <a:rPr sz="3200" dirty="0">
                <a:solidFill>
                  <a:srgbClr val="FFFFFF"/>
                </a:solidFill>
              </a:rPr>
              <a:t>how</a:t>
            </a:r>
            <a:r>
              <a:rPr sz="3200" spc="-5" dirty="0">
                <a:solidFill>
                  <a:srgbClr val="FFFFFF"/>
                </a:solidFill>
              </a:rPr>
              <a:t> devices</a:t>
            </a:r>
            <a:r>
              <a:rPr sz="3200" spc="-10" dirty="0">
                <a:solidFill>
                  <a:srgbClr val="FFFFFF"/>
                </a:solidFill>
              </a:rPr>
              <a:t> </a:t>
            </a:r>
            <a:r>
              <a:rPr sz="3200" spc="-15" dirty="0">
                <a:solidFill>
                  <a:srgbClr val="FFFFFF"/>
                </a:solidFill>
              </a:rPr>
              <a:t>are </a:t>
            </a:r>
            <a:r>
              <a:rPr sz="3200" spc="-710" dirty="0">
                <a:solidFill>
                  <a:srgbClr val="FFFFFF"/>
                </a:solidFill>
              </a:rPr>
              <a:t> </a:t>
            </a:r>
            <a:r>
              <a:rPr sz="3200" spc="-10" dirty="0">
                <a:solidFill>
                  <a:srgbClr val="FFFFFF"/>
                </a:solidFill>
              </a:rPr>
              <a:t>connected</a:t>
            </a:r>
            <a:r>
              <a:rPr sz="3200" spc="-5" dirty="0">
                <a:solidFill>
                  <a:srgbClr val="FFFFFF"/>
                </a:solidFill>
              </a:rPr>
              <a:t> </a:t>
            </a:r>
            <a:r>
              <a:rPr sz="3200" spc="-25" dirty="0">
                <a:solidFill>
                  <a:srgbClr val="FFFFFF"/>
                </a:solidFill>
              </a:rPr>
              <a:t>to</a:t>
            </a:r>
            <a:r>
              <a:rPr sz="3200" spc="5" dirty="0">
                <a:solidFill>
                  <a:srgbClr val="FFFFFF"/>
                </a:solidFill>
              </a:rPr>
              <a:t> </a:t>
            </a:r>
            <a:r>
              <a:rPr sz="3200" spc="-30" dirty="0">
                <a:solidFill>
                  <a:srgbClr val="FFFFFF"/>
                </a:solidFill>
              </a:rPr>
              <a:t>make</a:t>
            </a:r>
            <a:r>
              <a:rPr sz="3200" dirty="0">
                <a:solidFill>
                  <a:srgbClr val="FFFFFF"/>
                </a:solidFill>
              </a:rPr>
              <a:t> a </a:t>
            </a:r>
            <a:r>
              <a:rPr sz="3200" spc="-10" dirty="0">
                <a:solidFill>
                  <a:srgbClr val="FFFFFF"/>
                </a:solidFill>
              </a:rPr>
              <a:t>network.</a:t>
            </a:r>
            <a:endParaRPr sz="32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48839" y="1420367"/>
            <a:ext cx="7894319" cy="4422648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412616" y="6228613"/>
            <a:ext cx="5351780" cy="584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85"/>
              </a:lnSpc>
            </a:pPr>
            <a:r>
              <a:rPr sz="4400" u="heavy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3"/>
              </a:rPr>
              <a:t>www.knowledgegate.in</a:t>
            </a:r>
            <a:endParaRPr sz="4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698363" y="9855"/>
            <a:ext cx="79438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u="heavy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H</a:t>
            </a:r>
            <a:r>
              <a:rPr sz="2800" b="1" u="heavy" spc="2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T</a:t>
            </a:r>
            <a:r>
              <a:rPr sz="2800" b="1" u="heavy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TP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8739" y="443229"/>
            <a:ext cx="11928475" cy="2494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9085" marR="5080" indent="-28702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Hypertext</a:t>
            </a:r>
            <a:r>
              <a:rPr sz="22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35" dirty="0">
                <a:solidFill>
                  <a:srgbClr val="FFFFFF"/>
                </a:solidFill>
                <a:latin typeface="Calibri"/>
                <a:cs typeface="Calibri"/>
              </a:rPr>
              <a:t>Transfer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Protocol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(HTTP)</a:t>
            </a:r>
            <a:r>
              <a:rPr sz="22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a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protocol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used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mainly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access</a:t>
            </a:r>
            <a:r>
              <a:rPr sz="22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 on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2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25" dirty="0">
                <a:solidFill>
                  <a:srgbClr val="FFFFFF"/>
                </a:solidFill>
                <a:latin typeface="Calibri"/>
                <a:cs typeface="Calibri"/>
              </a:rPr>
              <a:t>World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Wide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25" dirty="0">
                <a:solidFill>
                  <a:srgbClr val="FFFFFF"/>
                </a:solidFill>
                <a:latin typeface="Calibri"/>
                <a:cs typeface="Calibri"/>
              </a:rPr>
              <a:t>Web.</a:t>
            </a:r>
            <a:r>
              <a:rPr sz="22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2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b="1" spc="-5" dirty="0">
                <a:solidFill>
                  <a:srgbClr val="FFFFFF"/>
                </a:solidFill>
                <a:latin typeface="Calibri"/>
                <a:cs typeface="Calibri"/>
              </a:rPr>
              <a:t>Hyper</a:t>
            </a:r>
            <a:r>
              <a:rPr sz="2200" b="1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b="1" spc="-65" dirty="0">
                <a:solidFill>
                  <a:srgbClr val="FFFFFF"/>
                </a:solidFill>
                <a:latin typeface="Calibri"/>
                <a:cs typeface="Calibri"/>
              </a:rPr>
              <a:t>Text</a:t>
            </a:r>
            <a:r>
              <a:rPr sz="2200" b="1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b="1" spc="-35" dirty="0">
                <a:solidFill>
                  <a:srgbClr val="FFFFFF"/>
                </a:solidFill>
                <a:latin typeface="Calibri"/>
                <a:cs typeface="Calibri"/>
              </a:rPr>
              <a:t>Transfer</a:t>
            </a:r>
            <a:r>
              <a:rPr sz="2200" b="1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b="1" spc="-15" dirty="0">
                <a:solidFill>
                  <a:srgbClr val="FFFFFF"/>
                </a:solidFill>
                <a:latin typeface="Calibri"/>
                <a:cs typeface="Calibri"/>
              </a:rPr>
              <a:t>Protocol</a:t>
            </a:r>
            <a:r>
              <a:rPr sz="2200" b="1" spc="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b="1" spc="-5" dirty="0">
                <a:solidFill>
                  <a:srgbClr val="FFFFFF"/>
                </a:solidFill>
                <a:latin typeface="Calibri"/>
                <a:cs typeface="Calibri"/>
              </a:rPr>
              <a:t>(HTTP)</a:t>
            </a:r>
            <a:r>
              <a:rPr sz="2200" b="1" spc="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used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2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define</a:t>
            </a:r>
            <a:r>
              <a:rPr sz="22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how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client-server</a:t>
            </a:r>
            <a:r>
              <a:rPr sz="22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programs</a:t>
            </a:r>
            <a:r>
              <a:rPr sz="22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can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be </a:t>
            </a:r>
            <a:r>
              <a:rPr sz="2200" spc="-4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written</a:t>
            </a:r>
            <a:r>
              <a:rPr sz="22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retrieve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web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pages</a:t>
            </a:r>
            <a:r>
              <a:rPr sz="22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from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 the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25" dirty="0">
                <a:solidFill>
                  <a:srgbClr val="FFFFFF"/>
                </a:solidFill>
                <a:latin typeface="Calibri"/>
                <a:cs typeface="Calibri"/>
              </a:rPr>
              <a:t>Web.</a:t>
            </a:r>
            <a:endParaRPr sz="220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spcBef>
                <a:spcPts val="1200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HTTP</a:t>
            </a:r>
            <a:r>
              <a:rPr sz="22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uses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services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25" dirty="0">
                <a:solidFill>
                  <a:srgbClr val="FFFFFF"/>
                </a:solidFill>
                <a:latin typeface="Calibri"/>
                <a:cs typeface="Calibri"/>
              </a:rPr>
              <a:t>TCP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well-known</a:t>
            </a:r>
            <a:r>
              <a:rPr sz="22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port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80,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client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uses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temporary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port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40" dirty="0">
                <a:solidFill>
                  <a:srgbClr val="FFFFFF"/>
                </a:solidFill>
                <a:latin typeface="Calibri"/>
                <a:cs typeface="Calibri"/>
              </a:rPr>
              <a:t>number.</a:t>
            </a:r>
            <a:endParaRPr sz="220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spcBef>
                <a:spcPts val="1205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It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 connection-oriented</a:t>
            </a:r>
            <a:r>
              <a:rPr sz="22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reliable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protocol.</a:t>
            </a:r>
            <a:endParaRPr sz="220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spcBef>
                <a:spcPts val="1200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HTTP</a:t>
            </a:r>
            <a:r>
              <a:rPr sz="22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functions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as a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combination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FTP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and </a:t>
            </a:r>
            <a:r>
              <a:rPr sz="2200" spc="-65" dirty="0">
                <a:solidFill>
                  <a:srgbClr val="FFFFFF"/>
                </a:solidFill>
                <a:latin typeface="Calibri"/>
                <a:cs typeface="Calibri"/>
              </a:rPr>
              <a:t>SMTP.</a:t>
            </a:r>
            <a:endParaRPr sz="22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69464" y="3015995"/>
            <a:ext cx="5708903" cy="3290316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412616" y="6228613"/>
            <a:ext cx="5351780" cy="584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85"/>
              </a:lnSpc>
            </a:pPr>
            <a:r>
              <a:rPr sz="4400" u="heavy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3"/>
              </a:rPr>
              <a:t>www.knowledgegate.in</a:t>
            </a:r>
            <a:endParaRPr sz="4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739" y="16255"/>
            <a:ext cx="11850370" cy="37141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9085" marR="109855" indent="-287020">
              <a:lnSpc>
                <a:spcPct val="100000"/>
              </a:lnSpc>
              <a:spcBef>
                <a:spcPts val="95"/>
              </a:spcBef>
              <a:buClr>
                <a:srgbClr val="FFFFFF"/>
              </a:buClr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It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similar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FTP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because</a:t>
            </a:r>
            <a:r>
              <a:rPr sz="22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it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transfers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files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uses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2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services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85" dirty="0">
                <a:solidFill>
                  <a:srgbClr val="FFFFFF"/>
                </a:solidFill>
                <a:latin typeface="Calibri"/>
                <a:cs typeface="Calibri"/>
              </a:rPr>
              <a:t>TCP.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40" dirty="0">
                <a:solidFill>
                  <a:srgbClr val="FFFFFF"/>
                </a:solidFill>
                <a:latin typeface="Calibri"/>
                <a:cs typeface="Calibri"/>
              </a:rPr>
              <a:t>However,</a:t>
            </a:r>
            <a:r>
              <a:rPr sz="220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it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much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simpler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 than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FTP</a:t>
            </a:r>
            <a:r>
              <a:rPr sz="22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because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it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uses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only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one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TCP</a:t>
            </a:r>
            <a:r>
              <a:rPr sz="22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connection.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There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2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no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separate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control</a:t>
            </a:r>
            <a:r>
              <a:rPr sz="22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connection;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only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data </a:t>
            </a:r>
            <a:r>
              <a:rPr sz="2200" spc="-48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are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transferred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between</a:t>
            </a:r>
            <a:r>
              <a:rPr sz="22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client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 and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35" dirty="0">
                <a:solidFill>
                  <a:srgbClr val="FFFFFF"/>
                </a:solidFill>
                <a:latin typeface="Calibri"/>
                <a:cs typeface="Calibri"/>
              </a:rPr>
              <a:t>server.</a:t>
            </a:r>
            <a:endParaRPr sz="2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FFFFFF"/>
              </a:buClr>
              <a:buFont typeface="Arial MT"/>
              <a:buChar char="•"/>
            </a:pPr>
            <a:endParaRPr sz="2150">
              <a:latin typeface="Calibri"/>
              <a:cs typeface="Calibri"/>
            </a:endParaRPr>
          </a:p>
          <a:p>
            <a:pPr marL="299085" marR="5080" indent="-287020">
              <a:lnSpc>
                <a:spcPct val="100000"/>
              </a:lnSpc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HTTP</a:t>
            </a:r>
            <a:r>
              <a:rPr sz="220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25" dirty="0">
                <a:solidFill>
                  <a:srgbClr val="FFFFFF"/>
                </a:solidFill>
                <a:latin typeface="Calibri"/>
                <a:cs typeface="Calibri"/>
              </a:rPr>
              <a:t>like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SMTP</a:t>
            </a:r>
            <a:r>
              <a:rPr sz="22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because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2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transferred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between</a:t>
            </a:r>
            <a:r>
              <a:rPr sz="22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2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client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2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server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look </a:t>
            </a:r>
            <a:r>
              <a:rPr sz="2200" spc="-25" dirty="0">
                <a:solidFill>
                  <a:srgbClr val="FFFFFF"/>
                </a:solidFill>
                <a:latin typeface="Calibri"/>
                <a:cs typeface="Calibri"/>
              </a:rPr>
              <a:t>like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SMTP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 messages.</a:t>
            </a:r>
            <a:r>
              <a:rPr sz="22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Unlike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60" dirty="0">
                <a:solidFill>
                  <a:srgbClr val="FFFFFF"/>
                </a:solidFill>
                <a:latin typeface="Calibri"/>
                <a:cs typeface="Calibri"/>
              </a:rPr>
              <a:t>SMTP,</a:t>
            </a:r>
            <a:r>
              <a:rPr sz="22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2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HTTP</a:t>
            </a:r>
            <a:r>
              <a:rPr sz="22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messages</a:t>
            </a:r>
            <a:r>
              <a:rPr sz="220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are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 not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destined</a:t>
            </a:r>
            <a:r>
              <a:rPr sz="22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be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read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by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humans;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they</a:t>
            </a:r>
            <a:r>
              <a:rPr sz="22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are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read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 and </a:t>
            </a:r>
            <a:r>
              <a:rPr sz="2200" spc="-4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interpreted</a:t>
            </a:r>
            <a:r>
              <a:rPr sz="22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by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HTTP</a:t>
            </a:r>
            <a:r>
              <a:rPr sz="22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server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and HTTP</a:t>
            </a:r>
            <a:r>
              <a:rPr sz="22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client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(browser).</a:t>
            </a:r>
            <a:endParaRPr sz="2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Clr>
                <a:srgbClr val="FFFFFF"/>
              </a:buClr>
              <a:buFont typeface="Arial MT"/>
              <a:buChar char="•"/>
            </a:pPr>
            <a:endParaRPr sz="2150">
              <a:latin typeface="Calibri"/>
              <a:cs typeface="Calibri"/>
            </a:endParaRPr>
          </a:p>
          <a:p>
            <a:pPr marL="299085" marR="534670" indent="-287020">
              <a:lnSpc>
                <a:spcPct val="100000"/>
              </a:lnSpc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SMTP</a:t>
            </a:r>
            <a:r>
              <a:rPr sz="22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messages</a:t>
            </a:r>
            <a:r>
              <a:rPr sz="2200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are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stored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forwarded,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but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HTTP</a:t>
            </a:r>
            <a:r>
              <a:rPr sz="2200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messages</a:t>
            </a:r>
            <a:r>
              <a:rPr sz="2200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are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delivered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25" dirty="0">
                <a:solidFill>
                  <a:srgbClr val="FFFFFF"/>
                </a:solidFill>
                <a:latin typeface="Calibri"/>
                <a:cs typeface="Calibri"/>
              </a:rPr>
              <a:t>immediately.</a:t>
            </a:r>
            <a:r>
              <a:rPr sz="220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commands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from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2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client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2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server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are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embedded</a:t>
            </a:r>
            <a:r>
              <a:rPr sz="22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in a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request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message.</a:t>
            </a:r>
            <a:r>
              <a:rPr sz="22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contents</a:t>
            </a:r>
            <a:r>
              <a:rPr sz="22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200" spc="-48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requested</a:t>
            </a:r>
            <a:r>
              <a:rPr sz="22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file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or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other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information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are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embedded</a:t>
            </a:r>
            <a:r>
              <a:rPr sz="22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a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response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message.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412616" y="6228613"/>
            <a:ext cx="5351780" cy="584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85"/>
              </a:lnSpc>
            </a:pPr>
            <a:r>
              <a:rPr sz="4400" u="heavy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www.knowledgegate.in</a:t>
            </a:r>
            <a:endParaRPr sz="4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08477" y="9855"/>
            <a:ext cx="657161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u="heavy" spc="-1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Nonpersistent</a:t>
            </a:r>
            <a:r>
              <a:rPr sz="2800" b="1" u="heavy" spc="4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2800" b="1" u="heavy" spc="-1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versus</a:t>
            </a:r>
            <a:r>
              <a:rPr sz="2800" b="1" u="heavy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2800" b="1" u="heavy" spc="-2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Persistent</a:t>
            </a:r>
            <a:r>
              <a:rPr sz="2800" b="1" u="heavy" spc="3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2800" b="1" u="heavy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Connections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412616" y="6228613"/>
            <a:ext cx="5351780" cy="584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85"/>
              </a:lnSpc>
            </a:pPr>
            <a:r>
              <a:rPr sz="4400" u="heavy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www.knowledgegate.in</a:t>
            </a:r>
            <a:endParaRPr sz="44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8739" y="869949"/>
            <a:ext cx="11919585" cy="33788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marR="434340" indent="-3429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200" b="1" i="1" u="heavy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Nonpersistent</a:t>
            </a:r>
            <a:r>
              <a:rPr sz="2200" b="1" i="1" u="heavy" spc="1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2200" b="1" i="1" u="heavy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Connections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: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r>
              <a:rPr sz="22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22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b="1" spc="-15" dirty="0">
                <a:solidFill>
                  <a:srgbClr val="FFFFFF"/>
                </a:solidFill>
                <a:latin typeface="Calibri"/>
                <a:cs typeface="Calibri"/>
              </a:rPr>
              <a:t>nonpersistent</a:t>
            </a:r>
            <a:r>
              <a:rPr sz="2200" b="1" spc="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b="1" spc="-10" dirty="0">
                <a:solidFill>
                  <a:srgbClr val="FFFFFF"/>
                </a:solidFill>
                <a:latin typeface="Calibri"/>
                <a:cs typeface="Calibri"/>
              </a:rPr>
              <a:t>connection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,</a:t>
            </a:r>
            <a:r>
              <a:rPr sz="2200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one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TCP</a:t>
            </a:r>
            <a:r>
              <a:rPr sz="22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connection</a:t>
            </a:r>
            <a:r>
              <a:rPr sz="22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made</a:t>
            </a:r>
            <a:r>
              <a:rPr sz="22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each </a:t>
            </a:r>
            <a:r>
              <a:rPr sz="2200" spc="-4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request/response.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following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 lists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2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steps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this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strategy:</a:t>
            </a:r>
            <a:endParaRPr sz="2200">
              <a:latin typeface="Calibri"/>
              <a:cs typeface="Calibri"/>
            </a:endParaRPr>
          </a:p>
          <a:p>
            <a:pPr marL="812800" lvl="1" indent="-342900">
              <a:lnSpc>
                <a:spcPct val="100000"/>
              </a:lnSpc>
              <a:buFont typeface="Arial MT"/>
              <a:buChar char="•"/>
              <a:tabLst>
                <a:tab pos="812165" algn="l"/>
                <a:tab pos="812800" algn="l"/>
              </a:tabLst>
            </a:pP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client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 opens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a </a:t>
            </a:r>
            <a:r>
              <a:rPr sz="2200" spc="-25" dirty="0">
                <a:solidFill>
                  <a:srgbClr val="FFFFFF"/>
                </a:solidFill>
                <a:latin typeface="Calibri"/>
                <a:cs typeface="Calibri"/>
              </a:rPr>
              <a:t>TCP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connection</a:t>
            </a:r>
            <a:r>
              <a:rPr sz="22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sends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request.</a:t>
            </a:r>
            <a:endParaRPr sz="2200">
              <a:latin typeface="Calibri"/>
              <a:cs typeface="Calibri"/>
            </a:endParaRPr>
          </a:p>
          <a:p>
            <a:pPr marL="812800" lvl="1" indent="-342900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812165" algn="l"/>
                <a:tab pos="812800" algn="l"/>
              </a:tabLst>
            </a:pP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2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server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sends</a:t>
            </a:r>
            <a:r>
              <a:rPr sz="22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response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closes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2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connection.</a:t>
            </a:r>
            <a:endParaRPr sz="2200">
              <a:latin typeface="Calibri"/>
              <a:cs typeface="Calibri"/>
            </a:endParaRPr>
          </a:p>
          <a:p>
            <a:pPr marL="812800" lvl="1" indent="-342900">
              <a:lnSpc>
                <a:spcPct val="100000"/>
              </a:lnSpc>
              <a:buFont typeface="Arial MT"/>
              <a:buChar char="•"/>
              <a:tabLst>
                <a:tab pos="812165" algn="l"/>
                <a:tab pos="812800" algn="l"/>
              </a:tabLst>
            </a:pP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2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client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reads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until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it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encounters</a:t>
            </a:r>
            <a:r>
              <a:rPr sz="22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an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end-of-file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marker;</a:t>
            </a:r>
            <a:r>
              <a:rPr sz="22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it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then</a:t>
            </a:r>
            <a:r>
              <a:rPr sz="22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closes</a:t>
            </a:r>
            <a:r>
              <a:rPr sz="22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connection.</a:t>
            </a:r>
            <a:endParaRPr sz="2200">
              <a:latin typeface="Calibri"/>
              <a:cs typeface="Calibri"/>
            </a:endParaRPr>
          </a:p>
          <a:p>
            <a:pPr marL="812800" marR="5080" lvl="1" indent="-342900">
              <a:lnSpc>
                <a:spcPct val="100000"/>
              </a:lnSpc>
              <a:buFont typeface="Arial MT"/>
              <a:buChar char="•"/>
              <a:tabLst>
                <a:tab pos="812165" algn="l"/>
                <a:tab pos="812800" algn="l"/>
              </a:tabLst>
            </a:pPr>
            <a:r>
              <a:rPr sz="2200" b="1" spc="-15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2200" b="1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b="1" spc="-15" dirty="0">
                <a:solidFill>
                  <a:srgbClr val="FFFFFF"/>
                </a:solidFill>
                <a:latin typeface="Calibri"/>
                <a:cs typeface="Calibri"/>
              </a:rPr>
              <a:t>example:</a:t>
            </a:r>
            <a:r>
              <a:rPr sz="2200" b="1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If</a:t>
            </a:r>
            <a:r>
              <a:rPr sz="22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file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contains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links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22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different</a:t>
            </a:r>
            <a:r>
              <a:rPr sz="22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pictures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in 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different</a:t>
            </a:r>
            <a:r>
              <a:rPr sz="220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files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(all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located</a:t>
            </a:r>
            <a:r>
              <a:rPr sz="22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2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same </a:t>
            </a:r>
            <a:r>
              <a:rPr sz="2200" spc="-4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server),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connection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must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be opened and closed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+</a:t>
            </a:r>
            <a:r>
              <a:rPr sz="22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1 times.</a:t>
            </a:r>
            <a:endParaRPr sz="22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15"/>
              </a:spcBef>
              <a:buClr>
                <a:srgbClr val="FFFFFF"/>
              </a:buClr>
              <a:buFont typeface="Arial MT"/>
              <a:buChar char="•"/>
            </a:pPr>
            <a:endParaRPr sz="2150">
              <a:latin typeface="Calibri"/>
              <a:cs typeface="Calibri"/>
            </a:endParaRPr>
          </a:p>
          <a:p>
            <a:pPr marL="355600" marR="443230" indent="-342900">
              <a:lnSpc>
                <a:spcPct val="100000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200" b="1" u="heavy" spc="-1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Disadvantage</a:t>
            </a:r>
            <a:r>
              <a:rPr sz="2200" b="1" spc="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2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nonpersistent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strategy</a:t>
            </a:r>
            <a:r>
              <a:rPr sz="22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imposes</a:t>
            </a:r>
            <a:r>
              <a:rPr sz="22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high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overhead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server</a:t>
            </a:r>
            <a:r>
              <a:rPr sz="22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because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2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server </a:t>
            </a:r>
            <a:r>
              <a:rPr sz="2200" spc="-4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needs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+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different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buffer</a:t>
            </a:r>
            <a:r>
              <a:rPr sz="22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each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time</a:t>
            </a:r>
            <a:r>
              <a:rPr sz="22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a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connection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opened.</a:t>
            </a:r>
            <a:endParaRPr sz="2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01439" y="9855"/>
            <a:ext cx="3386454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u="heavy" spc="-2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Persistent</a:t>
            </a:r>
            <a:r>
              <a:rPr sz="2800" b="1" u="heavy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2800" b="1" u="heavy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Connections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412616" y="6228613"/>
            <a:ext cx="5351780" cy="584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85"/>
              </a:lnSpc>
            </a:pPr>
            <a:r>
              <a:rPr sz="4400" u="heavy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www.knowledgegate.in</a:t>
            </a:r>
            <a:endParaRPr sz="44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8739" y="869949"/>
            <a:ext cx="11599545" cy="30435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HTTP</a:t>
            </a:r>
            <a:r>
              <a:rPr sz="220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version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1.1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specifies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20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b="1" spc="-15" dirty="0">
                <a:solidFill>
                  <a:srgbClr val="FFFFFF"/>
                </a:solidFill>
                <a:latin typeface="Calibri"/>
                <a:cs typeface="Calibri"/>
              </a:rPr>
              <a:t>persistent</a:t>
            </a:r>
            <a:r>
              <a:rPr sz="2200" b="1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b="1" spc="-10" dirty="0">
                <a:solidFill>
                  <a:srgbClr val="FFFFFF"/>
                </a:solidFill>
                <a:latin typeface="Calibri"/>
                <a:cs typeface="Calibri"/>
              </a:rPr>
              <a:t>connection</a:t>
            </a:r>
            <a:r>
              <a:rPr sz="2200" b="1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by</a:t>
            </a:r>
            <a:r>
              <a:rPr sz="22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default.</a:t>
            </a:r>
            <a:endParaRPr sz="2200">
              <a:latin typeface="Calibri"/>
              <a:cs typeface="Calibri"/>
            </a:endParaRPr>
          </a:p>
          <a:p>
            <a:pPr marL="355600" marR="5080" indent="-342900">
              <a:lnSpc>
                <a:spcPct val="100000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persistent</a:t>
            </a:r>
            <a:r>
              <a:rPr sz="22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connection,</a:t>
            </a:r>
            <a:r>
              <a:rPr sz="22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2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server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leaves</a:t>
            </a:r>
            <a:r>
              <a:rPr sz="22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connection</a:t>
            </a:r>
            <a:r>
              <a:rPr sz="22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open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more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requests</a:t>
            </a:r>
            <a:r>
              <a:rPr sz="22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after</a:t>
            </a:r>
            <a:r>
              <a:rPr sz="22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sending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a </a:t>
            </a:r>
            <a:r>
              <a:rPr sz="2200" spc="-4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response.</a:t>
            </a:r>
            <a:endParaRPr sz="22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server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can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close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2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connection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at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2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request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client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or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if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time-out</a:t>
            </a:r>
            <a:r>
              <a:rPr sz="22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has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been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reached.</a:t>
            </a:r>
            <a:endParaRPr sz="2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Clr>
                <a:srgbClr val="FFFFFF"/>
              </a:buClr>
              <a:buFont typeface="Arial MT"/>
              <a:buChar char="•"/>
            </a:pPr>
            <a:endParaRPr sz="215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200" b="1" u="heavy" spc="-2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Advantages</a:t>
            </a:r>
            <a:endParaRPr sz="2200">
              <a:latin typeface="Calibri"/>
              <a:cs typeface="Calibri"/>
            </a:endParaRPr>
          </a:p>
          <a:p>
            <a:pPr marL="812800" lvl="1" indent="-342900">
              <a:lnSpc>
                <a:spcPct val="100000"/>
              </a:lnSpc>
              <a:buFont typeface="Arial MT"/>
              <a:buChar char="•"/>
              <a:tabLst>
                <a:tab pos="812165" algn="l"/>
                <a:tab pos="812800" algn="l"/>
              </a:tabLst>
            </a:pP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Time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resources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are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saved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using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persistent</a:t>
            </a:r>
            <a:r>
              <a:rPr sz="22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connections.</a:t>
            </a:r>
            <a:endParaRPr sz="2200">
              <a:latin typeface="Calibri"/>
              <a:cs typeface="Calibri"/>
            </a:endParaRPr>
          </a:p>
          <a:p>
            <a:pPr marL="812800" lvl="1" indent="-342900">
              <a:lnSpc>
                <a:spcPct val="100000"/>
              </a:lnSpc>
              <a:buFont typeface="Arial MT"/>
              <a:buChar char="•"/>
              <a:tabLst>
                <a:tab pos="812165" algn="l"/>
                <a:tab pos="812800" algn="l"/>
              </a:tabLst>
            </a:pP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Only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one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set</a:t>
            </a:r>
            <a:r>
              <a:rPr sz="22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22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25" dirty="0">
                <a:solidFill>
                  <a:srgbClr val="FFFFFF"/>
                </a:solidFill>
                <a:latin typeface="Calibri"/>
                <a:cs typeface="Calibri"/>
              </a:rPr>
              <a:t>buffers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variables needs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2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be</a:t>
            </a:r>
            <a:r>
              <a:rPr sz="22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set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22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connection</a:t>
            </a:r>
            <a:r>
              <a:rPr sz="22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at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each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site.</a:t>
            </a:r>
            <a:endParaRPr sz="2200">
              <a:latin typeface="Calibri"/>
              <a:cs typeface="Calibri"/>
            </a:endParaRPr>
          </a:p>
          <a:p>
            <a:pPr marL="812800" lvl="1" indent="-342900">
              <a:lnSpc>
                <a:spcPct val="100000"/>
              </a:lnSpc>
              <a:buFont typeface="Arial MT"/>
              <a:buChar char="•"/>
              <a:tabLst>
                <a:tab pos="812165" algn="l"/>
                <a:tab pos="812800" algn="l"/>
              </a:tabLst>
            </a:pP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2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round-trip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time</a:t>
            </a:r>
            <a:r>
              <a:rPr sz="22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22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connection</a:t>
            </a:r>
            <a:r>
              <a:rPr sz="22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establishment</a:t>
            </a:r>
            <a:r>
              <a:rPr sz="22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connection</a:t>
            </a:r>
            <a:r>
              <a:rPr sz="22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termination</a:t>
            </a:r>
            <a:r>
              <a:rPr sz="22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saved.</a:t>
            </a:r>
            <a:endParaRPr sz="2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739" y="13207"/>
            <a:ext cx="11431270" cy="36842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lr>
                <a:srgbClr val="FFFFFF"/>
              </a:buClr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b="1" i="1" dirty="0">
                <a:solidFill>
                  <a:srgbClr val="FFFFFF"/>
                </a:solidFill>
                <a:latin typeface="Calibri"/>
                <a:cs typeface="Calibri"/>
              </a:rPr>
              <a:t>It</a:t>
            </a:r>
            <a:r>
              <a:rPr sz="2400" b="1" i="1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b="1" i="1" dirty="0">
                <a:solidFill>
                  <a:srgbClr val="FFFFFF"/>
                </a:solidFill>
                <a:latin typeface="Calibri"/>
                <a:cs typeface="Calibri"/>
              </a:rPr>
              <a:t>is </a:t>
            </a:r>
            <a:r>
              <a:rPr sz="2400" b="1" i="1" spc="-10" dirty="0">
                <a:solidFill>
                  <a:srgbClr val="FFFFFF"/>
                </a:solidFill>
                <a:latin typeface="Calibri"/>
                <a:cs typeface="Calibri"/>
              </a:rPr>
              <a:t>important </a:t>
            </a:r>
            <a:r>
              <a:rPr sz="2400" b="1" i="1" spc="-1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400" b="1" i="1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b="1" i="1" spc="-10" dirty="0">
                <a:solidFill>
                  <a:srgbClr val="FFFFFF"/>
                </a:solidFill>
                <a:latin typeface="Calibri"/>
                <a:cs typeface="Calibri"/>
              </a:rPr>
              <a:t>know</a:t>
            </a:r>
            <a:r>
              <a:rPr sz="2400" b="1" i="1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b="1" i="1" spc="-5" dirty="0">
                <a:solidFill>
                  <a:srgbClr val="FFFFFF"/>
                </a:solidFill>
                <a:latin typeface="Calibri"/>
                <a:cs typeface="Calibri"/>
              </a:rPr>
              <a:t>that</a:t>
            </a:r>
            <a:r>
              <a:rPr sz="2400" b="1" i="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b="1" i="1" spc="5" dirty="0">
                <a:solidFill>
                  <a:srgbClr val="FFFFFF"/>
                </a:solidFill>
                <a:latin typeface="Calibri"/>
                <a:cs typeface="Calibri"/>
              </a:rPr>
              <a:t>HTTP</a:t>
            </a:r>
            <a:r>
              <a:rPr sz="2400" b="1" i="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b="1" i="1" spc="-5" dirty="0">
                <a:solidFill>
                  <a:srgbClr val="FFFFFF"/>
                </a:solidFill>
                <a:latin typeface="Calibri"/>
                <a:cs typeface="Calibri"/>
              </a:rPr>
              <a:t>is </a:t>
            </a:r>
            <a:r>
              <a:rPr sz="2400" b="1" i="1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400" b="1" i="1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b="1" i="1" spc="-15" dirty="0">
                <a:solidFill>
                  <a:srgbClr val="FFFFFF"/>
                </a:solidFill>
                <a:latin typeface="Calibri"/>
                <a:cs typeface="Calibri"/>
              </a:rPr>
              <a:t>stateless</a:t>
            </a:r>
            <a:r>
              <a:rPr sz="2400" b="1" i="1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b="1" i="1" spc="-15" dirty="0">
                <a:solidFill>
                  <a:srgbClr val="FFFFFF"/>
                </a:solidFill>
                <a:latin typeface="Calibri"/>
                <a:cs typeface="Calibri"/>
              </a:rPr>
              <a:t>protocol</a:t>
            </a:r>
            <a:r>
              <a:rPr sz="2400" b="1" i="1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b="1" i="1" dirty="0">
                <a:solidFill>
                  <a:srgbClr val="FFFFFF"/>
                </a:solidFill>
                <a:latin typeface="Calibri"/>
                <a:cs typeface="Calibri"/>
              </a:rPr>
              <a:t>as:</a:t>
            </a:r>
            <a:endParaRPr sz="2400">
              <a:latin typeface="Calibri"/>
              <a:cs typeface="Calibri"/>
            </a:endParaRPr>
          </a:p>
          <a:p>
            <a:pPr marL="812800" marR="169545" lvl="1" indent="-342900">
              <a:lnSpc>
                <a:spcPct val="100000"/>
              </a:lnSpc>
              <a:buFont typeface="Arial MT"/>
              <a:buChar char="•"/>
              <a:tabLst>
                <a:tab pos="812165" algn="l"/>
                <a:tab pos="812800" algn="l"/>
              </a:tabLst>
            </a:pP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HTTP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server</a:t>
            </a:r>
            <a:r>
              <a:rPr sz="24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does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not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maintain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any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state.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It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forgets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about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client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after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sending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400" spc="-5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response.</a:t>
            </a:r>
            <a:endParaRPr sz="2400">
              <a:latin typeface="Calibri"/>
              <a:cs typeface="Calibri"/>
            </a:endParaRPr>
          </a:p>
          <a:p>
            <a:pPr marL="812800" lvl="1" indent="-342900">
              <a:lnSpc>
                <a:spcPct val="100000"/>
              </a:lnSpc>
              <a:buFont typeface="Arial MT"/>
              <a:buChar char="•"/>
              <a:tabLst>
                <a:tab pos="812165" algn="l"/>
                <a:tab pos="812800" algn="l"/>
              </a:tabLst>
            </a:pP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It</a:t>
            </a:r>
            <a:r>
              <a:rPr sz="24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treats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every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new</a:t>
            </a:r>
            <a:r>
              <a:rPr sz="24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request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independently.</a:t>
            </a:r>
            <a:endParaRPr sz="24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15"/>
              </a:spcBef>
              <a:buClr>
                <a:srgbClr val="FFFFFF"/>
              </a:buClr>
              <a:buFont typeface="Arial MT"/>
              <a:buChar char="•"/>
            </a:pPr>
            <a:endParaRPr sz="235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b="1" i="1" spc="5" dirty="0">
                <a:solidFill>
                  <a:srgbClr val="FFFFFF"/>
                </a:solidFill>
                <a:latin typeface="Calibri"/>
                <a:cs typeface="Calibri"/>
              </a:rPr>
              <a:t>HTTP</a:t>
            </a:r>
            <a:r>
              <a:rPr sz="2400" b="1" i="1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b="1" i="1" spc="-10" dirty="0">
                <a:solidFill>
                  <a:srgbClr val="FFFFFF"/>
                </a:solidFill>
                <a:latin typeface="Calibri"/>
                <a:cs typeface="Calibri"/>
              </a:rPr>
              <a:t>Security</a:t>
            </a:r>
            <a:endParaRPr sz="2400">
              <a:latin typeface="Calibri"/>
              <a:cs typeface="Calibri"/>
            </a:endParaRPr>
          </a:p>
          <a:p>
            <a:pPr marL="812800" lvl="1" indent="-342900">
              <a:lnSpc>
                <a:spcPct val="100000"/>
              </a:lnSpc>
              <a:buFont typeface="Arial MT"/>
              <a:buChar char="•"/>
              <a:tabLst>
                <a:tab pos="812165" algn="l"/>
                <a:tab pos="812800" algn="l"/>
              </a:tabLst>
            </a:pP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HTTP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per se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does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not</a:t>
            </a:r>
            <a:r>
              <a:rPr sz="24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provide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security.</a:t>
            </a:r>
            <a:endParaRPr sz="2400">
              <a:latin typeface="Calibri"/>
              <a:cs typeface="Calibri"/>
            </a:endParaRPr>
          </a:p>
          <a:p>
            <a:pPr marL="812800" marR="5080" lvl="1" indent="-342900">
              <a:lnSpc>
                <a:spcPct val="100000"/>
              </a:lnSpc>
              <a:buFont typeface="Arial MT"/>
              <a:buChar char="•"/>
              <a:tabLst>
                <a:tab pos="812165" algn="l"/>
                <a:tab pos="812800" algn="l"/>
              </a:tabLst>
            </a:pP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HTTP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can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be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run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over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Secure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Socket Layer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(SSL).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In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this case, 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HTTP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is 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referred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to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as </a:t>
            </a:r>
            <a:r>
              <a:rPr sz="2400" spc="-5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HTTPS.</a:t>
            </a:r>
            <a:endParaRPr sz="2400">
              <a:latin typeface="Calibri"/>
              <a:cs typeface="Calibri"/>
            </a:endParaRPr>
          </a:p>
          <a:p>
            <a:pPr marL="812800" lvl="1" indent="-342900">
              <a:lnSpc>
                <a:spcPct val="100000"/>
              </a:lnSpc>
              <a:buFont typeface="Arial MT"/>
              <a:buChar char="•"/>
              <a:tabLst>
                <a:tab pos="812165" algn="l"/>
                <a:tab pos="812800" algn="l"/>
              </a:tabLst>
            </a:pP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HTTPS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provides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confidentiality,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client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server</a:t>
            </a:r>
            <a:r>
              <a:rPr sz="24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authentication,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and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data 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integrity.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412616" y="6228613"/>
            <a:ext cx="5351780" cy="584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85"/>
              </a:lnSpc>
            </a:pPr>
            <a:r>
              <a:rPr sz="4400" u="heavy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www.knowledgegate.in</a:t>
            </a:r>
            <a:endParaRPr sz="4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724271" y="46431"/>
            <a:ext cx="742950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u="heavy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DNS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412616" y="6228613"/>
            <a:ext cx="5351780" cy="584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85"/>
              </a:lnSpc>
            </a:pPr>
            <a:r>
              <a:rPr sz="4400" u="heavy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www.knowledgegate.in</a:t>
            </a:r>
            <a:endParaRPr sz="44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8739" y="676401"/>
            <a:ext cx="11988165" cy="37420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145415" indent="-342900">
              <a:lnSpc>
                <a:spcPct val="114999"/>
              </a:lnSpc>
              <a:spcBef>
                <a:spcPts val="100"/>
              </a:spcBef>
              <a:buFont typeface="Symbol"/>
              <a:buChar char=""/>
              <a:tabLst>
                <a:tab pos="354965" algn="l"/>
                <a:tab pos="355600" algn="l"/>
              </a:tabLst>
            </a:pP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As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we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know human beings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are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not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comfortable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in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remembering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numbers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so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to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remember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IP 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address of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website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or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mail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account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in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internet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is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difficult. Secondly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IP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addresses of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mail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or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websites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keeps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on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changing,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so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we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have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come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up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with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one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more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level</a:t>
            </a:r>
            <a:r>
              <a:rPr sz="24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addressing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which </a:t>
            </a:r>
            <a:r>
              <a:rPr sz="2400" spc="-5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easy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remember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do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not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change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with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time.</a:t>
            </a:r>
            <a:endParaRPr sz="2400">
              <a:latin typeface="Calibri"/>
              <a:cs typeface="Calibri"/>
            </a:endParaRPr>
          </a:p>
          <a:p>
            <a:pPr marL="355600" marR="5080" indent="-342900">
              <a:lnSpc>
                <a:spcPct val="114999"/>
              </a:lnSpc>
              <a:spcBef>
                <a:spcPts val="1380"/>
              </a:spcBef>
              <a:buFont typeface="Symbol"/>
              <a:buChar char=""/>
              <a:tabLst>
                <a:tab pos="354965" algn="l"/>
                <a:tab pos="355600" algn="l"/>
              </a:tabLst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Solution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Name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addressing,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i.e.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we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give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some names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to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websites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and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mail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account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like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we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do </a:t>
            </a:r>
            <a:r>
              <a:rPr sz="2400" spc="-5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to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humans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in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real world.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But then if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someone write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name of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website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in the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browser we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need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some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mechanism</a:t>
            </a:r>
            <a:r>
              <a:rPr sz="24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convert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it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back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into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IP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address.</a:t>
            </a:r>
            <a:endParaRPr sz="24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1810"/>
              </a:spcBef>
              <a:buFont typeface="Symbol"/>
              <a:buChar char=""/>
              <a:tabLst>
                <a:tab pos="354965" algn="l"/>
                <a:tab pos="355600" algn="l"/>
              </a:tabLst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Domain</a:t>
            </a:r>
            <a:r>
              <a:rPr sz="24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Name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System</a:t>
            </a:r>
            <a:r>
              <a:rPr sz="24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solve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this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problem.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763257" y="1842261"/>
            <a:ext cx="5308600" cy="2952496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78739" y="13207"/>
            <a:ext cx="11720830" cy="1489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marR="5080" indent="-287020">
              <a:lnSpc>
                <a:spcPct val="100000"/>
              </a:lnSpc>
              <a:spcBef>
                <a:spcPts val="100"/>
              </a:spcBef>
              <a:buClr>
                <a:srgbClr val="FFFFFF"/>
              </a:buClr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This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diagram perfectly represent how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DNS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works,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user of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website may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know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name of </a:t>
            </a:r>
            <a:r>
              <a:rPr sz="2400" spc="-5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website;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40" dirty="0">
                <a:solidFill>
                  <a:srgbClr val="FFFFFF"/>
                </a:solidFill>
                <a:latin typeface="Calibri"/>
                <a:cs typeface="Calibri"/>
              </a:rPr>
              <a:t>however,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the IP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protocol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needs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IP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address.</a:t>
            </a:r>
            <a:endParaRPr sz="2400">
              <a:latin typeface="Calibri"/>
              <a:cs typeface="Calibri"/>
            </a:endParaRPr>
          </a:p>
          <a:p>
            <a:pPr marL="299085" marR="64135" indent="-287020">
              <a:lnSpc>
                <a:spcPct val="100000"/>
              </a:lnSpc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The DNS client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program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sends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request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to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DNS server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to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map the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Web-site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address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to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400" spc="-5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corresponding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IP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address.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39268" y="1848612"/>
            <a:ext cx="6330696" cy="3669791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412616" y="6228613"/>
            <a:ext cx="5351780" cy="584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85"/>
              </a:lnSpc>
            </a:pPr>
            <a:r>
              <a:rPr sz="4400" u="heavy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4"/>
              </a:rPr>
              <a:t>www.knowledgegate.in</a:t>
            </a:r>
            <a:endParaRPr sz="4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739" y="16255"/>
            <a:ext cx="11859260" cy="2159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9085" marR="91440" indent="-287020" algn="just">
              <a:lnSpc>
                <a:spcPct val="100000"/>
              </a:lnSpc>
              <a:spcBef>
                <a:spcPts val="95"/>
              </a:spcBef>
              <a:buClr>
                <a:srgbClr val="FFFFFF"/>
              </a:buClr>
              <a:buFont typeface="Arial MT"/>
              <a:buChar char="•"/>
              <a:tabLst>
                <a:tab pos="299720" algn="l"/>
              </a:tabLst>
            </a:pPr>
            <a:r>
              <a:rPr sz="2200" spc="-50" dirty="0">
                <a:solidFill>
                  <a:srgbClr val="FFFFFF"/>
                </a:solidFill>
                <a:latin typeface="Calibri"/>
                <a:cs typeface="Calibri"/>
              </a:rPr>
              <a:t>Today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we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divide this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huge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amount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of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information 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into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smaller parts and 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store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each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part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on a 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different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40" dirty="0">
                <a:solidFill>
                  <a:srgbClr val="FFFFFF"/>
                </a:solidFill>
                <a:latin typeface="Calibri"/>
                <a:cs typeface="Calibri"/>
              </a:rPr>
              <a:t>computer.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In this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method,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host that needs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mapping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can contact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closest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computer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holding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needed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information.</a:t>
            </a:r>
            <a:endParaRPr sz="2200">
              <a:latin typeface="Calibri"/>
              <a:cs typeface="Calibri"/>
            </a:endParaRPr>
          </a:p>
          <a:p>
            <a:pPr marL="299085" marR="5080" indent="-287020">
              <a:lnSpc>
                <a:spcPct val="100000"/>
              </a:lnSpc>
              <a:spcBef>
                <a:spcPts val="960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It is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30" dirty="0">
                <a:solidFill>
                  <a:srgbClr val="FFFFFF"/>
                </a:solidFill>
                <a:latin typeface="Calibri"/>
                <a:cs typeface="Calibri"/>
              </a:rPr>
              <a:t>Very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difficult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find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out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2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ip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address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associated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website</a:t>
            </a:r>
            <a:r>
              <a:rPr sz="22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because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there</a:t>
            </a:r>
            <a:r>
              <a:rPr sz="22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are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millions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of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websites</a:t>
            </a:r>
            <a:r>
              <a:rPr sz="22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with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all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those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websites,</a:t>
            </a:r>
            <a:r>
              <a:rPr sz="22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we</a:t>
            </a:r>
            <a:r>
              <a:rPr sz="22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should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be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able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2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generate</a:t>
            </a:r>
            <a:r>
              <a:rPr sz="220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2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ip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address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25" dirty="0">
                <a:solidFill>
                  <a:srgbClr val="FFFFFF"/>
                </a:solidFill>
                <a:latin typeface="Calibri"/>
                <a:cs typeface="Calibri"/>
              </a:rPr>
              <a:t>immediately,</a:t>
            </a:r>
            <a:r>
              <a:rPr sz="2200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there </a:t>
            </a:r>
            <a:r>
              <a:rPr sz="2200" spc="-48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should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not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be</a:t>
            </a:r>
            <a:r>
              <a:rPr sz="22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a lot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delay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25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that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happen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organization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database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2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very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important.</a:t>
            </a:r>
            <a:endParaRPr sz="22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30195" y="2362200"/>
            <a:ext cx="7008876" cy="4207764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412616" y="6228613"/>
            <a:ext cx="5351780" cy="584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85"/>
              </a:lnSpc>
            </a:pPr>
            <a:r>
              <a:rPr sz="4400" u="heavy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3"/>
              </a:rPr>
              <a:t>www.knowledgegate.in</a:t>
            </a:r>
            <a:endParaRPr sz="4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12616" y="6088786"/>
            <a:ext cx="535178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u="heavy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www.knowledgegate.in</a:t>
            </a:r>
            <a:endParaRPr sz="44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8739" y="16256"/>
            <a:ext cx="6946900" cy="61233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2000" b="1" spc="-15" dirty="0">
                <a:solidFill>
                  <a:srgbClr val="FFFFFF"/>
                </a:solidFill>
                <a:latin typeface="Calibri"/>
                <a:cs typeface="Calibri"/>
              </a:rPr>
              <a:t>Hierarchy</a:t>
            </a:r>
            <a:r>
              <a:rPr sz="2000" b="1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2000" b="1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b="1" spc="-5" dirty="0">
                <a:solidFill>
                  <a:srgbClr val="FFFFFF"/>
                </a:solidFill>
                <a:latin typeface="Calibri"/>
                <a:cs typeface="Calibri"/>
              </a:rPr>
              <a:t>Name</a:t>
            </a:r>
            <a:r>
              <a:rPr sz="2000" b="1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FFFFFF"/>
                </a:solidFill>
                <a:latin typeface="Calibri"/>
                <a:cs typeface="Calibri"/>
              </a:rPr>
              <a:t>Servers</a:t>
            </a:r>
            <a:endParaRPr sz="2000">
              <a:latin typeface="Calibri"/>
              <a:cs typeface="Calibri"/>
            </a:endParaRPr>
          </a:p>
          <a:p>
            <a:pPr marL="756285" marR="297815" lvl="1" indent="-287020">
              <a:lnSpc>
                <a:spcPct val="100000"/>
              </a:lnSpc>
              <a:buFont typeface="Arial MT"/>
              <a:buChar char="•"/>
              <a:tabLst>
                <a:tab pos="756285" algn="l"/>
                <a:tab pos="756920" algn="l"/>
              </a:tabLst>
            </a:pPr>
            <a:r>
              <a:rPr sz="2000" b="1" spc="-10" dirty="0">
                <a:solidFill>
                  <a:srgbClr val="FFFFFF"/>
                </a:solidFill>
                <a:latin typeface="Calibri"/>
                <a:cs typeface="Calibri"/>
              </a:rPr>
              <a:t>Root</a:t>
            </a:r>
            <a:r>
              <a:rPr sz="2000" b="1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FFFFFF"/>
                </a:solidFill>
                <a:latin typeface="Calibri"/>
                <a:cs typeface="Calibri"/>
              </a:rPr>
              <a:t>name</a:t>
            </a:r>
            <a:r>
              <a:rPr sz="2000" b="1" spc="-10" dirty="0">
                <a:solidFill>
                  <a:srgbClr val="FFFFFF"/>
                </a:solidFill>
                <a:latin typeface="Calibri"/>
                <a:cs typeface="Calibri"/>
              </a:rPr>
              <a:t> servers</a:t>
            </a:r>
            <a:r>
              <a:rPr sz="2000" b="1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It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contacted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by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name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servers</a:t>
            </a:r>
            <a:r>
              <a:rPr sz="2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that </a:t>
            </a:r>
            <a:r>
              <a:rPr sz="2000" spc="-43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cannot</a:t>
            </a:r>
            <a:r>
              <a:rPr sz="20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resolve</a:t>
            </a:r>
            <a:r>
              <a:rPr sz="2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 name.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It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contacts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authoritative</a:t>
            </a:r>
            <a:r>
              <a:rPr sz="2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name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server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if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name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mapping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is not known.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It then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gets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mapping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return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IP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address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to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host.</a:t>
            </a:r>
            <a:endParaRPr sz="20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25"/>
              </a:spcBef>
              <a:buClr>
                <a:srgbClr val="FFFFFF"/>
              </a:buClr>
              <a:buFont typeface="Arial MT"/>
              <a:buChar char="•"/>
            </a:pPr>
            <a:endParaRPr sz="1950">
              <a:latin typeface="Calibri"/>
              <a:cs typeface="Calibri"/>
            </a:endParaRPr>
          </a:p>
          <a:p>
            <a:pPr marL="756285" marR="5080" lvl="1" indent="-287020">
              <a:lnSpc>
                <a:spcPct val="100000"/>
              </a:lnSpc>
              <a:buFont typeface="Arial MT"/>
              <a:buChar char="•"/>
              <a:tabLst>
                <a:tab pos="756285" algn="l"/>
                <a:tab pos="756920" algn="l"/>
              </a:tabLst>
            </a:pPr>
            <a:r>
              <a:rPr sz="2000" b="1" spc="-55" dirty="0">
                <a:solidFill>
                  <a:srgbClr val="FFFFFF"/>
                </a:solidFill>
                <a:latin typeface="Calibri"/>
                <a:cs typeface="Calibri"/>
              </a:rPr>
              <a:t>Top</a:t>
            </a:r>
            <a:r>
              <a:rPr sz="2000" b="1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FFFFFF"/>
                </a:solidFill>
                <a:latin typeface="Calibri"/>
                <a:cs typeface="Calibri"/>
              </a:rPr>
              <a:t>level</a:t>
            </a:r>
            <a:r>
              <a:rPr sz="2000" b="1" spc="-5" dirty="0">
                <a:solidFill>
                  <a:srgbClr val="FFFFFF"/>
                </a:solidFill>
                <a:latin typeface="Calibri"/>
                <a:cs typeface="Calibri"/>
              </a:rPr>
              <a:t> server</a:t>
            </a:r>
            <a:r>
              <a:rPr sz="2000" b="1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It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is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responsible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20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com,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org,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edu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etc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and </a:t>
            </a:r>
            <a:r>
              <a:rPr sz="2000" spc="-4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all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top-level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country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domains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FFFFFF"/>
                </a:solidFill>
                <a:latin typeface="Calibri"/>
                <a:cs typeface="Calibri"/>
              </a:rPr>
              <a:t>like</a:t>
            </a:r>
            <a:r>
              <a:rPr sz="2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uk, </a:t>
            </a:r>
            <a:r>
              <a:rPr sz="2000" spc="-60" dirty="0">
                <a:solidFill>
                  <a:srgbClr val="FFFFFF"/>
                </a:solidFill>
                <a:latin typeface="Calibri"/>
                <a:cs typeface="Calibri"/>
              </a:rPr>
              <a:t>fr,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ca,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etc.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They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FFFFFF"/>
                </a:solidFill>
                <a:latin typeface="Calibri"/>
                <a:cs typeface="Calibri"/>
              </a:rPr>
              <a:t>have </a:t>
            </a:r>
            <a:r>
              <a:rPr sz="2000" spc="-43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info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about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authoritative</a:t>
            </a:r>
            <a:r>
              <a:rPr sz="2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domain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servers</a:t>
            </a:r>
            <a:r>
              <a:rPr sz="2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know</a:t>
            </a:r>
            <a:r>
              <a:rPr sz="20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names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and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IP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addresses</a:t>
            </a:r>
            <a:r>
              <a:rPr sz="2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of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each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authoritative</a:t>
            </a:r>
            <a:r>
              <a:rPr sz="2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name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server</a:t>
            </a:r>
            <a:r>
              <a:rPr sz="2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for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second</a:t>
            </a:r>
            <a:r>
              <a:rPr sz="20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level</a:t>
            </a:r>
            <a:r>
              <a:rPr sz="2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domains.</a:t>
            </a:r>
            <a:endParaRPr sz="20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25"/>
              </a:spcBef>
              <a:buClr>
                <a:srgbClr val="FFFFFF"/>
              </a:buClr>
              <a:buFont typeface="Arial MT"/>
              <a:buChar char="•"/>
            </a:pPr>
            <a:endParaRPr sz="1950">
              <a:latin typeface="Calibri"/>
              <a:cs typeface="Calibri"/>
            </a:endParaRPr>
          </a:p>
          <a:p>
            <a:pPr marL="756285" marR="19685" lvl="1" indent="-287020">
              <a:lnSpc>
                <a:spcPct val="100000"/>
              </a:lnSpc>
              <a:buFont typeface="Arial MT"/>
              <a:buChar char="•"/>
              <a:tabLst>
                <a:tab pos="756285" algn="l"/>
                <a:tab pos="756920" algn="l"/>
              </a:tabLst>
            </a:pPr>
            <a:r>
              <a:rPr sz="2000" b="1" spc="-10" dirty="0">
                <a:solidFill>
                  <a:srgbClr val="FFFFFF"/>
                </a:solidFill>
                <a:latin typeface="Calibri"/>
                <a:cs typeface="Calibri"/>
              </a:rPr>
              <a:t>Authoritative</a:t>
            </a:r>
            <a:r>
              <a:rPr sz="2000" b="1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FFFFFF"/>
                </a:solidFill>
                <a:latin typeface="Calibri"/>
                <a:cs typeface="Calibri"/>
              </a:rPr>
              <a:t>name</a:t>
            </a:r>
            <a:r>
              <a:rPr sz="2000" b="1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FFFFFF"/>
                </a:solidFill>
                <a:latin typeface="Calibri"/>
                <a:cs typeface="Calibri"/>
              </a:rPr>
              <a:t>servers</a:t>
            </a:r>
            <a:r>
              <a:rPr sz="2000" b="1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This</a:t>
            </a:r>
            <a:r>
              <a:rPr sz="2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FFFFFF"/>
                </a:solidFill>
                <a:latin typeface="Calibri"/>
                <a:cs typeface="Calibri"/>
              </a:rPr>
              <a:t>organization’s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DNS 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30" dirty="0">
                <a:solidFill>
                  <a:srgbClr val="FFFFFF"/>
                </a:solidFill>
                <a:latin typeface="Calibri"/>
                <a:cs typeface="Calibri"/>
              </a:rPr>
              <a:t>server,</a:t>
            </a:r>
            <a:r>
              <a:rPr sz="2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providing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authoritative</a:t>
            </a:r>
            <a:r>
              <a:rPr sz="2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hostName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IP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mapping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FFFFFF"/>
                </a:solidFill>
                <a:latin typeface="Calibri"/>
                <a:cs typeface="Calibri"/>
              </a:rPr>
              <a:t>for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organization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servers.</a:t>
            </a:r>
            <a:r>
              <a:rPr sz="2000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It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can</a:t>
            </a:r>
            <a:r>
              <a:rPr sz="2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be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maintained</a:t>
            </a:r>
            <a:r>
              <a:rPr sz="2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by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organization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or service </a:t>
            </a:r>
            <a:r>
              <a:rPr sz="2000" spc="-30" dirty="0">
                <a:solidFill>
                  <a:srgbClr val="FFFFFF"/>
                </a:solidFill>
                <a:latin typeface="Calibri"/>
                <a:cs typeface="Calibri"/>
              </a:rPr>
              <a:t>provider.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In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order to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reach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cse.dtu.in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we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have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to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ask the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root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DNS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30" dirty="0">
                <a:solidFill>
                  <a:srgbClr val="FFFFFF"/>
                </a:solidFill>
                <a:latin typeface="Calibri"/>
                <a:cs typeface="Calibri"/>
              </a:rPr>
              <a:t>server,</a:t>
            </a:r>
            <a:r>
              <a:rPr sz="2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then it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will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point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out</a:t>
            </a:r>
            <a:r>
              <a:rPr sz="20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top-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level</a:t>
            </a:r>
            <a:r>
              <a:rPr sz="2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domain server</a:t>
            </a:r>
            <a:r>
              <a:rPr sz="2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and then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authoritative</a:t>
            </a:r>
            <a:r>
              <a:rPr sz="2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domain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name </a:t>
            </a:r>
            <a:r>
              <a:rPr sz="2000" spc="-43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server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which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actually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contains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 IP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address.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So,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the 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authoritative</a:t>
            </a:r>
            <a:r>
              <a:rPr sz="2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domain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server</a:t>
            </a:r>
            <a:r>
              <a:rPr sz="2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will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return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associative</a:t>
            </a:r>
            <a:r>
              <a:rPr sz="2000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ip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22452" y="6113170"/>
            <a:ext cx="89090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add</a:t>
            </a:r>
            <a:r>
              <a:rPr sz="2000" spc="-25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s.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136892" y="0"/>
            <a:ext cx="5055108" cy="4724400"/>
          </a:xfrm>
          <a:prstGeom prst="rect">
            <a:avLst/>
          </a:prstGeom>
        </p:spPr>
      </p:pic>
    </p:spTree>
  </p:cSld>
  <p:clrMapOvr>
    <a:masterClrMapping/>
  </p:clrMapOvr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122290" y="9855"/>
            <a:ext cx="1945639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u="heavy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NAME</a:t>
            </a:r>
            <a:r>
              <a:rPr sz="2800" b="1" u="heavy" spc="-6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2800" b="1" u="heavy" spc="-5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SPACE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412616" y="6228613"/>
            <a:ext cx="5351780" cy="584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85"/>
              </a:lnSpc>
            </a:pPr>
            <a:r>
              <a:rPr sz="4400" u="heavy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www.knowledgegate.in</a:t>
            </a:r>
            <a:endParaRPr sz="44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8739" y="440182"/>
            <a:ext cx="11964035" cy="3683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marR="441325" indent="-28702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2400" spc="-114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be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unambiguous,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names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must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be unique because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addresses</a:t>
            </a:r>
            <a:r>
              <a:rPr sz="24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are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unique.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name </a:t>
            </a:r>
            <a:r>
              <a:rPr sz="2400" spc="-5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space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that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maps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each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address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to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unique name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can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be 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organized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in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two 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ways: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flat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or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hierarchical.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Clr>
                <a:srgbClr val="FFFFFF"/>
              </a:buClr>
              <a:buFont typeface="Arial MT"/>
              <a:buChar char="•"/>
            </a:pPr>
            <a:endParaRPr sz="235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2400" b="1" u="heavy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Flat</a:t>
            </a:r>
            <a:r>
              <a:rPr sz="2400" b="1" u="heavy" spc="-3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2400" b="1" u="heavy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Name</a:t>
            </a:r>
            <a:r>
              <a:rPr sz="2400" b="1" u="heavy" spc="-3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2400" b="1" u="heavy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Space</a:t>
            </a:r>
            <a:endParaRPr sz="2400">
              <a:latin typeface="Calibri"/>
              <a:cs typeface="Calibri"/>
            </a:endParaRPr>
          </a:p>
          <a:p>
            <a:pPr marL="756285" marR="135890" lvl="1" indent="-287020">
              <a:lnSpc>
                <a:spcPct val="100000"/>
              </a:lnSpc>
              <a:buFont typeface="Arial MT"/>
              <a:buChar char="•"/>
              <a:tabLst>
                <a:tab pos="756285" algn="l"/>
                <a:tab pos="756920" algn="l"/>
              </a:tabLst>
            </a:pP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In a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flat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name space,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name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is assigned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to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an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address.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name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in this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space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is a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sequence </a:t>
            </a:r>
            <a:r>
              <a:rPr sz="2400" spc="-5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characters</a:t>
            </a:r>
            <a:r>
              <a:rPr sz="24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without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structure.</a:t>
            </a:r>
            <a:endParaRPr sz="2400">
              <a:latin typeface="Calibri"/>
              <a:cs typeface="Calibri"/>
            </a:endParaRPr>
          </a:p>
          <a:p>
            <a:pPr marL="756285" lvl="1" indent="-287020">
              <a:lnSpc>
                <a:spcPct val="100000"/>
              </a:lnSpc>
              <a:buFont typeface="Arial MT"/>
              <a:buChar char="•"/>
              <a:tabLst>
                <a:tab pos="756285" algn="l"/>
                <a:tab pos="756920" algn="l"/>
              </a:tabLst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4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main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disadvantage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flat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name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space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that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it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cannot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be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used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in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large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system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such</a:t>
            </a:r>
            <a:endParaRPr sz="2400">
              <a:latin typeface="Calibri"/>
              <a:cs typeface="Calibri"/>
            </a:endParaRPr>
          </a:p>
          <a:p>
            <a:pPr marL="756285">
              <a:lnSpc>
                <a:spcPct val="100000"/>
              </a:lnSpc>
            </a:pP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as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Internet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because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it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must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be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centrally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controlled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avoid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ambiguity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duplication.</a:t>
            </a:r>
            <a:endParaRPr sz="2400">
              <a:latin typeface="Calibri"/>
              <a:cs typeface="Calibri"/>
            </a:endParaRPr>
          </a:p>
          <a:p>
            <a:pPr marL="756285" lvl="1" indent="-287020">
              <a:lnSpc>
                <a:spcPct val="100000"/>
              </a:lnSpc>
              <a:buFont typeface="Arial MT"/>
              <a:buChar char="•"/>
              <a:tabLst>
                <a:tab pos="756285" algn="l"/>
                <a:tab pos="756920" algn="l"/>
              </a:tabLst>
            </a:pP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So,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Solution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Hierarchical</a:t>
            </a:r>
            <a:r>
              <a:rPr sz="24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Name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Space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429258" y="1435353"/>
            <a:ext cx="9333865" cy="4841240"/>
            <a:chOff x="1429258" y="1435353"/>
            <a:chExt cx="9333865" cy="4841240"/>
          </a:xfrm>
        </p:grpSpPr>
        <p:sp>
          <p:nvSpPr>
            <p:cNvPr id="3" name="object 3"/>
            <p:cNvSpPr/>
            <p:nvPr/>
          </p:nvSpPr>
          <p:spPr>
            <a:xfrm>
              <a:off x="1435608" y="1441703"/>
              <a:ext cx="9321165" cy="4828540"/>
            </a:xfrm>
            <a:custGeom>
              <a:avLst/>
              <a:gdLst/>
              <a:ahLst/>
              <a:cxnLst/>
              <a:rect l="l" t="t" r="r" b="b"/>
              <a:pathLst>
                <a:path w="9321165" h="4828540">
                  <a:moveTo>
                    <a:pt x="9320784" y="0"/>
                  </a:moveTo>
                  <a:lnTo>
                    <a:pt x="0" y="0"/>
                  </a:lnTo>
                  <a:lnTo>
                    <a:pt x="0" y="4828032"/>
                  </a:lnTo>
                  <a:lnTo>
                    <a:pt x="9320784" y="4828032"/>
                  </a:lnTo>
                  <a:lnTo>
                    <a:pt x="932078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435608" y="1441703"/>
              <a:ext cx="9321165" cy="4828540"/>
            </a:xfrm>
            <a:custGeom>
              <a:avLst/>
              <a:gdLst/>
              <a:ahLst/>
              <a:cxnLst/>
              <a:rect l="l" t="t" r="r" b="b"/>
              <a:pathLst>
                <a:path w="9321165" h="4828540">
                  <a:moveTo>
                    <a:pt x="0" y="4828032"/>
                  </a:moveTo>
                  <a:lnTo>
                    <a:pt x="9320784" y="4828032"/>
                  </a:lnTo>
                  <a:lnTo>
                    <a:pt x="9320784" y="0"/>
                  </a:lnTo>
                  <a:lnTo>
                    <a:pt x="0" y="0"/>
                  </a:lnTo>
                  <a:lnTo>
                    <a:pt x="0" y="4828032"/>
                  </a:lnTo>
                  <a:close/>
                </a:path>
              </a:pathLst>
            </a:custGeom>
            <a:ln w="12700">
              <a:solidFill>
                <a:srgbClr val="172C5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19072" y="1563623"/>
              <a:ext cx="8682228" cy="4564380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3200" b="1" u="heavy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5.</a:t>
            </a:r>
            <a:r>
              <a:rPr sz="3200" b="1" u="heavy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3200" b="1" u="heavy" spc="-2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Transmission</a:t>
            </a:r>
            <a:r>
              <a:rPr sz="3200" b="1" u="heavy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3200" b="1" u="heavy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mode</a:t>
            </a:r>
            <a:r>
              <a:rPr sz="3200" spc="-5" dirty="0">
                <a:solidFill>
                  <a:srgbClr val="FFFFFF"/>
                </a:solidFill>
              </a:rPr>
              <a:t>:</a:t>
            </a:r>
            <a:r>
              <a:rPr sz="3200" spc="-20" dirty="0">
                <a:solidFill>
                  <a:srgbClr val="FFFFFF"/>
                </a:solidFill>
              </a:rPr>
              <a:t> </a:t>
            </a:r>
            <a:r>
              <a:rPr sz="3200" spc="-5" dirty="0">
                <a:solidFill>
                  <a:srgbClr val="FFFFFF"/>
                </a:solidFill>
              </a:rPr>
              <a:t>The</a:t>
            </a:r>
            <a:r>
              <a:rPr sz="3200" dirty="0">
                <a:solidFill>
                  <a:srgbClr val="FFFFFF"/>
                </a:solidFill>
              </a:rPr>
              <a:t> </a:t>
            </a:r>
            <a:r>
              <a:rPr sz="3200" spc="-15" dirty="0">
                <a:solidFill>
                  <a:srgbClr val="FFFFFF"/>
                </a:solidFill>
              </a:rPr>
              <a:t>physical</a:t>
            </a:r>
            <a:r>
              <a:rPr sz="3200" spc="20" dirty="0">
                <a:solidFill>
                  <a:srgbClr val="FFFFFF"/>
                </a:solidFill>
              </a:rPr>
              <a:t> </a:t>
            </a:r>
            <a:r>
              <a:rPr sz="3200" spc="-20" dirty="0">
                <a:solidFill>
                  <a:srgbClr val="FFFFFF"/>
                </a:solidFill>
              </a:rPr>
              <a:t>layer</a:t>
            </a:r>
            <a:r>
              <a:rPr sz="3200" spc="-5" dirty="0">
                <a:solidFill>
                  <a:srgbClr val="FFFFFF"/>
                </a:solidFill>
              </a:rPr>
              <a:t> </a:t>
            </a:r>
            <a:r>
              <a:rPr sz="3200" dirty="0">
                <a:solidFill>
                  <a:srgbClr val="FFFFFF"/>
                </a:solidFill>
              </a:rPr>
              <a:t>also</a:t>
            </a:r>
            <a:r>
              <a:rPr sz="3200" spc="10" dirty="0">
                <a:solidFill>
                  <a:srgbClr val="FFFFFF"/>
                </a:solidFill>
              </a:rPr>
              <a:t> </a:t>
            </a:r>
            <a:r>
              <a:rPr sz="3200" spc="-5" dirty="0">
                <a:solidFill>
                  <a:srgbClr val="FFFFFF"/>
                </a:solidFill>
              </a:rPr>
              <a:t>defines</a:t>
            </a:r>
            <a:r>
              <a:rPr sz="3200" dirty="0">
                <a:solidFill>
                  <a:srgbClr val="FFFFFF"/>
                </a:solidFill>
              </a:rPr>
              <a:t> the</a:t>
            </a:r>
            <a:r>
              <a:rPr sz="3200" spc="5" dirty="0">
                <a:solidFill>
                  <a:srgbClr val="FFFFFF"/>
                </a:solidFill>
              </a:rPr>
              <a:t> </a:t>
            </a:r>
            <a:r>
              <a:rPr sz="3200" spc="-5" dirty="0">
                <a:solidFill>
                  <a:srgbClr val="FFFFFF"/>
                </a:solidFill>
              </a:rPr>
              <a:t>direction</a:t>
            </a:r>
            <a:r>
              <a:rPr sz="3200" spc="10" dirty="0">
                <a:solidFill>
                  <a:srgbClr val="FFFFFF"/>
                </a:solidFill>
              </a:rPr>
              <a:t> </a:t>
            </a:r>
            <a:r>
              <a:rPr sz="3200" spc="-5" dirty="0">
                <a:solidFill>
                  <a:srgbClr val="FFFFFF"/>
                </a:solidFill>
              </a:rPr>
              <a:t>of </a:t>
            </a:r>
            <a:r>
              <a:rPr sz="3200" dirty="0">
                <a:solidFill>
                  <a:srgbClr val="FFFFFF"/>
                </a:solidFill>
              </a:rPr>
              <a:t> </a:t>
            </a:r>
            <a:r>
              <a:rPr sz="3200" spc="-10" dirty="0">
                <a:solidFill>
                  <a:srgbClr val="FFFFFF"/>
                </a:solidFill>
              </a:rPr>
              <a:t>transmission</a:t>
            </a:r>
            <a:r>
              <a:rPr sz="3200" spc="35" dirty="0">
                <a:solidFill>
                  <a:srgbClr val="FFFFFF"/>
                </a:solidFill>
              </a:rPr>
              <a:t> </a:t>
            </a:r>
            <a:r>
              <a:rPr sz="3200" spc="-10" dirty="0">
                <a:solidFill>
                  <a:srgbClr val="FFFFFF"/>
                </a:solidFill>
              </a:rPr>
              <a:t>between</a:t>
            </a:r>
            <a:r>
              <a:rPr sz="3200" dirty="0">
                <a:solidFill>
                  <a:srgbClr val="FFFFFF"/>
                </a:solidFill>
              </a:rPr>
              <a:t> </a:t>
            </a:r>
            <a:r>
              <a:rPr sz="3200" spc="-10" dirty="0">
                <a:solidFill>
                  <a:srgbClr val="FFFFFF"/>
                </a:solidFill>
              </a:rPr>
              <a:t>two</a:t>
            </a:r>
            <a:r>
              <a:rPr sz="3200" spc="5" dirty="0">
                <a:solidFill>
                  <a:srgbClr val="FFFFFF"/>
                </a:solidFill>
              </a:rPr>
              <a:t> </a:t>
            </a:r>
            <a:r>
              <a:rPr sz="3200" spc="-5" dirty="0">
                <a:solidFill>
                  <a:srgbClr val="FFFFFF"/>
                </a:solidFill>
              </a:rPr>
              <a:t>devices:</a:t>
            </a:r>
            <a:r>
              <a:rPr sz="3200" dirty="0">
                <a:solidFill>
                  <a:srgbClr val="FFFFFF"/>
                </a:solidFill>
              </a:rPr>
              <a:t> </a:t>
            </a:r>
            <a:r>
              <a:rPr sz="3200" spc="-10" dirty="0">
                <a:solidFill>
                  <a:srgbClr val="FFFFFF"/>
                </a:solidFill>
              </a:rPr>
              <a:t>simplex,</a:t>
            </a:r>
            <a:r>
              <a:rPr sz="3200" spc="20" dirty="0">
                <a:solidFill>
                  <a:srgbClr val="FFFFFF"/>
                </a:solidFill>
              </a:rPr>
              <a:t> </a:t>
            </a:r>
            <a:r>
              <a:rPr sz="3200" spc="-10" dirty="0">
                <a:solidFill>
                  <a:srgbClr val="FFFFFF"/>
                </a:solidFill>
              </a:rPr>
              <a:t>half-duplex,</a:t>
            </a:r>
            <a:r>
              <a:rPr sz="3200" spc="40" dirty="0">
                <a:solidFill>
                  <a:srgbClr val="FFFFFF"/>
                </a:solidFill>
              </a:rPr>
              <a:t> </a:t>
            </a:r>
            <a:r>
              <a:rPr sz="3200" spc="-5" dirty="0">
                <a:solidFill>
                  <a:srgbClr val="FFFFFF"/>
                </a:solidFill>
              </a:rPr>
              <a:t>or</a:t>
            </a:r>
            <a:r>
              <a:rPr sz="3200" spc="10" dirty="0">
                <a:solidFill>
                  <a:srgbClr val="FFFFFF"/>
                </a:solidFill>
              </a:rPr>
              <a:t> </a:t>
            </a:r>
            <a:r>
              <a:rPr sz="3200" spc="-10" dirty="0">
                <a:solidFill>
                  <a:srgbClr val="FFFFFF"/>
                </a:solidFill>
              </a:rPr>
              <a:t>full-duplex.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412616" y="6228613"/>
            <a:ext cx="5351780" cy="584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85"/>
              </a:lnSpc>
            </a:pPr>
            <a:r>
              <a:rPr sz="4400" u="heavy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3"/>
              </a:rPr>
              <a:t>www.knowledgegate.in</a:t>
            </a:r>
            <a:endParaRPr sz="4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739" y="16256"/>
            <a:ext cx="11584305" cy="30746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714875">
              <a:lnSpc>
                <a:spcPct val="100000"/>
              </a:lnSpc>
              <a:spcBef>
                <a:spcPts val="100"/>
              </a:spcBef>
            </a:pPr>
            <a:r>
              <a:rPr sz="2000" b="1" u="heavy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Hierarchical</a:t>
            </a:r>
            <a:r>
              <a:rPr sz="2000" b="1" u="heavy" spc="-4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2000" b="1" u="heavy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Name</a:t>
            </a:r>
            <a:r>
              <a:rPr sz="2000" b="1" u="heavy" spc="-3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2000" b="1" u="heavy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Space</a:t>
            </a:r>
            <a:endParaRPr sz="200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hierarchical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name space,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each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name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made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several</a:t>
            </a:r>
            <a:r>
              <a:rPr sz="2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parts.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FFFFFF"/>
                </a:solidFill>
                <a:latin typeface="Calibri"/>
                <a:cs typeface="Calibri"/>
              </a:rPr>
              <a:t>first</a:t>
            </a:r>
            <a:r>
              <a:rPr sz="200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part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can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define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nature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endParaRPr sz="2000">
              <a:latin typeface="Calibri"/>
              <a:cs typeface="Calibri"/>
            </a:endParaRPr>
          </a:p>
          <a:p>
            <a:pPr marL="299085">
              <a:lnSpc>
                <a:spcPct val="100000"/>
              </a:lnSpc>
              <a:spcBef>
                <a:spcPts val="5"/>
              </a:spcBef>
            </a:pP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organization</a:t>
            </a:r>
            <a:endParaRPr sz="2000">
              <a:latin typeface="Calibri"/>
              <a:cs typeface="Calibri"/>
            </a:endParaRPr>
          </a:p>
          <a:p>
            <a:pPr marL="299085" marR="883285" indent="-287020">
              <a:lnSpc>
                <a:spcPct val="100000"/>
              </a:lnSpc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second part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can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define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name of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an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organization,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third part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can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define departments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in the </a:t>
            </a:r>
            <a:r>
              <a:rPr sz="2000" spc="-4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organization,</a:t>
            </a:r>
            <a:r>
              <a:rPr sz="20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so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on.</a:t>
            </a:r>
            <a:endParaRPr sz="200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this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case,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authority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assign</a:t>
            </a:r>
            <a:r>
              <a:rPr sz="2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and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control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name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spaces</a:t>
            </a:r>
            <a:r>
              <a:rPr sz="2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can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be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decentralized.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central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authority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can</a:t>
            </a:r>
            <a:endParaRPr sz="2000">
              <a:latin typeface="Calibri"/>
              <a:cs typeface="Calibri"/>
            </a:endParaRPr>
          </a:p>
          <a:p>
            <a:pPr marL="299085">
              <a:lnSpc>
                <a:spcPct val="100000"/>
              </a:lnSpc>
            </a:pP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assign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part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name that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defines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the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nature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organization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and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name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of the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organization.</a:t>
            </a:r>
            <a:endParaRPr sz="200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The responsibility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of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rest</a:t>
            </a:r>
            <a:r>
              <a:rPr sz="2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of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name can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be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given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to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organization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25" dirty="0">
                <a:solidFill>
                  <a:srgbClr val="FFFFFF"/>
                </a:solidFill>
                <a:latin typeface="Calibri"/>
                <a:cs typeface="Calibri"/>
              </a:rPr>
              <a:t>itself.</a:t>
            </a:r>
            <a:endParaRPr sz="2000">
              <a:latin typeface="Calibri"/>
              <a:cs typeface="Calibri"/>
            </a:endParaRPr>
          </a:p>
          <a:p>
            <a:pPr marL="299085" marR="419734" indent="-287020">
              <a:lnSpc>
                <a:spcPct val="100000"/>
              </a:lnSpc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management of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organization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need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not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worry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that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prefix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chosen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host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FFFFFF"/>
                </a:solidFill>
                <a:latin typeface="Calibri"/>
                <a:cs typeface="Calibri"/>
              </a:rPr>
              <a:t>taken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by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another </a:t>
            </a:r>
            <a:r>
              <a:rPr sz="2000" spc="-43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organization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because,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even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if part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of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an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address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same,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the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whole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address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different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64207" y="3322320"/>
            <a:ext cx="8267700" cy="3272028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412616" y="6228613"/>
            <a:ext cx="5351780" cy="584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85"/>
              </a:lnSpc>
            </a:pPr>
            <a:r>
              <a:rPr sz="4400" u="heavy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3"/>
              </a:rPr>
              <a:t>www.knowledgegate.in</a:t>
            </a:r>
            <a:endParaRPr sz="4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739" y="16256"/>
            <a:ext cx="11984990" cy="18554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0"/>
              </a:spcBef>
              <a:buClr>
                <a:srgbClr val="FFFFFF"/>
              </a:buClr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Generic</a:t>
            </a:r>
            <a:r>
              <a:rPr sz="2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domain: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.com(commercial)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.edu(educational)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.mil(military)</a:t>
            </a:r>
            <a:r>
              <a:rPr sz="2000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.org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(non-profit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organization)</a:t>
            </a:r>
            <a:r>
              <a:rPr sz="2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.net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(similar</a:t>
            </a:r>
            <a:r>
              <a:rPr sz="2000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endParaRPr sz="2000">
              <a:latin typeface="Calibri"/>
              <a:cs typeface="Calibri"/>
            </a:endParaRPr>
          </a:p>
          <a:p>
            <a:pPr marL="299085">
              <a:lnSpc>
                <a:spcPct val="100000"/>
              </a:lnSpc>
            </a:pP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commercial)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all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these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are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generic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domain.</a:t>
            </a:r>
            <a:endParaRPr sz="200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Country</a:t>
            </a:r>
            <a:r>
              <a:rPr sz="20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domain .in</a:t>
            </a:r>
            <a:r>
              <a:rPr sz="20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(india)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.us</a:t>
            </a:r>
            <a:r>
              <a:rPr sz="20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.uk</a:t>
            </a:r>
            <a:endParaRPr sz="2000">
              <a:latin typeface="Calibri"/>
              <a:cs typeface="Calibri"/>
            </a:endParaRPr>
          </a:p>
          <a:p>
            <a:pPr marL="299085" marR="5080" indent="-287020">
              <a:lnSpc>
                <a:spcPct val="100000"/>
              </a:lnSpc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Inverse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domain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if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we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want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know</a:t>
            </a:r>
            <a:r>
              <a:rPr sz="20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what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domain name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of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website.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Ip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domain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name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mapping.</a:t>
            </a:r>
            <a:r>
              <a:rPr sz="20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So,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DNS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can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provide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both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the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mapping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example</a:t>
            </a:r>
            <a:r>
              <a:rPr sz="2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find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the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ip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addresses</a:t>
            </a:r>
            <a:r>
              <a:rPr sz="2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of </a:t>
            </a:r>
            <a:r>
              <a:rPr sz="2000" spc="-20" dirty="0">
                <a:solidFill>
                  <a:srgbClr val="FFFFFF"/>
                </a:solidFill>
                <a:latin typeface="Calibri"/>
                <a:cs typeface="Calibri"/>
                <a:hlinkClick r:id="rId2"/>
              </a:rPr>
              <a:t>www.unacademy.com</a:t>
            </a:r>
            <a:r>
              <a:rPr sz="2000" spc="-35" dirty="0">
                <a:solidFill>
                  <a:srgbClr val="FFFFFF"/>
                </a:solidFill>
                <a:latin typeface="Calibri"/>
                <a:cs typeface="Calibri"/>
                <a:hlinkClick r:id="rId2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then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we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FFFFFF"/>
                </a:solidFill>
                <a:latin typeface="Calibri"/>
                <a:cs typeface="Calibri"/>
              </a:rPr>
              <a:t>have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to </a:t>
            </a:r>
            <a:r>
              <a:rPr sz="2000" spc="-4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type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nslookup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FFFFFF"/>
                </a:solidFill>
                <a:latin typeface="Calibri"/>
                <a:cs typeface="Calibri"/>
                <a:hlinkClick r:id="rId2"/>
              </a:rPr>
              <a:t>www.unacademy.com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19783" y="2090927"/>
            <a:ext cx="8977884" cy="4337304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412616" y="6228613"/>
            <a:ext cx="5351780" cy="584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85"/>
              </a:lnSpc>
            </a:pPr>
            <a:r>
              <a:rPr sz="4400" u="heavy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4"/>
              </a:rPr>
              <a:t>www.knowledgegate.in</a:t>
            </a:r>
            <a:endParaRPr sz="4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660519" y="13207"/>
            <a:ext cx="28682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1" u="heavy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DOMAIN</a:t>
            </a:r>
            <a:r>
              <a:rPr b="1" u="heavy" spc="-6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b="1" u="heavy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NAME</a:t>
            </a:r>
            <a:r>
              <a:rPr b="1" u="heavy" spc="-5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b="1" u="heavy" spc="-4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SPACE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8739" y="381711"/>
            <a:ext cx="11752580" cy="636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86385" marR="5080" indent="-286385" algn="r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286385" algn="l"/>
                <a:tab pos="287020" algn="l"/>
              </a:tabLst>
            </a:pPr>
            <a:r>
              <a:rPr sz="2000" spc="-9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have</a:t>
            </a:r>
            <a:r>
              <a:rPr sz="2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hierarchical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name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space,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domain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name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space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was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designed.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In this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design</a:t>
            </a:r>
            <a:r>
              <a:rPr sz="2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names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are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defined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endParaRPr sz="2000">
              <a:latin typeface="Calibri"/>
              <a:cs typeface="Calibri"/>
            </a:endParaRPr>
          </a:p>
          <a:p>
            <a:pPr marR="50800" algn="r">
              <a:lnSpc>
                <a:spcPct val="100000"/>
              </a:lnSpc>
            </a:pP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an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inverted-tree</a:t>
            </a:r>
            <a:r>
              <a:rPr sz="2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structure</a:t>
            </a:r>
            <a:r>
              <a:rPr sz="2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with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root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at</a:t>
            </a:r>
            <a:r>
              <a:rPr sz="2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top.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The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tree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can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FFFFFF"/>
                </a:solidFill>
                <a:latin typeface="Calibri"/>
                <a:cs typeface="Calibri"/>
              </a:rPr>
              <a:t>have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only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128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levels:</a:t>
            </a:r>
            <a:r>
              <a:rPr sz="2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level</a:t>
            </a:r>
            <a:r>
              <a:rPr sz="2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(root)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level</a:t>
            </a:r>
            <a:r>
              <a:rPr sz="2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127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0500" y="1461516"/>
            <a:ext cx="6669024" cy="3698748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107935" y="1461516"/>
            <a:ext cx="4930139" cy="3852672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3412616" y="6228613"/>
            <a:ext cx="5351780" cy="584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85"/>
              </a:lnSpc>
            </a:pPr>
            <a:r>
              <a:rPr sz="4400" u="heavy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4"/>
              </a:rPr>
              <a:t>www.knowledgegate.in</a:t>
            </a:r>
            <a:endParaRPr sz="4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739" y="16256"/>
            <a:ext cx="5931535" cy="57575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0"/>
              </a:spcBef>
              <a:buClr>
                <a:srgbClr val="FFFFFF"/>
              </a:buClr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2000" b="1" u="heavy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Label</a:t>
            </a:r>
            <a:endParaRPr sz="2000">
              <a:latin typeface="Calibri"/>
              <a:cs typeface="Calibri"/>
            </a:endParaRPr>
          </a:p>
          <a:p>
            <a:pPr marL="756285" lvl="1" indent="-287020">
              <a:lnSpc>
                <a:spcPct val="100000"/>
              </a:lnSpc>
              <a:buFont typeface="Arial MT"/>
              <a:buChar char="•"/>
              <a:tabLst>
                <a:tab pos="756285" algn="l"/>
                <a:tab pos="756920" algn="l"/>
              </a:tabLst>
            </a:pP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Each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node</a:t>
            </a:r>
            <a:r>
              <a:rPr sz="20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tree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has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label,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which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string</a:t>
            </a:r>
            <a:endParaRPr sz="2000">
              <a:latin typeface="Calibri"/>
              <a:cs typeface="Calibri"/>
            </a:endParaRPr>
          </a:p>
          <a:p>
            <a:pPr marL="756285">
              <a:lnSpc>
                <a:spcPct val="100000"/>
              </a:lnSpc>
              <a:spcBef>
                <a:spcPts val="5"/>
              </a:spcBef>
            </a:pP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with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0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maximum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20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63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characters.</a:t>
            </a:r>
            <a:endParaRPr sz="2000">
              <a:latin typeface="Calibri"/>
              <a:cs typeface="Calibri"/>
            </a:endParaRPr>
          </a:p>
          <a:p>
            <a:pPr marL="756285" lvl="1" indent="-287020">
              <a:lnSpc>
                <a:spcPct val="100000"/>
              </a:lnSpc>
              <a:buFont typeface="Arial MT"/>
              <a:buChar char="•"/>
              <a:tabLst>
                <a:tab pos="756285" algn="l"/>
                <a:tab pos="756920" algn="l"/>
              </a:tabLst>
            </a:pP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root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label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null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string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(empty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string).</a:t>
            </a:r>
            <a:endParaRPr sz="2000">
              <a:latin typeface="Calibri"/>
              <a:cs typeface="Calibri"/>
            </a:endParaRPr>
          </a:p>
          <a:p>
            <a:pPr marL="756285" marR="5080" lvl="1" indent="-287020">
              <a:lnSpc>
                <a:spcPct val="100000"/>
              </a:lnSpc>
              <a:buFont typeface="Arial MT"/>
              <a:buChar char="•"/>
              <a:tabLst>
                <a:tab pos="756285" algn="l"/>
                <a:tab pos="756920" algn="l"/>
              </a:tabLst>
            </a:pP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DNS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requires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that children of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 node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(nodes that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branch</a:t>
            </a:r>
            <a:r>
              <a:rPr sz="20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from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same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node)</a:t>
            </a:r>
            <a:r>
              <a:rPr sz="2000" spc="-20" dirty="0">
                <a:solidFill>
                  <a:srgbClr val="FFFFFF"/>
                </a:solidFill>
                <a:latin typeface="Calibri"/>
                <a:cs typeface="Calibri"/>
              </a:rPr>
              <a:t> have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different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labels, </a:t>
            </a:r>
            <a:r>
              <a:rPr sz="2000" spc="-4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which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guarantees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uniqueness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of the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domain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names.</a:t>
            </a:r>
            <a:endParaRPr sz="20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30"/>
              </a:spcBef>
              <a:buClr>
                <a:srgbClr val="FFFFFF"/>
              </a:buClr>
              <a:buFont typeface="Arial MT"/>
              <a:buChar char="•"/>
            </a:pPr>
            <a:endParaRPr sz="1550">
              <a:latin typeface="Calibri"/>
              <a:cs typeface="Calibri"/>
            </a:endParaRPr>
          </a:p>
          <a:p>
            <a:pPr marL="299085" indent="-287020" algn="just">
              <a:lnSpc>
                <a:spcPct val="100000"/>
              </a:lnSpc>
              <a:buFont typeface="Arial MT"/>
              <a:buChar char="•"/>
              <a:tabLst>
                <a:tab pos="299720" algn="l"/>
              </a:tabLst>
            </a:pPr>
            <a:r>
              <a:rPr sz="2000" b="1" u="heavy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Domain</a:t>
            </a:r>
            <a:r>
              <a:rPr sz="2000" b="1" u="heavy" spc="-5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2000" b="1" u="heavy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Name</a:t>
            </a:r>
            <a:endParaRPr sz="2000">
              <a:latin typeface="Calibri"/>
              <a:cs typeface="Calibri"/>
            </a:endParaRPr>
          </a:p>
          <a:p>
            <a:pPr marL="756285" marR="234315" lvl="1" indent="-287020" algn="just">
              <a:lnSpc>
                <a:spcPct val="100000"/>
              </a:lnSpc>
              <a:buFont typeface="Arial MT"/>
              <a:buChar char="•"/>
              <a:tabLst>
                <a:tab pos="756920" algn="l"/>
              </a:tabLst>
            </a:pP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Each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node in the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tree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has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domain name.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full </a:t>
            </a:r>
            <a:r>
              <a:rPr sz="2000" spc="-4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domain name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is a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sequence of labels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separated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by</a:t>
            </a:r>
            <a:r>
              <a:rPr sz="20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dots (.).</a:t>
            </a:r>
            <a:endParaRPr sz="2000">
              <a:latin typeface="Calibri"/>
              <a:cs typeface="Calibri"/>
            </a:endParaRPr>
          </a:p>
          <a:p>
            <a:pPr marL="756285" marR="173355" lvl="1" indent="-287020">
              <a:lnSpc>
                <a:spcPct val="100000"/>
              </a:lnSpc>
              <a:buFont typeface="Arial MT"/>
              <a:buChar char="•"/>
              <a:tabLst>
                <a:tab pos="756285" algn="l"/>
                <a:tab pos="756920" algn="l"/>
              </a:tabLst>
            </a:pP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The domain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names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are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always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read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from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node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up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to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root.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last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label is the label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of </a:t>
            </a:r>
            <a:r>
              <a:rPr sz="2000" spc="-4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root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(null). This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means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that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 full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domain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name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always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ends in a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null label,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which means 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last character is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dot because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 null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string </a:t>
            </a:r>
            <a:r>
              <a:rPr sz="2000" spc="-4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is nothing.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96000" y="0"/>
            <a:ext cx="6096000" cy="465582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412616" y="6228613"/>
            <a:ext cx="5351780" cy="584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85"/>
              </a:lnSpc>
            </a:pPr>
            <a:r>
              <a:rPr sz="4400" u="heavy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3"/>
              </a:rPr>
              <a:t>www.knowledgegate.in</a:t>
            </a:r>
            <a:endParaRPr sz="4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19602" y="9855"/>
            <a:ext cx="534924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u="heavy" spc="-5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Telnet</a:t>
            </a:r>
            <a:r>
              <a:rPr sz="2800" u="heavy" spc="-3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sz="2800" u="heavy" spc="-2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(Telecommunication</a:t>
            </a:r>
            <a:r>
              <a:rPr sz="2800" u="heavy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 Network)</a:t>
            </a:r>
            <a:endParaRPr sz="2800"/>
          </a:p>
        </p:txBody>
      </p:sp>
      <p:sp>
        <p:nvSpPr>
          <p:cNvPr id="3" name="object 3"/>
          <p:cNvSpPr txBox="1"/>
          <p:nvPr/>
        </p:nvSpPr>
        <p:spPr>
          <a:xfrm>
            <a:off x="78739" y="562102"/>
            <a:ext cx="11991340" cy="2220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marR="5080" indent="-28702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2400" spc="-40" dirty="0">
                <a:solidFill>
                  <a:srgbClr val="FFFFFF"/>
                </a:solidFill>
                <a:latin typeface="Calibri"/>
                <a:cs typeface="Calibri"/>
              </a:rPr>
              <a:t>Telnet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text-based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protocol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used</a:t>
            </a:r>
            <a:r>
              <a:rPr sz="24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remote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access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servers,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operating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on 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TCP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port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23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and </a:t>
            </a:r>
            <a:r>
              <a:rPr sz="2400" spc="-5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following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client-server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model,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but lacks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data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encryption.</a:t>
            </a:r>
            <a:endParaRPr sz="2400">
              <a:latin typeface="Calibri"/>
              <a:cs typeface="Calibri"/>
            </a:endParaRPr>
          </a:p>
          <a:p>
            <a:pPr marL="299085" marR="227965" indent="-287020">
              <a:lnSpc>
                <a:spcPct val="100000"/>
              </a:lnSpc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Although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useful</a:t>
            </a:r>
            <a:r>
              <a:rPr sz="24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debugging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interactive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sessions,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its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lack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of security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measures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makes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it </a:t>
            </a:r>
            <a:r>
              <a:rPr sz="2400" spc="-5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susceptible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to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eavesdropping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and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unsuitable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transmitting</a:t>
            </a:r>
            <a:r>
              <a:rPr sz="24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sensitive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information.</a:t>
            </a:r>
            <a:endParaRPr sz="2400">
              <a:latin typeface="Calibri"/>
              <a:cs typeface="Calibri"/>
            </a:endParaRPr>
          </a:p>
          <a:p>
            <a:pPr marL="299085" marR="389890" indent="-287020">
              <a:lnSpc>
                <a:spcPct val="100000"/>
              </a:lnSpc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Largely</a:t>
            </a:r>
            <a:r>
              <a:rPr sz="24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replaced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by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more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secure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alternatives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like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SSH,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40" dirty="0">
                <a:solidFill>
                  <a:srgbClr val="FFFFFF"/>
                </a:solidFill>
                <a:latin typeface="Calibri"/>
                <a:cs typeface="Calibri"/>
              </a:rPr>
              <a:t>Telnet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still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finds</a:t>
            </a:r>
            <a:r>
              <a:rPr sz="24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use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in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legacy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systems </a:t>
            </a:r>
            <a:r>
              <a:rPr sz="2400" spc="-5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specialized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applications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where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high security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is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not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crucial.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14600" y="3236974"/>
            <a:ext cx="6641592" cy="3621022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412616" y="6228613"/>
            <a:ext cx="5351780" cy="584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85"/>
              </a:lnSpc>
            </a:pPr>
            <a:r>
              <a:rPr sz="4400" u="heavy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3"/>
              </a:rPr>
              <a:t>www.knowledgegate.in</a:t>
            </a:r>
            <a:endParaRPr sz="4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739" y="0"/>
            <a:ext cx="11927840" cy="3196590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pPr marL="2449830">
              <a:lnSpc>
                <a:spcPct val="100000"/>
              </a:lnSpc>
              <a:spcBef>
                <a:spcPts val="1060"/>
              </a:spcBef>
            </a:pPr>
            <a:r>
              <a:rPr sz="2400" b="1" u="heavy" spc="-2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ARPANET</a:t>
            </a:r>
            <a:r>
              <a:rPr sz="2400" b="1" u="heavy" spc="-2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2400" b="1" u="heavy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(Advanced</a:t>
            </a:r>
            <a:r>
              <a:rPr sz="2400" b="1" u="heavy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2400" b="1" u="heavy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Research</a:t>
            </a:r>
            <a:r>
              <a:rPr sz="2400" b="1" u="heavy" spc="-3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2400" b="1" u="heavy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Projects</a:t>
            </a:r>
            <a:r>
              <a:rPr sz="2400" b="1" u="heavy" spc="-2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2400" b="1" u="heavy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Agency</a:t>
            </a:r>
            <a:r>
              <a:rPr sz="2400" b="1" u="heavy" spc="-2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2400" b="1" u="heavy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Network)</a:t>
            </a:r>
            <a:endParaRPr sz="2400">
              <a:latin typeface="Calibri"/>
              <a:cs typeface="Calibri"/>
            </a:endParaRPr>
          </a:p>
          <a:p>
            <a:pPr marL="299085" marR="78740" indent="-287020">
              <a:lnSpc>
                <a:spcPct val="100000"/>
              </a:lnSpc>
              <a:spcBef>
                <a:spcPts val="965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2400" spc="-30" dirty="0">
                <a:solidFill>
                  <a:srgbClr val="FFFFFF"/>
                </a:solidFill>
                <a:latin typeface="Calibri"/>
                <a:cs typeface="Calibri"/>
              </a:rPr>
              <a:t>ARPANET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was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first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wide-area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network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using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packet</a:t>
            </a:r>
            <a:r>
              <a:rPr sz="24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switching,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created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late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1960s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by </a:t>
            </a:r>
            <a:r>
              <a:rPr sz="2400" spc="-5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U.S.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Department</a:t>
            </a:r>
            <a:r>
              <a:rPr sz="24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of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Defense,</a:t>
            </a:r>
            <a:r>
              <a:rPr sz="24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it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laid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groundwork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today's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internet.</a:t>
            </a:r>
            <a:endParaRPr sz="2400">
              <a:latin typeface="Calibri"/>
              <a:cs typeface="Calibri"/>
            </a:endParaRPr>
          </a:p>
          <a:p>
            <a:pPr marL="299085" marR="105410" indent="-287020">
              <a:lnSpc>
                <a:spcPct val="100000"/>
              </a:lnSpc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It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introduced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early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networking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protocols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like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80" dirty="0">
                <a:solidFill>
                  <a:srgbClr val="FFFFFF"/>
                </a:solidFill>
                <a:latin typeface="Calibri"/>
                <a:cs typeface="Calibri"/>
              </a:rPr>
              <a:t>NCP,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30" dirty="0">
                <a:solidFill>
                  <a:srgbClr val="FFFFFF"/>
                </a:solidFill>
                <a:latin typeface="Calibri"/>
                <a:cs typeface="Calibri"/>
              </a:rPr>
              <a:t>gave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rise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applications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like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email,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was </a:t>
            </a:r>
            <a:r>
              <a:rPr sz="2400" spc="-5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designed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research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24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resource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sharing,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expanding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to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connect hundreds</a:t>
            </a:r>
            <a:r>
              <a:rPr sz="24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of institutions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over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time.</a:t>
            </a:r>
            <a:endParaRPr sz="2400">
              <a:latin typeface="Calibri"/>
              <a:cs typeface="Calibri"/>
            </a:endParaRPr>
          </a:p>
          <a:p>
            <a:pPr marL="299085" marR="5080" indent="-287020">
              <a:lnSpc>
                <a:spcPct val="100000"/>
              </a:lnSpc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Though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decommissioned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in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1990,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its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technologies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and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concepts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had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a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lasting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impact,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inspiring </a:t>
            </a:r>
            <a:r>
              <a:rPr sz="2400" spc="-5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subsequent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networks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and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internet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protocols,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but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initially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lacked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strong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security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measures.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19271" y="3169920"/>
            <a:ext cx="5553456" cy="3523488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412616" y="6228613"/>
            <a:ext cx="5351780" cy="584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85"/>
              </a:lnSpc>
            </a:pPr>
            <a:r>
              <a:rPr sz="4400" u="heavy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3"/>
              </a:rPr>
              <a:t>www.knowledgegate.in</a:t>
            </a:r>
            <a:endParaRPr sz="4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757798" y="9855"/>
            <a:ext cx="67627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u="heavy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X</a:t>
            </a:r>
            <a:r>
              <a:rPr sz="2800" b="1" u="heavy" spc="-1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.</a:t>
            </a:r>
            <a:r>
              <a:rPr sz="2800" b="1" u="heavy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25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79522" y="2863595"/>
            <a:ext cx="5659120" cy="3994402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78739" y="440182"/>
            <a:ext cx="11951335" cy="2586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marR="24765" indent="-28702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X.25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is an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old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protocol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wide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area networks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that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includes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features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error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checking,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virtual </a:t>
            </a:r>
            <a:r>
              <a:rPr sz="2400" spc="-5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circuit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setup,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and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usage-based</a:t>
            </a:r>
            <a:r>
              <a:rPr sz="24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billing,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operating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across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three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layers</a:t>
            </a:r>
            <a:r>
              <a:rPr sz="24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of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OSI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model.</a:t>
            </a:r>
            <a:endParaRPr sz="2400">
              <a:latin typeface="Calibri"/>
              <a:cs typeface="Calibri"/>
            </a:endParaRPr>
          </a:p>
          <a:p>
            <a:pPr marL="299085" marR="5080" indent="-287020">
              <a:lnSpc>
                <a:spcPct val="100000"/>
              </a:lnSpc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It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was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widely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used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in the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past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applications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like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credit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card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processing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45" dirty="0">
                <a:solidFill>
                  <a:srgbClr val="FFFFFF"/>
                </a:solidFill>
                <a:latin typeface="Calibri"/>
                <a:cs typeface="Calibri"/>
              </a:rPr>
              <a:t>ATMs,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supporting </a:t>
            </a:r>
            <a:r>
              <a:rPr sz="2400" spc="-5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slower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data 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rates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initially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but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evolving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over</a:t>
            </a:r>
            <a:r>
              <a:rPr sz="24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time.</a:t>
            </a:r>
            <a:endParaRPr sz="2400">
              <a:latin typeface="Calibri"/>
              <a:cs typeface="Calibri"/>
            </a:endParaRPr>
          </a:p>
          <a:p>
            <a:pPr marL="299085" marR="253365" indent="-287020">
              <a:lnSpc>
                <a:spcPct val="100000"/>
              </a:lnSpc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Although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its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usage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has declined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due</a:t>
            </a:r>
            <a:r>
              <a:rPr sz="24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faster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protocols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like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5" dirty="0">
                <a:solidFill>
                  <a:srgbClr val="FFFFFF"/>
                </a:solidFill>
                <a:latin typeface="Calibri"/>
                <a:cs typeface="Calibri"/>
              </a:rPr>
              <a:t>IP,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it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inspired</a:t>
            </a:r>
            <a:r>
              <a:rPr sz="24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newer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technologies </a:t>
            </a:r>
            <a:r>
              <a:rPr sz="2400" spc="-5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like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Frame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Relay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65" dirty="0">
                <a:solidFill>
                  <a:srgbClr val="FFFFFF"/>
                </a:solidFill>
                <a:latin typeface="Calibri"/>
                <a:cs typeface="Calibri"/>
              </a:rPr>
              <a:t>ATM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and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was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backbone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international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data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services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before</a:t>
            </a:r>
            <a:r>
              <a:rPr sz="24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Internet.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425316" y="6241313"/>
            <a:ext cx="5032375" cy="559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185"/>
              </a:lnSpc>
            </a:pPr>
            <a:r>
              <a:rPr sz="4400" spc="-30" dirty="0">
                <a:solidFill>
                  <a:srgbClr val="0462C1"/>
                </a:solidFill>
                <a:latin typeface="Calibri"/>
                <a:cs typeface="Calibri"/>
                <a:hlinkClick r:id="rId3"/>
              </a:rPr>
              <a:t>www.knowledgegate.i</a:t>
            </a:r>
            <a:endParaRPr sz="4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412235" y="6228613"/>
            <a:ext cx="5352415" cy="584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85"/>
              </a:lnSpc>
              <a:tabLst>
                <a:tab pos="5044440" algn="l"/>
              </a:tabLst>
            </a:pPr>
            <a:r>
              <a:rPr sz="4400" u="heavy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3"/>
              </a:rPr>
              <a:t> 	n</a:t>
            </a:r>
            <a:endParaRPr sz="4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739" y="0"/>
            <a:ext cx="11917680" cy="3196590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pPr marL="3110865">
              <a:lnSpc>
                <a:spcPct val="100000"/>
              </a:lnSpc>
              <a:spcBef>
                <a:spcPts val="1060"/>
              </a:spcBef>
            </a:pPr>
            <a:r>
              <a:rPr sz="2400" u="heavy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Simple</a:t>
            </a:r>
            <a:r>
              <a:rPr sz="2400" u="heavy" spc="-2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2400" u="heavy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Network</a:t>
            </a:r>
            <a:r>
              <a:rPr sz="2400" u="heavy" spc="-3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2400" u="heavy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Management</a:t>
            </a:r>
            <a:r>
              <a:rPr sz="2400" u="heavy" spc="-2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2400" u="heavy" spc="-1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Protocol</a:t>
            </a:r>
            <a:r>
              <a:rPr sz="2400" u="heavy" spc="-3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2400" u="heavy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(SNMP)</a:t>
            </a:r>
            <a:endParaRPr sz="2400">
              <a:latin typeface="Calibri"/>
              <a:cs typeface="Calibri"/>
            </a:endParaRPr>
          </a:p>
          <a:p>
            <a:pPr marL="299085" marR="198755" indent="-287020">
              <a:lnSpc>
                <a:spcPct val="100000"/>
              </a:lnSpc>
              <a:spcBef>
                <a:spcPts val="965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SNMP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is a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common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tool 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for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managing and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monitoring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network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devices;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it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operates over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UDP </a:t>
            </a:r>
            <a:r>
              <a:rPr sz="2400" spc="-5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interacts</a:t>
            </a:r>
            <a:r>
              <a:rPr sz="24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with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databases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known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as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MIBs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control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device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properties.</a:t>
            </a:r>
            <a:endParaRPr sz="2400">
              <a:latin typeface="Calibri"/>
              <a:cs typeface="Calibri"/>
            </a:endParaRPr>
          </a:p>
          <a:p>
            <a:pPr marL="299085" marR="789940" indent="-287020">
              <a:lnSpc>
                <a:spcPct val="100000"/>
              </a:lnSpc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It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works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on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client-server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model with an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SNMP manager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and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agents,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supports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various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operations 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like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65" dirty="0">
                <a:solidFill>
                  <a:srgbClr val="FFFFFF"/>
                </a:solidFill>
                <a:latin typeface="Calibri"/>
                <a:cs typeface="Calibri"/>
              </a:rPr>
              <a:t>GET,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65" dirty="0">
                <a:solidFill>
                  <a:srgbClr val="FFFFFF"/>
                </a:solidFill>
                <a:latin typeface="Calibri"/>
                <a:cs typeface="Calibri"/>
              </a:rPr>
              <a:t>SET,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65" dirty="0">
                <a:solidFill>
                  <a:srgbClr val="FFFFFF"/>
                </a:solidFill>
                <a:latin typeface="Calibri"/>
                <a:cs typeface="Calibri"/>
              </a:rPr>
              <a:t>TRAP,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comes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different</a:t>
            </a:r>
            <a:r>
              <a:rPr sz="24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versions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with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varying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security </a:t>
            </a:r>
            <a:r>
              <a:rPr sz="2400" spc="-5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features.</a:t>
            </a:r>
            <a:endParaRPr sz="2400">
              <a:latin typeface="Calibri"/>
              <a:cs typeface="Calibri"/>
            </a:endParaRPr>
          </a:p>
          <a:p>
            <a:pPr marL="299085" marR="5080" indent="-287020">
              <a:lnSpc>
                <a:spcPct val="100000"/>
              </a:lnSpc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It's scalable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and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used 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for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real-time monitoring,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collecting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data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either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by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polling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from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manager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agent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or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trapping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where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the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agent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notifies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the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manager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about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specific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events.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94759" y="3281171"/>
            <a:ext cx="4602480" cy="339090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412616" y="6228613"/>
            <a:ext cx="5351780" cy="584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85"/>
              </a:lnSpc>
            </a:pPr>
            <a:r>
              <a:rPr sz="4400" u="heavy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3"/>
              </a:rPr>
              <a:t>www.knowledgegate.in</a:t>
            </a:r>
            <a:endParaRPr sz="4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92751" y="6807"/>
            <a:ext cx="2204720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u="heavy" spc="-3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Voice</a:t>
            </a:r>
            <a:r>
              <a:rPr sz="3200" b="1" u="heavy" spc="-6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3200" b="1" u="heavy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over</a:t>
            </a:r>
            <a:r>
              <a:rPr sz="3200" b="1" u="heavy" spc="-4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3200" b="1" u="heavy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IP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8739" y="638302"/>
            <a:ext cx="11755120" cy="2220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864869" indent="-3429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spc="-35" dirty="0">
                <a:solidFill>
                  <a:srgbClr val="FFFFFF"/>
                </a:solidFill>
                <a:latin typeface="Calibri"/>
                <a:cs typeface="Calibri"/>
              </a:rPr>
              <a:t>VoIP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allows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versatile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communication,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including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voice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calls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and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multimedia,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over</a:t>
            </a:r>
            <a:r>
              <a:rPr sz="24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IP </a:t>
            </a:r>
            <a:r>
              <a:rPr sz="2400" spc="-5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networks,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offering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cost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savings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network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efficiency.</a:t>
            </a:r>
            <a:endParaRPr sz="2400">
              <a:latin typeface="Calibri"/>
              <a:cs typeface="Calibri"/>
            </a:endParaRPr>
          </a:p>
          <a:p>
            <a:pPr marL="355600" marR="5080" indent="-342900">
              <a:lnSpc>
                <a:spcPct val="100000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Relies</a:t>
            </a:r>
            <a:r>
              <a:rPr sz="24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a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stable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internet connection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24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computer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hardware;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any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disruption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can 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affect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400" spc="-5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telephone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service.</a:t>
            </a:r>
            <a:endParaRPr sz="2400">
              <a:latin typeface="Calibri"/>
              <a:cs typeface="Calibri"/>
            </a:endParaRPr>
          </a:p>
          <a:p>
            <a:pPr marL="355600" marR="442595" indent="-342900">
              <a:lnSpc>
                <a:spcPct val="100000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Susceptible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to delays,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security risks,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and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challenges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in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routing emergency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calls due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to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400" spc="-5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nature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of IP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networks.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64408" y="2865119"/>
            <a:ext cx="5663184" cy="3992878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412616" y="6228613"/>
            <a:ext cx="5351780" cy="584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85"/>
              </a:lnSpc>
            </a:pPr>
            <a:r>
              <a:rPr sz="4400" u="heavy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3"/>
              </a:rPr>
              <a:t>www.knowledgegate.in</a:t>
            </a:r>
            <a:endParaRPr sz="4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51533" y="46431"/>
            <a:ext cx="33902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u="heavy" spc="-2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Remote</a:t>
            </a:r>
            <a:r>
              <a:rPr sz="2800" b="1" u="heavy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2800" b="1" u="heavy" spc="-1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Procedure</a:t>
            </a:r>
            <a:r>
              <a:rPr sz="2800" b="1" u="heavy" spc="1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2800" b="1" u="heavy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Call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8739" y="606298"/>
            <a:ext cx="5874385" cy="5328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106680" indent="-342900">
              <a:lnSpc>
                <a:spcPct val="114999"/>
              </a:lnSpc>
              <a:spcBef>
                <a:spcPts val="10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Remote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Procedure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Call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(RPC)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allows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programs to 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execute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procedures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(functions) </a:t>
            </a:r>
            <a:r>
              <a:rPr sz="2400" spc="-5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on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remote </a:t>
            </a:r>
            <a:r>
              <a:rPr sz="2400" spc="-35" dirty="0">
                <a:solidFill>
                  <a:srgbClr val="FFFFFF"/>
                </a:solidFill>
                <a:latin typeface="Calibri"/>
                <a:cs typeface="Calibri"/>
              </a:rPr>
              <a:t>server,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as if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they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were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local,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facilitating</a:t>
            </a:r>
            <a:r>
              <a:rPr sz="24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distributed computing.</a:t>
            </a:r>
            <a:endParaRPr sz="2400">
              <a:latin typeface="Calibri"/>
              <a:cs typeface="Calibri"/>
            </a:endParaRPr>
          </a:p>
          <a:p>
            <a:pPr marL="355600" marR="249554" indent="-342900">
              <a:lnSpc>
                <a:spcPct val="114999"/>
              </a:lnSpc>
              <a:spcBef>
                <a:spcPts val="100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Operates over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various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transport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protocols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such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as 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TCP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or 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HTTP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and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may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include 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authentication</a:t>
            </a:r>
            <a:r>
              <a:rPr sz="24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24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encryption</a:t>
            </a:r>
            <a:r>
              <a:rPr sz="24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features 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for </a:t>
            </a:r>
            <a:r>
              <a:rPr sz="2400" spc="-5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secure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communication.</a:t>
            </a:r>
            <a:endParaRPr sz="2400">
              <a:latin typeface="Calibri"/>
              <a:cs typeface="Calibri"/>
            </a:endParaRPr>
          </a:p>
          <a:p>
            <a:pPr marL="355600" marR="5080" indent="-342900">
              <a:lnSpc>
                <a:spcPct val="114999"/>
              </a:lnSpc>
              <a:spcBef>
                <a:spcPts val="994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Often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used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in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client-server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architectures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and </a:t>
            </a:r>
            <a:r>
              <a:rPr sz="2400" spc="-5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distributed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systems,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but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can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introduce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complexities 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like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network latency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and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failure </a:t>
            </a:r>
            <a:r>
              <a:rPr sz="2400" spc="-5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handling.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400800" y="0"/>
            <a:ext cx="5791200" cy="6857997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412616" y="6228613"/>
            <a:ext cx="5351780" cy="584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85"/>
              </a:lnSpc>
            </a:pPr>
            <a:r>
              <a:rPr sz="4400" u="heavy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3"/>
              </a:rPr>
              <a:t>www.knowledgegate.in</a:t>
            </a:r>
            <a:endParaRPr sz="4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24754" y="9855"/>
            <a:ext cx="214122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u="heavy" spc="-2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Data</a:t>
            </a:r>
            <a:r>
              <a:rPr sz="2800" b="1" u="heavy" spc="-2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2800" b="1" u="heavy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link</a:t>
            </a:r>
            <a:r>
              <a:rPr sz="2800" b="1" u="heavy" spc="-2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2800" b="1" u="heavy" spc="-2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layer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8739" y="620013"/>
            <a:ext cx="10750550" cy="878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2800" b="1" u="heavy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1.</a:t>
            </a:r>
            <a:r>
              <a:rPr sz="2800" b="1" u="heavy" spc="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2800" b="1" u="heavy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Framing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:</a:t>
            </a:r>
            <a:r>
              <a:rPr sz="28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2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link</a:t>
            </a:r>
            <a:r>
              <a:rPr sz="2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25" dirty="0">
                <a:solidFill>
                  <a:srgbClr val="FFFFFF"/>
                </a:solidFill>
                <a:latin typeface="Calibri"/>
                <a:cs typeface="Calibri"/>
              </a:rPr>
              <a:t>layer</a:t>
            </a:r>
            <a:r>
              <a:rPr sz="2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divides</a:t>
            </a:r>
            <a:r>
              <a:rPr sz="280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FFFFFF"/>
                </a:solidFill>
                <a:latin typeface="Calibri"/>
                <a:cs typeface="Calibri"/>
              </a:rPr>
              <a:t>stream</a:t>
            </a:r>
            <a:r>
              <a:rPr sz="28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bits</a:t>
            </a:r>
            <a:r>
              <a:rPr sz="28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received</a:t>
            </a:r>
            <a:r>
              <a:rPr sz="2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FFFFFF"/>
                </a:solidFill>
                <a:latin typeface="Calibri"/>
                <a:cs typeface="Calibri"/>
              </a:rPr>
              <a:t>from</a:t>
            </a:r>
            <a:r>
              <a:rPr sz="2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800" spc="-6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network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25" dirty="0">
                <a:solidFill>
                  <a:srgbClr val="FFFFFF"/>
                </a:solidFill>
                <a:latin typeface="Calibri"/>
                <a:cs typeface="Calibri"/>
              </a:rPr>
              <a:t>layer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FFFFFF"/>
                </a:solidFill>
                <a:latin typeface="Calibri"/>
                <a:cs typeface="Calibri"/>
              </a:rPr>
              <a:t>into</a:t>
            </a:r>
            <a:r>
              <a:rPr sz="2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manageable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2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units</a:t>
            </a:r>
            <a:r>
              <a:rPr sz="28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called</a:t>
            </a:r>
            <a:r>
              <a:rPr sz="2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frames.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41448" y="1847088"/>
            <a:ext cx="7309104" cy="4695444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412616" y="6228613"/>
            <a:ext cx="5351780" cy="584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85"/>
              </a:lnSpc>
            </a:pPr>
            <a:r>
              <a:rPr sz="4400" u="heavy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3"/>
              </a:rPr>
              <a:t>www.knowledgegate.in</a:t>
            </a:r>
            <a:endParaRPr sz="4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9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446903" y="6807"/>
            <a:ext cx="1297305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u="heavy" spc="-1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firewall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8739" y="501141"/>
            <a:ext cx="11968480" cy="2586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marR="725170" indent="-28702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Firewalls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act as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security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guards 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for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network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traffic,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checking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data packets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and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allowing or </a:t>
            </a:r>
            <a:r>
              <a:rPr sz="2400" spc="-5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blocking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them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based on set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rules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like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IP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addresses</a:t>
            </a:r>
            <a:r>
              <a:rPr sz="24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port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numbers.</a:t>
            </a:r>
            <a:endParaRPr sz="2400">
              <a:latin typeface="Calibri"/>
              <a:cs typeface="Calibri"/>
            </a:endParaRPr>
          </a:p>
          <a:p>
            <a:pPr marL="299085" marR="811530" indent="-287020">
              <a:lnSpc>
                <a:spcPct val="100000"/>
              </a:lnSpc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They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offer</a:t>
            </a:r>
            <a:r>
              <a:rPr sz="24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different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features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like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Stateful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Inspection,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Proxy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Services,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VPN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Support 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to </a:t>
            </a:r>
            <a:r>
              <a:rPr sz="2400" spc="-5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enhance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security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measures,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some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even</a:t>
            </a:r>
            <a:r>
              <a:rPr sz="24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include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intrusion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detection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systems.</a:t>
            </a:r>
            <a:endParaRPr sz="2400">
              <a:latin typeface="Calibri"/>
              <a:cs typeface="Calibri"/>
            </a:endParaRPr>
          </a:p>
          <a:p>
            <a:pPr marL="299085" marR="5080" indent="-287020">
              <a:lnSpc>
                <a:spcPct val="100000"/>
              </a:lnSpc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Types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of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firewalls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range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from hardware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versions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that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are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separate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devices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software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ones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installed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on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individual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computers,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and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they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often come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with logging and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reporting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features 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for </a:t>
            </a:r>
            <a:r>
              <a:rPr sz="2400" spc="-5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network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monitoring.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83208" y="3531108"/>
            <a:ext cx="9346692" cy="2564892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412616" y="6228613"/>
            <a:ext cx="5351780" cy="584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85"/>
              </a:lnSpc>
            </a:pPr>
            <a:r>
              <a:rPr sz="4400" u="heavy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3"/>
              </a:rPr>
              <a:t>www.knowledgegate.in</a:t>
            </a:r>
            <a:endParaRPr sz="4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9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825222" y="6241313"/>
            <a:ext cx="4926330" cy="559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185"/>
              </a:lnSpc>
            </a:pPr>
            <a:r>
              <a:rPr sz="4400" spc="-30" dirty="0">
                <a:solidFill>
                  <a:srgbClr val="0462C1"/>
                </a:solidFill>
                <a:latin typeface="Calibri"/>
                <a:cs typeface="Calibri"/>
                <a:hlinkClick r:id="rId2"/>
              </a:rPr>
              <a:t>ww.knowledgegate.in</a:t>
            </a:r>
            <a:endParaRPr sz="44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3757929" y="3422649"/>
            <a:ext cx="5189855" cy="3441700"/>
            <a:chOff x="3757929" y="3422649"/>
            <a:chExt cx="5189855" cy="3441700"/>
          </a:xfrm>
        </p:grpSpPr>
        <p:sp>
          <p:nvSpPr>
            <p:cNvPr id="4" name="object 4"/>
            <p:cNvSpPr/>
            <p:nvPr/>
          </p:nvSpPr>
          <p:spPr>
            <a:xfrm>
              <a:off x="3764279" y="3428999"/>
              <a:ext cx="5177155" cy="3429000"/>
            </a:xfrm>
            <a:custGeom>
              <a:avLst/>
              <a:gdLst/>
              <a:ahLst/>
              <a:cxnLst/>
              <a:rect l="l" t="t" r="r" b="b"/>
              <a:pathLst>
                <a:path w="5177155" h="3429000">
                  <a:moveTo>
                    <a:pt x="5177028" y="0"/>
                  </a:moveTo>
                  <a:lnTo>
                    <a:pt x="0" y="0"/>
                  </a:lnTo>
                  <a:lnTo>
                    <a:pt x="0" y="3429000"/>
                  </a:lnTo>
                  <a:lnTo>
                    <a:pt x="5177028" y="3429000"/>
                  </a:lnTo>
                  <a:lnTo>
                    <a:pt x="517702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764279" y="3428999"/>
              <a:ext cx="5177155" cy="3429000"/>
            </a:xfrm>
            <a:custGeom>
              <a:avLst/>
              <a:gdLst/>
              <a:ahLst/>
              <a:cxnLst/>
              <a:rect l="l" t="t" r="r" b="b"/>
              <a:pathLst>
                <a:path w="5177155" h="3429000">
                  <a:moveTo>
                    <a:pt x="0" y="3429000"/>
                  </a:moveTo>
                  <a:lnTo>
                    <a:pt x="5177028" y="3429000"/>
                  </a:lnTo>
                  <a:lnTo>
                    <a:pt x="5177028" y="0"/>
                  </a:lnTo>
                  <a:lnTo>
                    <a:pt x="0" y="0"/>
                  </a:lnTo>
                  <a:lnTo>
                    <a:pt x="0" y="342900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5221351" y="3759"/>
            <a:ext cx="174752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u="heavy" spc="-2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Repeater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0264" y="714502"/>
            <a:ext cx="12021820" cy="2220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marR="266700" indent="-28702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Repeaters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boost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strength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of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signal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as it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travels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through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communication</a:t>
            </a:r>
            <a:r>
              <a:rPr sz="24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channel,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like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 </a:t>
            </a:r>
            <a:r>
              <a:rPr sz="2400" spc="-5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telephone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line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or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radio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frequency,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to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help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it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cover</a:t>
            </a:r>
            <a:r>
              <a:rPr sz="24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longer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distances.</a:t>
            </a:r>
            <a:endParaRPr sz="2400">
              <a:latin typeface="Calibri"/>
              <a:cs typeface="Calibri"/>
            </a:endParaRPr>
          </a:p>
          <a:p>
            <a:pPr marL="299085" marR="309880" indent="-287020">
              <a:lnSpc>
                <a:spcPct val="100000"/>
              </a:lnSpc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In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situations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where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signals lose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power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due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to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resistance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or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distance,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repeater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amplifies the </a:t>
            </a:r>
            <a:r>
              <a:rPr sz="2400" spc="-5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signal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 before</a:t>
            </a:r>
            <a:r>
              <a:rPr sz="24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sending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it </a:t>
            </a:r>
            <a:r>
              <a:rPr sz="2400" spc="-35" dirty="0">
                <a:solidFill>
                  <a:srgbClr val="FFFFFF"/>
                </a:solidFill>
                <a:latin typeface="Calibri"/>
                <a:cs typeface="Calibri"/>
              </a:rPr>
              <a:t>further.</a:t>
            </a:r>
            <a:endParaRPr sz="2400">
              <a:latin typeface="Calibri"/>
              <a:cs typeface="Calibri"/>
            </a:endParaRPr>
          </a:p>
          <a:p>
            <a:pPr marL="299085" marR="5080" indent="-287020">
              <a:lnSpc>
                <a:spcPct val="100000"/>
              </a:lnSpc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In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computer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networking,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repeaters 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operate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on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physical layer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of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OSI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model, as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they only </a:t>
            </a:r>
            <a:r>
              <a:rPr sz="2400" spc="-5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work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with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the actual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signal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don't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interpret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data.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872484" y="3429000"/>
            <a:ext cx="4959096" cy="3428998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3412616" y="6228613"/>
            <a:ext cx="425450" cy="584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85"/>
              </a:lnSpc>
            </a:pPr>
            <a:r>
              <a:rPr sz="4400" u="heavy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w</a:t>
            </a:r>
            <a:endParaRPr sz="4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9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0264" y="17780"/>
            <a:ext cx="11815445" cy="1397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lr>
                <a:srgbClr val="FFFFFF"/>
              </a:buClr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Repeaters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are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used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extend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transmissions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so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that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the signal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can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cover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longer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distances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or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be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received</a:t>
            </a:r>
            <a:r>
              <a:rPr sz="18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other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side</a:t>
            </a:r>
            <a:r>
              <a:rPr sz="18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endParaRPr sz="1800">
              <a:latin typeface="Calibri"/>
              <a:cs typeface="Calibri"/>
            </a:endParaRPr>
          </a:p>
          <a:p>
            <a:pPr marL="355600">
              <a:lnSpc>
                <a:spcPct val="100000"/>
              </a:lnSpc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an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obstruction.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750">
              <a:latin typeface="Calibri"/>
              <a:cs typeface="Calibri"/>
            </a:endParaRPr>
          </a:p>
          <a:p>
            <a:pPr marL="355600" marR="187325" indent="-342900">
              <a:lnSpc>
                <a:spcPct val="100000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computer</a:t>
            </a:r>
            <a:r>
              <a:rPr sz="18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networking,</a:t>
            </a:r>
            <a:r>
              <a:rPr sz="18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because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repeaters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work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with</a:t>
            </a:r>
            <a:r>
              <a:rPr sz="18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actual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physical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signal,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do</a:t>
            </a:r>
            <a:r>
              <a:rPr sz="18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not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attempt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interpret</a:t>
            </a:r>
            <a:r>
              <a:rPr sz="18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data </a:t>
            </a:r>
            <a:r>
              <a:rPr sz="1800" spc="-3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being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transmitted,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they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operate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on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80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physical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45" dirty="0">
                <a:solidFill>
                  <a:srgbClr val="FFFFFF"/>
                </a:solidFill>
                <a:latin typeface="Calibri"/>
                <a:cs typeface="Calibri"/>
              </a:rPr>
              <a:t>layer,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first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layer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the</a:t>
            </a:r>
            <a:r>
              <a:rPr sz="18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OSI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model.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449311" y="2217420"/>
            <a:ext cx="2423159" cy="242316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25880" y="2083307"/>
            <a:ext cx="4358640" cy="2249424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412616" y="6228613"/>
            <a:ext cx="5351780" cy="584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85"/>
              </a:lnSpc>
            </a:pPr>
            <a:r>
              <a:rPr sz="4400" u="heavy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4"/>
              </a:rPr>
              <a:t>www.knowledgegate.in</a:t>
            </a:r>
            <a:endParaRPr sz="4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9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693790" y="3759"/>
            <a:ext cx="80581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u="heavy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Hub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0264" y="717550"/>
            <a:ext cx="12015470" cy="197738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Hubs</a:t>
            </a:r>
            <a:r>
              <a:rPr sz="20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are</a:t>
            </a:r>
            <a:r>
              <a:rPr sz="2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multiport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35" dirty="0">
                <a:solidFill>
                  <a:srgbClr val="FFFFFF"/>
                </a:solidFill>
                <a:latin typeface="Calibri"/>
                <a:cs typeface="Calibri"/>
              </a:rPr>
              <a:t>repeater.</a:t>
            </a:r>
            <a:r>
              <a:rPr sz="2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An </a:t>
            </a:r>
            <a:r>
              <a:rPr sz="2000" b="1" spc="-5" dirty="0">
                <a:solidFill>
                  <a:srgbClr val="FFFFFF"/>
                </a:solidFill>
                <a:latin typeface="Calibri"/>
                <a:cs typeface="Calibri"/>
              </a:rPr>
              <a:t>Ethernet</a:t>
            </a:r>
            <a:r>
              <a:rPr sz="2000" b="1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FFFFFF"/>
                </a:solidFill>
                <a:latin typeface="Calibri"/>
                <a:cs typeface="Calibri"/>
              </a:rPr>
              <a:t>hub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,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b="1" spc="-5" dirty="0">
                <a:solidFill>
                  <a:srgbClr val="FFFFFF"/>
                </a:solidFill>
                <a:latin typeface="Calibri"/>
                <a:cs typeface="Calibri"/>
              </a:rPr>
              <a:t>active</a:t>
            </a:r>
            <a:r>
              <a:rPr sz="2000" b="1" dirty="0">
                <a:solidFill>
                  <a:srgbClr val="FFFFFF"/>
                </a:solidFill>
                <a:latin typeface="Calibri"/>
                <a:cs typeface="Calibri"/>
              </a:rPr>
              <a:t> hub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,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b="1" spc="-5" dirty="0">
                <a:solidFill>
                  <a:srgbClr val="FFFFFF"/>
                </a:solidFill>
                <a:latin typeface="Calibri"/>
                <a:cs typeface="Calibri"/>
              </a:rPr>
              <a:t>network</a:t>
            </a:r>
            <a:r>
              <a:rPr sz="2000" b="1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FFFFFF"/>
                </a:solidFill>
                <a:latin typeface="Calibri"/>
                <a:cs typeface="Calibri"/>
              </a:rPr>
              <a:t>hub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,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b="1" spc="-15" dirty="0">
                <a:solidFill>
                  <a:srgbClr val="FFFFFF"/>
                </a:solidFill>
                <a:latin typeface="Calibri"/>
                <a:cs typeface="Calibri"/>
              </a:rPr>
              <a:t>repeater</a:t>
            </a:r>
            <a:r>
              <a:rPr sz="2000" b="1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b="1" spc="5" dirty="0">
                <a:solidFill>
                  <a:srgbClr val="FFFFFF"/>
                </a:solidFill>
                <a:latin typeface="Calibri"/>
                <a:cs typeface="Calibri"/>
              </a:rPr>
              <a:t>hub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,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FFFFFF"/>
                </a:solidFill>
                <a:latin typeface="Calibri"/>
                <a:cs typeface="Calibri"/>
              </a:rPr>
              <a:t>multiport</a:t>
            </a:r>
            <a:r>
              <a:rPr sz="2000" b="1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FFFFFF"/>
                </a:solidFill>
                <a:latin typeface="Calibri"/>
                <a:cs typeface="Calibri"/>
              </a:rPr>
              <a:t>repeater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,</a:t>
            </a:r>
            <a:r>
              <a:rPr sz="2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or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simply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FFFFFF"/>
                </a:solidFill>
                <a:latin typeface="Calibri"/>
                <a:cs typeface="Calibri"/>
              </a:rPr>
              <a:t>hub</a:t>
            </a:r>
            <a:r>
              <a:rPr sz="2000" b="1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network hardware</a:t>
            </a:r>
            <a:r>
              <a:rPr sz="2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device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connecting</a:t>
            </a:r>
            <a:r>
              <a:rPr sz="20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multiple</a:t>
            </a:r>
            <a:r>
              <a:rPr sz="2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Ethernet devices</a:t>
            </a:r>
            <a:r>
              <a:rPr sz="2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together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and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making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them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act </a:t>
            </a:r>
            <a:r>
              <a:rPr sz="2000" spc="-4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as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single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network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segment.</a:t>
            </a:r>
            <a:endParaRPr sz="2000">
              <a:latin typeface="Calibri"/>
              <a:cs typeface="Calibri"/>
            </a:endParaRPr>
          </a:p>
          <a:p>
            <a:pPr marL="355600" marR="322580" indent="-342900">
              <a:lnSpc>
                <a:spcPct val="100000"/>
              </a:lnSpc>
              <a:spcBef>
                <a:spcPts val="96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It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has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multiple</a:t>
            </a:r>
            <a:r>
              <a:rPr sz="2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input/output</a:t>
            </a:r>
            <a:r>
              <a:rPr sz="20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(I/O)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ports,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in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which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signal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introduced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at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input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any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port appears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at</a:t>
            </a:r>
            <a:r>
              <a:rPr sz="2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output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every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port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except</a:t>
            </a:r>
            <a:r>
              <a:rPr sz="2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original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incoming.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hub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 works</a:t>
            </a:r>
            <a:r>
              <a:rPr sz="2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at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physical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layer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(layer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1)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of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 OSI model. </a:t>
            </a:r>
            <a:r>
              <a:rPr sz="2000" spc="-4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Hubs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are</a:t>
            </a:r>
            <a:r>
              <a:rPr sz="2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now</a:t>
            </a:r>
            <a:r>
              <a:rPr sz="20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largely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obsolete,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having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been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replaced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by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network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switches</a:t>
            </a:r>
            <a:r>
              <a:rPr sz="2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except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in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very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old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installations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46064" y="3098292"/>
            <a:ext cx="5728716" cy="322326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56360" y="3534155"/>
            <a:ext cx="4018788" cy="2657856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3412616" y="6228613"/>
            <a:ext cx="5351780" cy="584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85"/>
              </a:lnSpc>
            </a:pPr>
            <a:r>
              <a:rPr sz="4400" u="heavy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4"/>
              </a:rPr>
              <a:t>www.knowledgegate.in</a:t>
            </a:r>
            <a:endParaRPr sz="4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9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474334" y="3759"/>
            <a:ext cx="124587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u="heavy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Bridge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0264" y="565149"/>
            <a:ext cx="11516995" cy="1701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9085" marR="5080" indent="-28702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Bridge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used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2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connect</a:t>
            </a:r>
            <a:r>
              <a:rPr sz="22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two</a:t>
            </a:r>
            <a:r>
              <a:rPr sz="22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different</a:t>
            </a:r>
            <a:r>
              <a:rPr sz="2200" spc="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lan.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b="1" spc="-10" dirty="0">
                <a:solidFill>
                  <a:srgbClr val="FFFFFF"/>
                </a:solidFill>
                <a:latin typeface="Calibri"/>
                <a:cs typeface="Calibri"/>
              </a:rPr>
              <a:t>network</a:t>
            </a:r>
            <a:r>
              <a:rPr sz="2200" b="1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b="1" spc="-10" dirty="0">
                <a:solidFill>
                  <a:srgbClr val="FFFFFF"/>
                </a:solidFill>
                <a:latin typeface="Calibri"/>
                <a:cs typeface="Calibri"/>
              </a:rPr>
              <a:t>bridge</a:t>
            </a:r>
            <a:r>
              <a:rPr sz="2200" b="1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computer</a:t>
            </a:r>
            <a:r>
              <a:rPr sz="22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networking</a:t>
            </a:r>
            <a:r>
              <a:rPr sz="22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device</a:t>
            </a:r>
            <a:r>
              <a:rPr sz="22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that </a:t>
            </a:r>
            <a:r>
              <a:rPr sz="2200" spc="-48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creates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single,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aggregate</a:t>
            </a:r>
            <a:r>
              <a:rPr sz="22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network</a:t>
            </a:r>
            <a:r>
              <a:rPr sz="22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from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multiple</a:t>
            </a:r>
            <a:r>
              <a:rPr sz="22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communication</a:t>
            </a:r>
            <a:r>
              <a:rPr sz="22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networks</a:t>
            </a:r>
            <a:r>
              <a:rPr sz="220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or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network</a:t>
            </a:r>
            <a:endParaRPr sz="2200">
              <a:latin typeface="Calibri"/>
              <a:cs typeface="Calibri"/>
            </a:endParaRPr>
          </a:p>
          <a:p>
            <a:pPr marL="299085">
              <a:lnSpc>
                <a:spcPct val="100000"/>
              </a:lnSpc>
              <a:tabLst>
                <a:tab pos="1586865" algn="l"/>
              </a:tabLst>
            </a:pP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segments.	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Bridging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connects</a:t>
            </a:r>
            <a:r>
              <a:rPr sz="22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two</a:t>
            </a:r>
            <a:r>
              <a:rPr sz="22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separate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networks</a:t>
            </a:r>
            <a:r>
              <a:rPr sz="22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as</a:t>
            </a:r>
            <a:r>
              <a:rPr sz="22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if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they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were</a:t>
            </a:r>
            <a:r>
              <a:rPr sz="22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single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network.</a:t>
            </a:r>
            <a:endParaRPr sz="2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15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In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2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OSI</a:t>
            </a:r>
            <a:r>
              <a:rPr sz="22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model,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bridging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performed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2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 link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layer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(layer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2).</a:t>
            </a:r>
            <a:endParaRPr sz="22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30907" y="2959607"/>
            <a:ext cx="8330183" cy="3720084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412616" y="6228613"/>
            <a:ext cx="5351780" cy="584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85"/>
              </a:lnSpc>
            </a:pPr>
            <a:r>
              <a:rPr sz="4400" u="heavy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3"/>
              </a:rPr>
              <a:t>www.knowledgegate.in</a:t>
            </a:r>
            <a:endParaRPr sz="4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9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456046" y="3759"/>
            <a:ext cx="128016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u="heavy" spc="-2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Switch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0264" y="684021"/>
            <a:ext cx="11640185" cy="2220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75565" indent="-3429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network switch connects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multiple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devices on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network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and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uses MAC addresses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to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send </a:t>
            </a:r>
            <a:r>
              <a:rPr sz="2400" spc="-5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directly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right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device.</a:t>
            </a:r>
            <a:endParaRPr sz="2400">
              <a:latin typeface="Calibri"/>
              <a:cs typeface="Calibri"/>
            </a:endParaRPr>
          </a:p>
          <a:p>
            <a:pPr marL="355600" marR="5080" indent="-342900">
              <a:lnSpc>
                <a:spcPct val="100000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Unlike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simpler devices 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like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repeater hubs that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send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data to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all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ports,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switch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is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smarter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and </a:t>
            </a:r>
            <a:r>
              <a:rPr sz="2400" spc="-5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only sends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data to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specific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device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it's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meant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80" dirty="0">
                <a:solidFill>
                  <a:srgbClr val="FFFFFF"/>
                </a:solidFill>
                <a:latin typeface="Calibri"/>
                <a:cs typeface="Calibri"/>
              </a:rPr>
              <a:t>for.</a:t>
            </a:r>
            <a:endParaRPr sz="2400">
              <a:latin typeface="Calibri"/>
              <a:cs typeface="Calibri"/>
            </a:endParaRPr>
          </a:p>
          <a:p>
            <a:pPr marL="355600" marR="255270" indent="-342900">
              <a:lnSpc>
                <a:spcPct val="100000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most common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type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of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switch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is 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for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Ethernet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networks,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and the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first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one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was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made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by </a:t>
            </a:r>
            <a:r>
              <a:rPr sz="2400" spc="-5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Kalpana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in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1990.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61744" y="3607308"/>
            <a:ext cx="8668512" cy="2028443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412616" y="6228613"/>
            <a:ext cx="5351780" cy="584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85"/>
              </a:lnSpc>
            </a:pPr>
            <a:r>
              <a:rPr sz="4400" u="heavy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3"/>
              </a:rPr>
              <a:t>www.knowledgegate.in</a:t>
            </a:r>
            <a:endParaRPr sz="4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9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10910" y="6807"/>
            <a:ext cx="1170940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u="heavy" spc="-2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Router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0264" y="620013"/>
            <a:ext cx="12011660" cy="25857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FFFFFF"/>
                </a:solidFill>
                <a:latin typeface="Calibri"/>
                <a:cs typeface="Calibri"/>
              </a:rPr>
              <a:t>router</a:t>
            </a:r>
            <a:r>
              <a:rPr sz="2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moves</a:t>
            </a:r>
            <a:r>
              <a:rPr sz="2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2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between</a:t>
            </a:r>
            <a:r>
              <a:rPr sz="2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25" dirty="0">
                <a:solidFill>
                  <a:srgbClr val="FFFFFF"/>
                </a:solidFill>
                <a:latin typeface="Calibri"/>
                <a:cs typeface="Calibri"/>
              </a:rPr>
              <a:t>different</a:t>
            </a:r>
            <a:r>
              <a:rPr sz="2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computer</a:t>
            </a:r>
            <a:r>
              <a:rPr sz="28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networks,</a:t>
            </a:r>
            <a:r>
              <a:rPr sz="2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directing</a:t>
            </a:r>
            <a:r>
              <a:rPr sz="2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it</a:t>
            </a:r>
            <a:r>
              <a:rPr sz="2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based</a:t>
            </a:r>
            <a:r>
              <a:rPr sz="2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on </a:t>
            </a:r>
            <a:r>
              <a:rPr sz="2800" spc="-6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destination</a:t>
            </a:r>
            <a:r>
              <a:rPr sz="28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information.</a:t>
            </a:r>
            <a:endParaRPr sz="2800">
              <a:latin typeface="Calibri"/>
              <a:cs typeface="Calibri"/>
            </a:endParaRPr>
          </a:p>
          <a:p>
            <a:pPr marL="355600" marR="106045" indent="-342900">
              <a:lnSpc>
                <a:spcPct val="100000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It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checks</a:t>
            </a:r>
            <a:r>
              <a:rPr sz="2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a </a:t>
            </a:r>
            <a:r>
              <a:rPr sz="2800" spc="-20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packet's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header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know</a:t>
            </a:r>
            <a:r>
              <a:rPr sz="2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where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 send</a:t>
            </a:r>
            <a:r>
              <a:rPr sz="28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it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next,</a:t>
            </a:r>
            <a:r>
              <a:rPr sz="2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using</a:t>
            </a:r>
            <a:r>
              <a:rPr sz="28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its</a:t>
            </a:r>
            <a:r>
              <a:rPr sz="2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own</a:t>
            </a:r>
            <a:r>
              <a:rPr sz="2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set </a:t>
            </a:r>
            <a:r>
              <a:rPr sz="2800" spc="-6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rules</a:t>
            </a:r>
            <a:r>
              <a:rPr sz="28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or a 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"routing</a:t>
            </a:r>
            <a:r>
              <a:rPr sz="28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table."</a:t>
            </a:r>
            <a:endParaRPr sz="2800">
              <a:latin typeface="Calibri"/>
              <a:cs typeface="Calibri"/>
            </a:endParaRPr>
          </a:p>
          <a:p>
            <a:pPr marL="355600" marR="1250315" indent="-342900">
              <a:lnSpc>
                <a:spcPct val="100000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Simple</a:t>
            </a:r>
            <a:r>
              <a:rPr sz="28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25" dirty="0">
                <a:solidFill>
                  <a:srgbClr val="FFFFFF"/>
                </a:solidFill>
                <a:latin typeface="Calibri"/>
                <a:cs typeface="Calibri"/>
              </a:rPr>
              <a:t>routers</a:t>
            </a:r>
            <a:r>
              <a:rPr sz="2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FFFFFF"/>
                </a:solidFill>
                <a:latin typeface="Calibri"/>
                <a:cs typeface="Calibri"/>
              </a:rPr>
              <a:t>are</a:t>
            </a:r>
            <a:r>
              <a:rPr sz="2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used</a:t>
            </a:r>
            <a:r>
              <a:rPr sz="28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2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homes,</a:t>
            </a:r>
            <a:r>
              <a:rPr sz="2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while</a:t>
            </a:r>
            <a:r>
              <a:rPr sz="28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more</a:t>
            </a:r>
            <a:r>
              <a:rPr sz="2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advanced</a:t>
            </a:r>
            <a:r>
              <a:rPr sz="2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ones</a:t>
            </a:r>
            <a:r>
              <a:rPr sz="2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FFFFFF"/>
                </a:solidFill>
                <a:latin typeface="Calibri"/>
                <a:cs typeface="Calibri"/>
              </a:rPr>
              <a:t>are</a:t>
            </a:r>
            <a:r>
              <a:rPr sz="2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25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big </a:t>
            </a:r>
            <a:r>
              <a:rPr sz="2800" spc="-6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businesses</a:t>
            </a:r>
            <a:r>
              <a:rPr sz="2800" spc="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2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internet</a:t>
            </a:r>
            <a:r>
              <a:rPr sz="2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service</a:t>
            </a:r>
            <a:r>
              <a:rPr sz="2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FFFFFF"/>
                </a:solidFill>
                <a:latin typeface="Calibri"/>
                <a:cs typeface="Calibri"/>
              </a:rPr>
              <a:t>providers.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79192" y="3601211"/>
            <a:ext cx="7074408" cy="308610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412616" y="6228613"/>
            <a:ext cx="5351780" cy="584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85"/>
              </a:lnSpc>
            </a:pPr>
            <a:r>
              <a:rPr sz="4400" u="heavy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3"/>
              </a:rPr>
              <a:t>www.knowledgegate.in</a:t>
            </a:r>
            <a:endParaRPr sz="4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9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251830" y="3759"/>
            <a:ext cx="168973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u="heavy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G</a:t>
            </a:r>
            <a:r>
              <a:rPr sz="3600" b="1" u="heavy" spc="-4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a</a:t>
            </a:r>
            <a:r>
              <a:rPr sz="3600" b="1" u="heavy" spc="-5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t</a:t>
            </a:r>
            <a:r>
              <a:rPr sz="3600" b="1" u="heavy" spc="-1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e</a:t>
            </a:r>
            <a:r>
              <a:rPr sz="3600" b="1" u="heavy" spc="-3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w</a:t>
            </a:r>
            <a:r>
              <a:rPr sz="3600" b="1" u="heavy" spc="-6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a</a:t>
            </a:r>
            <a:r>
              <a:rPr sz="3600" b="1" u="heavy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y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0264" y="714502"/>
            <a:ext cx="11970385" cy="2830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118110" indent="-3429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b="1" spc="-25" dirty="0">
                <a:solidFill>
                  <a:srgbClr val="FFFFFF"/>
                </a:solidFill>
                <a:latin typeface="Calibri"/>
                <a:cs typeface="Calibri"/>
              </a:rPr>
              <a:t>gateway</a:t>
            </a:r>
            <a:r>
              <a:rPr sz="2400" b="1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piece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networking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hardware</a:t>
            </a:r>
            <a:r>
              <a:rPr sz="24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or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software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used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in</a:t>
            </a:r>
            <a:r>
              <a:rPr sz="24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telecommunications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for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telecommunications</a:t>
            </a:r>
            <a:r>
              <a:rPr sz="24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networks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that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allows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flow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from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one</a:t>
            </a:r>
            <a:r>
              <a:rPr sz="24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discrete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network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30" dirty="0">
                <a:solidFill>
                  <a:srgbClr val="FFFFFF"/>
                </a:solidFill>
                <a:latin typeface="Calibri"/>
                <a:cs typeface="Calibri"/>
              </a:rPr>
              <a:t>another.</a:t>
            </a:r>
            <a:endParaRPr sz="2400">
              <a:latin typeface="Calibri"/>
              <a:cs typeface="Calibri"/>
            </a:endParaRPr>
          </a:p>
          <a:p>
            <a:pPr marL="355600" marR="5080" indent="-342900">
              <a:lnSpc>
                <a:spcPct val="100000"/>
              </a:lnSpc>
              <a:spcBef>
                <a:spcPts val="96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Gateways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are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distinct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from routers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or switches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in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that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they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communicate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using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more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than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one </a:t>
            </a:r>
            <a:r>
              <a:rPr sz="2400" spc="-5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protocol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connect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multiple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networks</a:t>
            </a:r>
            <a:r>
              <a:rPr sz="24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can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operate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at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any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the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seven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layers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of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open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systems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interconnection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model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(OSI).</a:t>
            </a:r>
            <a:endParaRPr sz="2400">
              <a:latin typeface="Calibri"/>
              <a:cs typeface="Calibri"/>
            </a:endParaRPr>
          </a:p>
          <a:p>
            <a:pPr marL="355600" marR="448945" indent="-342900">
              <a:lnSpc>
                <a:spcPct val="100000"/>
              </a:lnSpc>
              <a:spcBef>
                <a:spcPts val="96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term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30" dirty="0">
                <a:solidFill>
                  <a:srgbClr val="FFFFFF"/>
                </a:solidFill>
                <a:latin typeface="Calibri"/>
                <a:cs typeface="Calibri"/>
              </a:rPr>
              <a:t>gateway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can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also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loosely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refer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computer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or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computer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program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configured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to </a:t>
            </a:r>
            <a:r>
              <a:rPr sz="2400" spc="-5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perform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tasks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 </a:t>
            </a:r>
            <a:r>
              <a:rPr sz="2400" spc="-45" dirty="0">
                <a:solidFill>
                  <a:srgbClr val="FFFFFF"/>
                </a:solidFill>
                <a:latin typeface="Calibri"/>
                <a:cs typeface="Calibri"/>
              </a:rPr>
              <a:t>gateway,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such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as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default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30" dirty="0">
                <a:solidFill>
                  <a:srgbClr val="FFFFFF"/>
                </a:solidFill>
                <a:latin typeface="Calibri"/>
                <a:cs typeface="Calibri"/>
              </a:rPr>
              <a:t>gateway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or </a:t>
            </a:r>
            <a:r>
              <a:rPr sz="2400" spc="-45" dirty="0">
                <a:solidFill>
                  <a:srgbClr val="FFFFFF"/>
                </a:solidFill>
                <a:latin typeface="Calibri"/>
                <a:cs typeface="Calibri"/>
              </a:rPr>
              <a:t>router.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82696" y="3692651"/>
            <a:ext cx="5626608" cy="3165347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412616" y="6228613"/>
            <a:ext cx="5351780" cy="584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85"/>
              </a:lnSpc>
            </a:pPr>
            <a:r>
              <a:rPr sz="4400" u="heavy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3"/>
              </a:rPr>
              <a:t>www.knowledgegate.in</a:t>
            </a:r>
            <a:endParaRPr sz="4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32150" y="0"/>
            <a:ext cx="573024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5" dirty="0">
                <a:solidFill>
                  <a:srgbClr val="FF0000"/>
                </a:solidFill>
              </a:rPr>
              <a:t>Internet</a:t>
            </a:r>
            <a:r>
              <a:rPr sz="3600" spc="-55" dirty="0">
                <a:solidFill>
                  <a:srgbClr val="FF0000"/>
                </a:solidFill>
              </a:rPr>
              <a:t> </a:t>
            </a:r>
            <a:r>
              <a:rPr sz="3600" dirty="0">
                <a:solidFill>
                  <a:srgbClr val="FF0000"/>
                </a:solidFill>
              </a:rPr>
              <a:t>means</a:t>
            </a:r>
            <a:r>
              <a:rPr sz="3600" spc="-35" dirty="0">
                <a:solidFill>
                  <a:srgbClr val="FF0000"/>
                </a:solidFill>
              </a:rPr>
              <a:t> </a:t>
            </a:r>
            <a:r>
              <a:rPr sz="3600" spc="-10" dirty="0">
                <a:solidFill>
                  <a:srgbClr val="FF0000"/>
                </a:solidFill>
              </a:rPr>
              <a:t>empowerment</a:t>
            </a:r>
            <a:endParaRPr sz="36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9787" y="714755"/>
            <a:ext cx="3773424" cy="2534412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8392" y="3429000"/>
            <a:ext cx="4876800" cy="324764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226807" y="867155"/>
            <a:ext cx="4489704" cy="3159252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3412616" y="6228613"/>
            <a:ext cx="5351780" cy="584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85"/>
              </a:lnSpc>
            </a:pPr>
            <a:r>
              <a:rPr sz="4400" u="heavy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5"/>
              </a:rPr>
              <a:t>www.knowledgegate.in</a:t>
            </a:r>
            <a:endParaRPr sz="4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024754" y="9855"/>
            <a:ext cx="214122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u="heavy" spc="-2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Data</a:t>
            </a:r>
            <a:r>
              <a:rPr sz="2800" b="1" u="heavy" spc="-2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2800" b="1" u="heavy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link</a:t>
            </a:r>
            <a:r>
              <a:rPr sz="2800" b="1" u="heavy" spc="-2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2800" b="1" u="heavy" spc="-2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layer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8739" y="652018"/>
            <a:ext cx="11193145" cy="1215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2600" b="1" u="heavy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2. </a:t>
            </a:r>
            <a:r>
              <a:rPr sz="2600" b="1" u="heavy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Physical </a:t>
            </a:r>
            <a:r>
              <a:rPr sz="2600" b="1" u="heavy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addressing</a:t>
            </a:r>
            <a:r>
              <a:rPr sz="2600" spc="-5" dirty="0">
                <a:solidFill>
                  <a:srgbClr val="FFFFFF"/>
                </a:solidFill>
                <a:latin typeface="Calibri"/>
                <a:cs typeface="Calibri"/>
              </a:rPr>
              <a:t>: </a:t>
            </a:r>
            <a:r>
              <a:rPr sz="2600" dirty="0">
                <a:solidFill>
                  <a:srgbClr val="FFFFFF"/>
                </a:solidFill>
                <a:latin typeface="Calibri"/>
                <a:cs typeface="Calibri"/>
              </a:rPr>
              <a:t>If </a:t>
            </a:r>
            <a:r>
              <a:rPr sz="2600" spc="-10" dirty="0">
                <a:solidFill>
                  <a:srgbClr val="FFFFFF"/>
                </a:solidFill>
                <a:latin typeface="Calibri"/>
                <a:cs typeface="Calibri"/>
              </a:rPr>
              <a:t>frames are </a:t>
            </a:r>
            <a:r>
              <a:rPr sz="2600" spc="-15" dirty="0">
                <a:solidFill>
                  <a:srgbClr val="FFFFFF"/>
                </a:solidFill>
                <a:latin typeface="Calibri"/>
                <a:cs typeface="Calibri"/>
              </a:rPr>
              <a:t>to </a:t>
            </a:r>
            <a:r>
              <a:rPr sz="2600" dirty="0">
                <a:solidFill>
                  <a:srgbClr val="FFFFFF"/>
                </a:solidFill>
                <a:latin typeface="Calibri"/>
                <a:cs typeface="Calibri"/>
              </a:rPr>
              <a:t>be </a:t>
            </a:r>
            <a:r>
              <a:rPr sz="2600" spc="-5" dirty="0">
                <a:solidFill>
                  <a:srgbClr val="FFFFFF"/>
                </a:solidFill>
                <a:latin typeface="Calibri"/>
                <a:cs typeface="Calibri"/>
              </a:rPr>
              <a:t>distributed </a:t>
            </a:r>
            <a:r>
              <a:rPr sz="2600" spc="-15" dirty="0">
                <a:solidFill>
                  <a:srgbClr val="FFFFFF"/>
                </a:solidFill>
                <a:latin typeface="Calibri"/>
                <a:cs typeface="Calibri"/>
              </a:rPr>
              <a:t>to </a:t>
            </a:r>
            <a:r>
              <a:rPr sz="2600" spc="-20" dirty="0">
                <a:solidFill>
                  <a:srgbClr val="FFFFFF"/>
                </a:solidFill>
                <a:latin typeface="Calibri"/>
                <a:cs typeface="Calibri"/>
              </a:rPr>
              <a:t>different systems </a:t>
            </a:r>
            <a:r>
              <a:rPr sz="2600" spc="-5" dirty="0">
                <a:solidFill>
                  <a:srgbClr val="FFFFFF"/>
                </a:solidFill>
                <a:latin typeface="Calibri"/>
                <a:cs typeface="Calibri"/>
              </a:rPr>
              <a:t>on </a:t>
            </a:r>
            <a:r>
              <a:rPr sz="26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FFFFFF"/>
                </a:solidFill>
                <a:latin typeface="Calibri"/>
                <a:cs typeface="Calibri"/>
              </a:rPr>
              <a:t>network, </a:t>
            </a:r>
            <a:r>
              <a:rPr sz="26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600" spc="-15" dirty="0">
                <a:solidFill>
                  <a:srgbClr val="FFFFFF"/>
                </a:solidFill>
                <a:latin typeface="Calibri"/>
                <a:cs typeface="Calibri"/>
              </a:rPr>
              <a:t>data </a:t>
            </a:r>
            <a:r>
              <a:rPr sz="2600" dirty="0">
                <a:solidFill>
                  <a:srgbClr val="FFFFFF"/>
                </a:solidFill>
                <a:latin typeface="Calibri"/>
                <a:cs typeface="Calibri"/>
              </a:rPr>
              <a:t>link </a:t>
            </a:r>
            <a:r>
              <a:rPr sz="2600" spc="-15" dirty="0">
                <a:solidFill>
                  <a:srgbClr val="FFFFFF"/>
                </a:solidFill>
                <a:latin typeface="Calibri"/>
                <a:cs typeface="Calibri"/>
              </a:rPr>
              <a:t>layer </a:t>
            </a:r>
            <a:r>
              <a:rPr sz="2600" dirty="0">
                <a:solidFill>
                  <a:srgbClr val="FFFFFF"/>
                </a:solidFill>
                <a:latin typeface="Calibri"/>
                <a:cs typeface="Calibri"/>
              </a:rPr>
              <a:t>adds a </a:t>
            </a:r>
            <a:r>
              <a:rPr sz="2600" spc="-5" dirty="0">
                <a:solidFill>
                  <a:srgbClr val="FFFFFF"/>
                </a:solidFill>
                <a:latin typeface="Calibri"/>
                <a:cs typeface="Calibri"/>
              </a:rPr>
              <a:t>header </a:t>
            </a:r>
            <a:r>
              <a:rPr sz="2600" spc="-15" dirty="0">
                <a:solidFill>
                  <a:srgbClr val="FFFFFF"/>
                </a:solidFill>
                <a:latin typeface="Calibri"/>
                <a:cs typeface="Calibri"/>
              </a:rPr>
              <a:t>to </a:t>
            </a:r>
            <a:r>
              <a:rPr sz="26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600" spc="-10" dirty="0">
                <a:solidFill>
                  <a:srgbClr val="FFFFFF"/>
                </a:solidFill>
                <a:latin typeface="Calibri"/>
                <a:cs typeface="Calibri"/>
              </a:rPr>
              <a:t>frame </a:t>
            </a:r>
            <a:r>
              <a:rPr sz="2600" spc="-15" dirty="0">
                <a:solidFill>
                  <a:srgbClr val="FFFFFF"/>
                </a:solidFill>
                <a:latin typeface="Calibri"/>
                <a:cs typeface="Calibri"/>
              </a:rPr>
              <a:t>to </a:t>
            </a:r>
            <a:r>
              <a:rPr sz="2600" spc="-10" dirty="0">
                <a:solidFill>
                  <a:srgbClr val="FFFFFF"/>
                </a:solidFill>
                <a:latin typeface="Calibri"/>
                <a:cs typeface="Calibri"/>
              </a:rPr>
              <a:t>define </a:t>
            </a:r>
            <a:r>
              <a:rPr sz="26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600" spc="-5" dirty="0">
                <a:solidFill>
                  <a:srgbClr val="FFFFFF"/>
                </a:solidFill>
                <a:latin typeface="Calibri"/>
                <a:cs typeface="Calibri"/>
              </a:rPr>
              <a:t>sender </a:t>
            </a:r>
            <a:r>
              <a:rPr sz="2600" spc="-10" dirty="0">
                <a:solidFill>
                  <a:srgbClr val="FFFFFF"/>
                </a:solidFill>
                <a:latin typeface="Calibri"/>
                <a:cs typeface="Calibri"/>
              </a:rPr>
              <a:t>and/or </a:t>
            </a:r>
            <a:r>
              <a:rPr sz="2600" spc="-5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FFFFFF"/>
                </a:solidFill>
                <a:latin typeface="Calibri"/>
                <a:cs typeface="Calibri"/>
              </a:rPr>
              <a:t>receiver</a:t>
            </a:r>
            <a:r>
              <a:rPr sz="26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FFFFFF"/>
                </a:solidFill>
                <a:latin typeface="Calibri"/>
                <a:cs typeface="Calibri"/>
              </a:rPr>
              <a:t>of the</a:t>
            </a:r>
            <a:r>
              <a:rPr sz="26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FFFFFF"/>
                </a:solidFill>
                <a:latin typeface="Calibri"/>
                <a:cs typeface="Calibri"/>
              </a:rPr>
              <a:t>frame.</a:t>
            </a:r>
            <a:endParaRPr sz="26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81200" y="2004060"/>
            <a:ext cx="7996428" cy="4413504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412616" y="6228613"/>
            <a:ext cx="5351780" cy="584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85"/>
              </a:lnSpc>
            </a:pPr>
            <a:r>
              <a:rPr sz="4400" u="heavy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3"/>
              </a:rPr>
              <a:t>www.knowledgegate.in</a:t>
            </a:r>
            <a:endParaRPr sz="4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739" y="0"/>
            <a:ext cx="11758930" cy="1977389"/>
          </a:xfrm>
          <a:prstGeom prst="rect">
            <a:avLst/>
          </a:prstGeom>
        </p:spPr>
        <p:txBody>
          <a:bodyPr vert="horz" wrap="square" lIns="0" tIns="196215" rIns="0" bIns="0" rtlCol="0">
            <a:spAutoFit/>
          </a:bodyPr>
          <a:lstStyle/>
          <a:p>
            <a:pPr marL="5033010">
              <a:lnSpc>
                <a:spcPct val="100000"/>
              </a:lnSpc>
              <a:spcBef>
                <a:spcPts val="1545"/>
              </a:spcBef>
            </a:pPr>
            <a:r>
              <a:rPr sz="2600" b="1" u="heavy" spc="-1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Data</a:t>
            </a:r>
            <a:r>
              <a:rPr sz="2600" b="1" u="heavy" spc="-3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2600" b="1" u="heavy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link</a:t>
            </a:r>
            <a:r>
              <a:rPr sz="2600" b="1" u="heavy" spc="-3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2600" b="1" u="heavy" spc="-2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layer</a:t>
            </a:r>
            <a:endParaRPr sz="260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  <a:spcBef>
                <a:spcPts val="1440"/>
              </a:spcBef>
            </a:pPr>
            <a:r>
              <a:rPr sz="2600" b="1" u="heavy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3. Access </a:t>
            </a:r>
            <a:r>
              <a:rPr sz="2600" b="1" u="heavy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control</a:t>
            </a:r>
            <a:r>
              <a:rPr sz="2600" spc="-10" dirty="0">
                <a:solidFill>
                  <a:srgbClr val="FFFFFF"/>
                </a:solidFill>
                <a:latin typeface="Calibri"/>
                <a:cs typeface="Calibri"/>
              </a:rPr>
              <a:t>: </a:t>
            </a:r>
            <a:r>
              <a:rPr sz="2600" dirty="0">
                <a:solidFill>
                  <a:srgbClr val="FFFFFF"/>
                </a:solidFill>
                <a:latin typeface="Calibri"/>
                <a:cs typeface="Calibri"/>
              </a:rPr>
              <a:t>When </a:t>
            </a:r>
            <a:r>
              <a:rPr sz="2600" spc="-10" dirty="0">
                <a:solidFill>
                  <a:srgbClr val="FFFFFF"/>
                </a:solidFill>
                <a:latin typeface="Calibri"/>
                <a:cs typeface="Calibri"/>
              </a:rPr>
              <a:t>two </a:t>
            </a:r>
            <a:r>
              <a:rPr sz="2600" spc="-5" dirty="0">
                <a:solidFill>
                  <a:srgbClr val="FFFFFF"/>
                </a:solidFill>
                <a:latin typeface="Calibri"/>
                <a:cs typeface="Calibri"/>
              </a:rPr>
              <a:t>or </a:t>
            </a:r>
            <a:r>
              <a:rPr sz="2600" spc="-10" dirty="0">
                <a:solidFill>
                  <a:srgbClr val="FFFFFF"/>
                </a:solidFill>
                <a:latin typeface="Calibri"/>
                <a:cs typeface="Calibri"/>
              </a:rPr>
              <a:t>more </a:t>
            </a:r>
            <a:r>
              <a:rPr sz="2600" spc="-5" dirty="0">
                <a:solidFill>
                  <a:srgbClr val="FFFFFF"/>
                </a:solidFill>
                <a:latin typeface="Calibri"/>
                <a:cs typeface="Calibri"/>
              </a:rPr>
              <a:t>devices </a:t>
            </a:r>
            <a:r>
              <a:rPr sz="2600" spc="-10" dirty="0">
                <a:solidFill>
                  <a:srgbClr val="FFFFFF"/>
                </a:solidFill>
                <a:latin typeface="Calibri"/>
                <a:cs typeface="Calibri"/>
              </a:rPr>
              <a:t>are connected </a:t>
            </a:r>
            <a:r>
              <a:rPr sz="2600" spc="-15" dirty="0">
                <a:solidFill>
                  <a:srgbClr val="FFFFFF"/>
                </a:solidFill>
                <a:latin typeface="Calibri"/>
                <a:cs typeface="Calibri"/>
              </a:rPr>
              <a:t>to </a:t>
            </a:r>
            <a:r>
              <a:rPr sz="26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600" spc="-5" dirty="0">
                <a:solidFill>
                  <a:srgbClr val="FFFFFF"/>
                </a:solidFill>
                <a:latin typeface="Calibri"/>
                <a:cs typeface="Calibri"/>
              </a:rPr>
              <a:t>same </a:t>
            </a:r>
            <a:r>
              <a:rPr sz="2600" dirty="0">
                <a:solidFill>
                  <a:srgbClr val="FFFFFF"/>
                </a:solidFill>
                <a:latin typeface="Calibri"/>
                <a:cs typeface="Calibri"/>
              </a:rPr>
              <a:t>link, </a:t>
            </a:r>
            <a:r>
              <a:rPr sz="2600" spc="-15" dirty="0">
                <a:solidFill>
                  <a:srgbClr val="FFFFFF"/>
                </a:solidFill>
                <a:latin typeface="Calibri"/>
                <a:cs typeface="Calibri"/>
              </a:rPr>
              <a:t>data </a:t>
            </a:r>
            <a:r>
              <a:rPr sz="2600" dirty="0">
                <a:solidFill>
                  <a:srgbClr val="FFFFFF"/>
                </a:solidFill>
                <a:latin typeface="Calibri"/>
                <a:cs typeface="Calibri"/>
              </a:rPr>
              <a:t>link </a:t>
            </a:r>
            <a:r>
              <a:rPr sz="2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spc="-20" dirty="0">
                <a:solidFill>
                  <a:srgbClr val="FFFFFF"/>
                </a:solidFill>
                <a:latin typeface="Calibri"/>
                <a:cs typeface="Calibri"/>
              </a:rPr>
              <a:t>layer</a:t>
            </a:r>
            <a:r>
              <a:rPr sz="2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spc="-15" dirty="0">
                <a:solidFill>
                  <a:srgbClr val="FFFFFF"/>
                </a:solidFill>
                <a:latin typeface="Calibri"/>
                <a:cs typeface="Calibri"/>
              </a:rPr>
              <a:t>protocols</a:t>
            </a:r>
            <a:r>
              <a:rPr sz="2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FFFFFF"/>
                </a:solidFill>
                <a:latin typeface="Calibri"/>
                <a:cs typeface="Calibri"/>
              </a:rPr>
              <a:t>are</a:t>
            </a:r>
            <a:r>
              <a:rPr sz="2600" spc="-5" dirty="0">
                <a:solidFill>
                  <a:srgbClr val="FFFFFF"/>
                </a:solidFill>
                <a:latin typeface="Calibri"/>
                <a:cs typeface="Calibri"/>
              </a:rPr>
              <a:t> necessary</a:t>
            </a:r>
            <a:r>
              <a:rPr sz="26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spc="-1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6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FFFFFF"/>
                </a:solidFill>
                <a:latin typeface="Calibri"/>
                <a:cs typeface="Calibri"/>
              </a:rPr>
              <a:t>determine</a:t>
            </a:r>
            <a:r>
              <a:rPr sz="26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FFFFFF"/>
                </a:solidFill>
                <a:latin typeface="Calibri"/>
                <a:cs typeface="Calibri"/>
              </a:rPr>
              <a:t>which</a:t>
            </a:r>
            <a:r>
              <a:rPr sz="2600" spc="-5" dirty="0">
                <a:solidFill>
                  <a:srgbClr val="FFFFFF"/>
                </a:solidFill>
                <a:latin typeface="Calibri"/>
                <a:cs typeface="Calibri"/>
              </a:rPr>
              <a:t> device</a:t>
            </a:r>
            <a:r>
              <a:rPr sz="26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FFFFFF"/>
                </a:solidFill>
                <a:latin typeface="Calibri"/>
                <a:cs typeface="Calibri"/>
              </a:rPr>
              <a:t>has </a:t>
            </a:r>
            <a:r>
              <a:rPr sz="2600" spc="-15" dirty="0">
                <a:solidFill>
                  <a:srgbClr val="FFFFFF"/>
                </a:solidFill>
                <a:latin typeface="Calibri"/>
                <a:cs typeface="Calibri"/>
              </a:rPr>
              <a:t>control</a:t>
            </a:r>
            <a:r>
              <a:rPr sz="2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spc="-15" dirty="0">
                <a:solidFill>
                  <a:srgbClr val="FFFFFF"/>
                </a:solidFill>
                <a:latin typeface="Calibri"/>
                <a:cs typeface="Calibri"/>
              </a:rPr>
              <a:t>over</a:t>
            </a:r>
            <a:r>
              <a:rPr sz="2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6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FFFFFF"/>
                </a:solidFill>
                <a:latin typeface="Calibri"/>
                <a:cs typeface="Calibri"/>
              </a:rPr>
              <a:t>link</a:t>
            </a:r>
            <a:r>
              <a:rPr sz="2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FFFFFF"/>
                </a:solidFill>
                <a:latin typeface="Calibri"/>
                <a:cs typeface="Calibri"/>
              </a:rPr>
              <a:t>at</a:t>
            </a:r>
            <a:r>
              <a:rPr sz="26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spc="-15" dirty="0">
                <a:solidFill>
                  <a:srgbClr val="FFFFFF"/>
                </a:solidFill>
                <a:latin typeface="Calibri"/>
                <a:cs typeface="Calibri"/>
              </a:rPr>
              <a:t>any </a:t>
            </a:r>
            <a:r>
              <a:rPr sz="2600" spc="-5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FFFFFF"/>
                </a:solidFill>
                <a:latin typeface="Calibri"/>
                <a:cs typeface="Calibri"/>
              </a:rPr>
              <a:t>given</a:t>
            </a:r>
            <a:r>
              <a:rPr sz="26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FFFFFF"/>
                </a:solidFill>
                <a:latin typeface="Calibri"/>
                <a:cs typeface="Calibri"/>
              </a:rPr>
              <a:t>time.</a:t>
            </a:r>
            <a:endParaRPr sz="26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88947" y="2267712"/>
            <a:ext cx="9011411" cy="4005071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412616" y="6228613"/>
            <a:ext cx="5351780" cy="584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85"/>
              </a:lnSpc>
            </a:pPr>
            <a:r>
              <a:rPr sz="4400" u="heavy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3"/>
              </a:rPr>
              <a:t>www.knowledgegate.in</a:t>
            </a:r>
            <a:endParaRPr sz="4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25316" y="6241313"/>
            <a:ext cx="5326380" cy="559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185"/>
              </a:lnSpc>
            </a:pPr>
            <a:r>
              <a:rPr sz="4400" dirty="0">
                <a:solidFill>
                  <a:srgbClr val="0462C1"/>
                </a:solidFill>
                <a:latin typeface="Calibri"/>
                <a:cs typeface="Calibri"/>
                <a:hlinkClick r:id="rId2"/>
              </a:rPr>
              <a:t>w</a:t>
            </a:r>
            <a:r>
              <a:rPr sz="4400" spc="5" dirty="0">
                <a:solidFill>
                  <a:srgbClr val="0462C1"/>
                </a:solidFill>
                <a:latin typeface="Calibri"/>
                <a:cs typeface="Calibri"/>
                <a:hlinkClick r:id="rId2"/>
              </a:rPr>
              <a:t>w</a:t>
            </a:r>
            <a:r>
              <a:rPr sz="4400" spc="-285" dirty="0">
                <a:solidFill>
                  <a:srgbClr val="0462C1"/>
                </a:solidFill>
                <a:latin typeface="Calibri"/>
                <a:cs typeface="Calibri"/>
                <a:hlinkClick r:id="rId2"/>
              </a:rPr>
              <a:t>w</a:t>
            </a:r>
            <a:r>
              <a:rPr sz="4400" spc="-5" dirty="0">
                <a:solidFill>
                  <a:srgbClr val="0462C1"/>
                </a:solidFill>
                <a:latin typeface="Calibri"/>
                <a:cs typeface="Calibri"/>
                <a:hlinkClick r:id="rId2"/>
              </a:rPr>
              <a:t>.knowled</a:t>
            </a:r>
            <a:r>
              <a:rPr sz="4400" spc="-35" dirty="0">
                <a:solidFill>
                  <a:srgbClr val="0462C1"/>
                </a:solidFill>
                <a:latin typeface="Calibri"/>
                <a:cs typeface="Calibri"/>
                <a:hlinkClick r:id="rId2"/>
              </a:rPr>
              <a:t>g</a:t>
            </a:r>
            <a:r>
              <a:rPr sz="4400" dirty="0">
                <a:solidFill>
                  <a:srgbClr val="0462C1"/>
                </a:solidFill>
                <a:latin typeface="Calibri"/>
                <a:cs typeface="Calibri"/>
                <a:hlinkClick r:id="rId2"/>
              </a:rPr>
              <a:t>e</a:t>
            </a:r>
            <a:r>
              <a:rPr sz="4400" spc="-80" dirty="0">
                <a:solidFill>
                  <a:srgbClr val="0462C1"/>
                </a:solidFill>
                <a:latin typeface="Calibri"/>
                <a:cs typeface="Calibri"/>
                <a:hlinkClick r:id="rId2"/>
              </a:rPr>
              <a:t>g</a:t>
            </a:r>
            <a:r>
              <a:rPr sz="4400" spc="-40" dirty="0">
                <a:solidFill>
                  <a:srgbClr val="0462C1"/>
                </a:solidFill>
                <a:latin typeface="Calibri"/>
                <a:cs typeface="Calibri"/>
                <a:hlinkClick r:id="rId2"/>
              </a:rPr>
              <a:t>a</a:t>
            </a:r>
            <a:r>
              <a:rPr sz="4400" spc="-50" dirty="0">
                <a:solidFill>
                  <a:srgbClr val="0462C1"/>
                </a:solidFill>
                <a:latin typeface="Calibri"/>
                <a:cs typeface="Calibri"/>
                <a:hlinkClick r:id="rId2"/>
              </a:rPr>
              <a:t>t</a:t>
            </a:r>
            <a:r>
              <a:rPr sz="4400" dirty="0">
                <a:solidFill>
                  <a:srgbClr val="0462C1"/>
                </a:solidFill>
                <a:latin typeface="Calibri"/>
                <a:cs typeface="Calibri"/>
                <a:hlinkClick r:id="rId2"/>
              </a:rPr>
              <a:t>e.in</a:t>
            </a:r>
            <a:endParaRPr sz="44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962657" y="2023617"/>
            <a:ext cx="8533765" cy="4841240"/>
            <a:chOff x="1962657" y="2023617"/>
            <a:chExt cx="8533765" cy="4841240"/>
          </a:xfrm>
        </p:grpSpPr>
        <p:sp>
          <p:nvSpPr>
            <p:cNvPr id="4" name="object 4"/>
            <p:cNvSpPr/>
            <p:nvPr/>
          </p:nvSpPr>
          <p:spPr>
            <a:xfrm>
              <a:off x="1969007" y="2029967"/>
              <a:ext cx="8521065" cy="4828540"/>
            </a:xfrm>
            <a:custGeom>
              <a:avLst/>
              <a:gdLst/>
              <a:ahLst/>
              <a:cxnLst/>
              <a:rect l="l" t="t" r="r" b="b"/>
              <a:pathLst>
                <a:path w="8521065" h="4828540">
                  <a:moveTo>
                    <a:pt x="8520684" y="0"/>
                  </a:moveTo>
                  <a:lnTo>
                    <a:pt x="0" y="0"/>
                  </a:lnTo>
                  <a:lnTo>
                    <a:pt x="0" y="4828032"/>
                  </a:lnTo>
                  <a:lnTo>
                    <a:pt x="8520684" y="4828032"/>
                  </a:lnTo>
                  <a:lnTo>
                    <a:pt x="852068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969007" y="2029967"/>
              <a:ext cx="8521065" cy="4828540"/>
            </a:xfrm>
            <a:custGeom>
              <a:avLst/>
              <a:gdLst/>
              <a:ahLst/>
              <a:cxnLst/>
              <a:rect l="l" t="t" r="r" b="b"/>
              <a:pathLst>
                <a:path w="8521065" h="4828540">
                  <a:moveTo>
                    <a:pt x="0" y="4828032"/>
                  </a:moveTo>
                  <a:lnTo>
                    <a:pt x="8520684" y="4828032"/>
                  </a:lnTo>
                  <a:lnTo>
                    <a:pt x="8520684" y="0"/>
                  </a:lnTo>
                  <a:lnTo>
                    <a:pt x="0" y="0"/>
                  </a:lnTo>
                  <a:lnTo>
                    <a:pt x="0" y="4828032"/>
                  </a:lnTo>
                  <a:close/>
                </a:path>
              </a:pathLst>
            </a:custGeom>
            <a:ln w="12700">
              <a:solidFill>
                <a:srgbClr val="172C5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5024754" y="9855"/>
            <a:ext cx="214122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u="heavy" spc="-2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Data </a:t>
            </a:r>
            <a:r>
              <a:rPr sz="2800" b="1" u="heavy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link</a:t>
            </a:r>
            <a:r>
              <a:rPr sz="2800" b="1" u="heavy" spc="-2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2800" b="1" u="heavy" spc="-2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layer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8739" y="598677"/>
            <a:ext cx="11928475" cy="12147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2600" b="1" u="heavy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4. Flow </a:t>
            </a:r>
            <a:r>
              <a:rPr sz="2600" b="1" u="heavy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control</a:t>
            </a:r>
            <a:r>
              <a:rPr sz="2600" spc="-10" dirty="0">
                <a:solidFill>
                  <a:srgbClr val="FFFFFF"/>
                </a:solidFill>
                <a:latin typeface="Calibri"/>
                <a:cs typeface="Calibri"/>
              </a:rPr>
              <a:t>: </a:t>
            </a:r>
            <a:r>
              <a:rPr sz="2600" dirty="0">
                <a:solidFill>
                  <a:srgbClr val="FFFFFF"/>
                </a:solidFill>
                <a:latin typeface="Calibri"/>
                <a:cs typeface="Calibri"/>
              </a:rPr>
              <a:t>If the </a:t>
            </a:r>
            <a:r>
              <a:rPr sz="2600" spc="-25" dirty="0">
                <a:solidFill>
                  <a:srgbClr val="FFFFFF"/>
                </a:solidFill>
                <a:latin typeface="Calibri"/>
                <a:cs typeface="Calibri"/>
              </a:rPr>
              <a:t>rate </a:t>
            </a:r>
            <a:r>
              <a:rPr sz="2600" spc="-15" dirty="0">
                <a:solidFill>
                  <a:srgbClr val="FFFFFF"/>
                </a:solidFill>
                <a:latin typeface="Calibri"/>
                <a:cs typeface="Calibri"/>
              </a:rPr>
              <a:t>at </a:t>
            </a:r>
            <a:r>
              <a:rPr sz="2600" dirty="0">
                <a:solidFill>
                  <a:srgbClr val="FFFFFF"/>
                </a:solidFill>
                <a:latin typeface="Calibri"/>
                <a:cs typeface="Calibri"/>
              </a:rPr>
              <a:t>which the </a:t>
            </a:r>
            <a:r>
              <a:rPr sz="2600" spc="-15" dirty="0">
                <a:solidFill>
                  <a:srgbClr val="FFFFFF"/>
                </a:solidFill>
                <a:latin typeface="Calibri"/>
                <a:cs typeface="Calibri"/>
              </a:rPr>
              <a:t>data </a:t>
            </a:r>
            <a:r>
              <a:rPr sz="2600" spc="-10" dirty="0">
                <a:solidFill>
                  <a:srgbClr val="FFFFFF"/>
                </a:solidFill>
                <a:latin typeface="Calibri"/>
                <a:cs typeface="Calibri"/>
              </a:rPr>
              <a:t>are </a:t>
            </a:r>
            <a:r>
              <a:rPr sz="2600" spc="-5" dirty="0">
                <a:solidFill>
                  <a:srgbClr val="FFFFFF"/>
                </a:solidFill>
                <a:latin typeface="Calibri"/>
                <a:cs typeface="Calibri"/>
              </a:rPr>
              <a:t>absorbed </a:t>
            </a:r>
            <a:r>
              <a:rPr sz="2600" spc="-10" dirty="0">
                <a:solidFill>
                  <a:srgbClr val="FFFFFF"/>
                </a:solidFill>
                <a:latin typeface="Calibri"/>
                <a:cs typeface="Calibri"/>
              </a:rPr>
              <a:t>by </a:t>
            </a:r>
            <a:r>
              <a:rPr sz="26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600" spc="-10" dirty="0">
                <a:solidFill>
                  <a:srgbClr val="FFFFFF"/>
                </a:solidFill>
                <a:latin typeface="Calibri"/>
                <a:cs typeface="Calibri"/>
              </a:rPr>
              <a:t>receiver </a:t>
            </a:r>
            <a:r>
              <a:rPr sz="2600" dirty="0">
                <a:solidFill>
                  <a:srgbClr val="FFFFFF"/>
                </a:solidFill>
                <a:latin typeface="Calibri"/>
                <a:cs typeface="Calibri"/>
              </a:rPr>
              <a:t>is less than the </a:t>
            </a:r>
            <a:r>
              <a:rPr sz="2600" spc="-5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spc="-25" dirty="0">
                <a:solidFill>
                  <a:srgbClr val="FFFFFF"/>
                </a:solidFill>
                <a:latin typeface="Calibri"/>
                <a:cs typeface="Calibri"/>
              </a:rPr>
              <a:t>rate</a:t>
            </a:r>
            <a:r>
              <a:rPr sz="26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spc="-15" dirty="0">
                <a:solidFill>
                  <a:srgbClr val="FFFFFF"/>
                </a:solidFill>
                <a:latin typeface="Calibri"/>
                <a:cs typeface="Calibri"/>
              </a:rPr>
              <a:t>at</a:t>
            </a:r>
            <a:r>
              <a:rPr sz="2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FFFFFF"/>
                </a:solidFill>
                <a:latin typeface="Calibri"/>
                <a:cs typeface="Calibri"/>
              </a:rPr>
              <a:t>which </a:t>
            </a:r>
            <a:r>
              <a:rPr sz="2600" spc="-20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2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FFFFFF"/>
                </a:solidFill>
                <a:latin typeface="Calibri"/>
                <a:cs typeface="Calibri"/>
              </a:rPr>
              <a:t>are produced</a:t>
            </a:r>
            <a:r>
              <a:rPr sz="26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2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600" spc="-35" dirty="0">
                <a:solidFill>
                  <a:srgbClr val="FFFFFF"/>
                </a:solidFill>
                <a:latin typeface="Calibri"/>
                <a:cs typeface="Calibri"/>
              </a:rPr>
              <a:t>sender, </a:t>
            </a:r>
            <a:r>
              <a:rPr sz="26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6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spc="-15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2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FFFFFF"/>
                </a:solidFill>
                <a:latin typeface="Calibri"/>
                <a:cs typeface="Calibri"/>
              </a:rPr>
              <a:t>link</a:t>
            </a:r>
            <a:r>
              <a:rPr sz="2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spc="-15" dirty="0">
                <a:solidFill>
                  <a:srgbClr val="FFFFFF"/>
                </a:solidFill>
                <a:latin typeface="Calibri"/>
                <a:cs typeface="Calibri"/>
              </a:rPr>
              <a:t>layer</a:t>
            </a:r>
            <a:r>
              <a:rPr sz="26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FFFFFF"/>
                </a:solidFill>
                <a:latin typeface="Calibri"/>
                <a:cs typeface="Calibri"/>
              </a:rPr>
              <a:t>imposes</a:t>
            </a:r>
            <a:r>
              <a:rPr sz="26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FFFFFF"/>
                </a:solidFill>
                <a:latin typeface="Calibri"/>
                <a:cs typeface="Calibri"/>
              </a:rPr>
              <a:t>a </a:t>
            </a:r>
            <a:r>
              <a:rPr sz="2600" spc="-10" dirty="0">
                <a:solidFill>
                  <a:srgbClr val="FFFFFF"/>
                </a:solidFill>
                <a:latin typeface="Calibri"/>
                <a:cs typeface="Calibri"/>
              </a:rPr>
              <a:t>flow</a:t>
            </a:r>
            <a:r>
              <a:rPr sz="26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spc="-15" dirty="0">
                <a:solidFill>
                  <a:srgbClr val="FFFFFF"/>
                </a:solidFill>
                <a:latin typeface="Calibri"/>
                <a:cs typeface="Calibri"/>
              </a:rPr>
              <a:t>control </a:t>
            </a:r>
            <a:r>
              <a:rPr sz="26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FFFFFF"/>
                </a:solidFill>
                <a:latin typeface="Calibri"/>
                <a:cs typeface="Calibri"/>
              </a:rPr>
              <a:t>mechanism</a:t>
            </a:r>
            <a:r>
              <a:rPr sz="26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spc="-1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6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spc="-15" dirty="0">
                <a:solidFill>
                  <a:srgbClr val="FFFFFF"/>
                </a:solidFill>
                <a:latin typeface="Calibri"/>
                <a:cs typeface="Calibri"/>
              </a:rPr>
              <a:t>avoid</a:t>
            </a:r>
            <a:r>
              <a:rPr sz="2600" spc="-5" dirty="0">
                <a:solidFill>
                  <a:srgbClr val="FFFFFF"/>
                </a:solidFill>
                <a:latin typeface="Calibri"/>
                <a:cs typeface="Calibri"/>
              </a:rPr>
              <a:t> overwhelming</a:t>
            </a:r>
            <a:r>
              <a:rPr sz="26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6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spc="-35" dirty="0">
                <a:solidFill>
                  <a:srgbClr val="FFFFFF"/>
                </a:solidFill>
                <a:latin typeface="Calibri"/>
                <a:cs typeface="Calibri"/>
              </a:rPr>
              <a:t>receiver.</a:t>
            </a:r>
            <a:endParaRPr sz="2600">
              <a:latin typeface="Calibri"/>
              <a:cs typeface="Calibri"/>
            </a:endParaRP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264664" y="1955290"/>
            <a:ext cx="7662672" cy="4902707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024754" y="9855"/>
            <a:ext cx="214122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u="heavy" spc="-2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Data</a:t>
            </a:r>
            <a:r>
              <a:rPr sz="2800" b="1" u="heavy" spc="-2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2800" b="1" u="heavy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link</a:t>
            </a:r>
            <a:r>
              <a:rPr sz="2800" b="1" u="heavy" spc="-2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2800" b="1" u="heavy" spc="-2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layer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8739" y="600202"/>
            <a:ext cx="11943080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b="1" u="heavy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5. </a:t>
            </a:r>
            <a:r>
              <a:rPr sz="2400" b="1" u="heavy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Error </a:t>
            </a:r>
            <a:r>
              <a:rPr sz="2400" b="1" u="heavy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control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: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data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link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layer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adds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reliability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to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physical layer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by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adding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mechanisms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to </a:t>
            </a:r>
            <a:r>
              <a:rPr sz="2400" spc="-5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detect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and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retransmit damaged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or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lost frames.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It also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uses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mechanism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to recognize duplicate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frames.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Error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control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normally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achieved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through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trailer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added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end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the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frame.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77667" y="2278379"/>
            <a:ext cx="6510528" cy="3910584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412616" y="6228613"/>
            <a:ext cx="5351780" cy="584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85"/>
              </a:lnSpc>
            </a:pPr>
            <a:r>
              <a:rPr sz="4400" u="heavy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3"/>
              </a:rPr>
              <a:t>www.knowledgegate.in</a:t>
            </a:r>
            <a:endParaRPr sz="4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36946" y="9855"/>
            <a:ext cx="21189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u="heavy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Network</a:t>
            </a:r>
            <a:r>
              <a:rPr sz="2800" b="1" u="heavy" spc="-4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2800" b="1" u="heavy" spc="-2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layer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8739" y="680973"/>
            <a:ext cx="11225530" cy="878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network</a:t>
            </a:r>
            <a:r>
              <a:rPr sz="2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25" dirty="0">
                <a:solidFill>
                  <a:srgbClr val="FFFFFF"/>
                </a:solidFill>
                <a:latin typeface="Calibri"/>
                <a:cs typeface="Calibri"/>
              </a:rPr>
              <a:t>layer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 is</a:t>
            </a:r>
            <a:r>
              <a:rPr sz="2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responsible</a:t>
            </a:r>
            <a:r>
              <a:rPr sz="2800" spc="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25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 the</a:t>
            </a:r>
            <a:r>
              <a:rPr sz="28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b="1" spc="-10" dirty="0">
                <a:solidFill>
                  <a:srgbClr val="FFFFFF"/>
                </a:solidFill>
                <a:latin typeface="Calibri"/>
                <a:cs typeface="Calibri"/>
              </a:rPr>
              <a:t>source-to-destination</a:t>
            </a:r>
            <a:r>
              <a:rPr sz="2800" b="1" spc="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b="1" spc="-10" dirty="0">
                <a:solidFill>
                  <a:srgbClr val="FFFFFF"/>
                </a:solidFill>
                <a:latin typeface="Calibri"/>
                <a:cs typeface="Calibri"/>
              </a:rPr>
              <a:t>delivery</a:t>
            </a:r>
            <a:r>
              <a:rPr sz="2800" b="1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a </a:t>
            </a:r>
            <a:r>
              <a:rPr sz="2800" spc="-6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FFFFFF"/>
                </a:solidFill>
                <a:latin typeface="Calibri"/>
                <a:cs typeface="Calibri"/>
              </a:rPr>
              <a:t>packet,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possibly</a:t>
            </a:r>
            <a:r>
              <a:rPr sz="2800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across</a:t>
            </a:r>
            <a:r>
              <a:rPr sz="2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multiple</a:t>
            </a:r>
            <a:r>
              <a:rPr sz="28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networks</a:t>
            </a:r>
            <a:r>
              <a:rPr sz="2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(links).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20367" y="1752600"/>
            <a:ext cx="9171432" cy="4756404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412616" y="6228613"/>
            <a:ext cx="5351780" cy="584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85"/>
              </a:lnSpc>
            </a:pPr>
            <a:r>
              <a:rPr sz="4400" u="heavy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3"/>
              </a:rPr>
              <a:t>www.knowledgegate.in</a:t>
            </a:r>
            <a:endParaRPr sz="4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36946" y="9855"/>
            <a:ext cx="21189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u="heavy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Network</a:t>
            </a:r>
            <a:r>
              <a:rPr sz="2800" b="1" u="heavy" spc="-4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2800" b="1" u="heavy" spc="-2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layer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8739" y="684021"/>
            <a:ext cx="11826240" cy="1489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b="1" u="heavy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1. </a:t>
            </a:r>
            <a:r>
              <a:rPr sz="2400" b="1" u="heavy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Logical addressing</a:t>
            </a:r>
            <a:r>
              <a:rPr sz="2400" b="1" spc="-5" dirty="0">
                <a:solidFill>
                  <a:srgbClr val="FFFFFF"/>
                </a:solidFill>
                <a:latin typeface="Calibri"/>
                <a:cs typeface="Calibri"/>
              </a:rPr>
              <a:t>: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If a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packet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passes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network 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boundary,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we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need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another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addressing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system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help</a:t>
            </a:r>
            <a:r>
              <a:rPr sz="24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distinguish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source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and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destination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systems.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4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network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layer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adds</a:t>
            </a:r>
            <a:r>
              <a:rPr sz="24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header </a:t>
            </a:r>
            <a:r>
              <a:rPr sz="2400" spc="-5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to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packet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coming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from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upper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layer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that,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among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other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things, includes the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logical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addresses of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sender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and </a:t>
            </a:r>
            <a:r>
              <a:rPr sz="2400" spc="-35" dirty="0">
                <a:solidFill>
                  <a:srgbClr val="FFFFFF"/>
                </a:solidFill>
                <a:latin typeface="Calibri"/>
                <a:cs typeface="Calibri"/>
              </a:rPr>
              <a:t>receiver.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65960" y="2656332"/>
            <a:ext cx="8260080" cy="365760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412616" y="6228613"/>
            <a:ext cx="5351780" cy="584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85"/>
              </a:lnSpc>
            </a:pPr>
            <a:r>
              <a:rPr sz="4400" u="heavy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3"/>
              </a:rPr>
              <a:t>www.knowledgegate.in</a:t>
            </a:r>
            <a:endParaRPr sz="4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36946" y="9855"/>
            <a:ext cx="21189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u="heavy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Network</a:t>
            </a:r>
            <a:r>
              <a:rPr sz="2800" b="1" u="heavy" spc="-4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2800" b="1" u="heavy" spc="-2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layer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8739" y="684021"/>
            <a:ext cx="11953875" cy="1489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b="1" u="heavy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2.</a:t>
            </a:r>
            <a:r>
              <a:rPr sz="2400" b="1" u="heavy" spc="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2400" b="1" u="heavy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Routing</a:t>
            </a:r>
            <a:r>
              <a:rPr sz="2400" b="1" spc="-10" dirty="0">
                <a:solidFill>
                  <a:srgbClr val="FFFFFF"/>
                </a:solidFill>
                <a:latin typeface="Calibri"/>
                <a:cs typeface="Calibri"/>
              </a:rPr>
              <a:t>:</a:t>
            </a:r>
            <a:r>
              <a:rPr sz="2400" b="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When</a:t>
            </a:r>
            <a:r>
              <a:rPr sz="24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independent</a:t>
            </a:r>
            <a:r>
              <a:rPr sz="24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networks</a:t>
            </a:r>
            <a:r>
              <a:rPr sz="24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or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links</a:t>
            </a:r>
            <a:r>
              <a:rPr sz="24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are</a:t>
            </a:r>
            <a:r>
              <a:rPr sz="24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connected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4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create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internetworks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(network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of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networks)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or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large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network,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connecting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devices (called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routers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or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switches)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route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or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switch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packets to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their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final destination. One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of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functions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of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network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layer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is </a:t>
            </a:r>
            <a:r>
              <a:rPr sz="2400" spc="-5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provide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this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mechanism.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58923" y="2596895"/>
            <a:ext cx="8074152" cy="3745991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412616" y="6228613"/>
            <a:ext cx="5351780" cy="584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85"/>
              </a:lnSpc>
            </a:pPr>
            <a:r>
              <a:rPr sz="4400" u="heavy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3"/>
              </a:rPr>
              <a:t>www.knowledgegate.in</a:t>
            </a:r>
            <a:endParaRPr sz="4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71415" y="9855"/>
            <a:ext cx="224790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u="heavy" spc="-3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Transport </a:t>
            </a:r>
            <a:r>
              <a:rPr sz="2800" b="1" u="heavy" spc="-2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layer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8739" y="577341"/>
            <a:ext cx="11748770" cy="1489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b="1" u="heavy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1. </a:t>
            </a:r>
            <a:r>
              <a:rPr sz="2400" b="1" u="heavy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Service-point addressing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: The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transport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layer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header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must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include a type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of address called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 </a:t>
            </a:r>
            <a:r>
              <a:rPr sz="2400" spc="-5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service-point address (or port address). The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network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layer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gets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each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packet to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correct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computer;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transport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layer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gets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entire message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to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correct process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on that </a:t>
            </a:r>
            <a:r>
              <a:rPr sz="2400" spc="-35" dirty="0">
                <a:solidFill>
                  <a:srgbClr val="FFFFFF"/>
                </a:solidFill>
                <a:latin typeface="Calibri"/>
                <a:cs typeface="Calibri"/>
              </a:rPr>
              <a:t>computer. </a:t>
            </a:r>
            <a:r>
              <a:rPr sz="2400" spc="-5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4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transport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layer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responsible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process-to-process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delivery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entire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message.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07464" y="2438400"/>
            <a:ext cx="8577071" cy="3938015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412616" y="6228613"/>
            <a:ext cx="5351780" cy="584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85"/>
              </a:lnSpc>
            </a:pPr>
            <a:r>
              <a:rPr sz="4400" u="heavy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3"/>
              </a:rPr>
              <a:t>www.knowledgegate.in</a:t>
            </a:r>
            <a:endParaRPr sz="4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71415" y="9855"/>
            <a:ext cx="224790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u="heavy" spc="-3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Transport </a:t>
            </a:r>
            <a:r>
              <a:rPr sz="2800" b="1" u="heavy" spc="-2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layer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8739" y="626110"/>
            <a:ext cx="11804015" cy="1366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2200" b="1" u="heavy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2.</a:t>
            </a:r>
            <a:r>
              <a:rPr sz="2200" b="1" u="heavy" spc="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2200" b="1" u="heavy" spc="-1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Segmentation</a:t>
            </a:r>
            <a:r>
              <a:rPr sz="2200" b="1" u="heavy" spc="5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2200" b="1" u="heavy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and</a:t>
            </a:r>
            <a:r>
              <a:rPr sz="2200" b="1" u="heavy" spc="2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2200" b="1" u="heavy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reassembly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:</a:t>
            </a:r>
            <a:r>
              <a:rPr sz="22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2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message</a:t>
            </a:r>
            <a:r>
              <a:rPr sz="2200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divided 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into</a:t>
            </a:r>
            <a:r>
              <a:rPr sz="22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transmittable</a:t>
            </a:r>
            <a:r>
              <a:rPr sz="22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segments,</a:t>
            </a:r>
            <a:r>
              <a:rPr sz="2200" spc="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with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each</a:t>
            </a:r>
            <a:r>
              <a:rPr sz="22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segment </a:t>
            </a:r>
            <a:r>
              <a:rPr sz="2200" spc="-48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containing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sequence</a:t>
            </a:r>
            <a:r>
              <a:rPr sz="22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40" dirty="0">
                <a:solidFill>
                  <a:srgbClr val="FFFFFF"/>
                </a:solidFill>
                <a:latin typeface="Calibri"/>
                <a:cs typeface="Calibri"/>
              </a:rPr>
              <a:t>number.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These</a:t>
            </a:r>
            <a:r>
              <a:rPr sz="220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numbers</a:t>
            </a:r>
            <a:r>
              <a:rPr sz="22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enable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2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transport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layer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2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reassemble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2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message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correctly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upon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arriving</a:t>
            </a:r>
            <a:r>
              <a:rPr sz="22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at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2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destination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 and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identify</a:t>
            </a:r>
            <a:r>
              <a:rPr sz="22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replace 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packets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that</a:t>
            </a:r>
            <a:r>
              <a:rPr sz="22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were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lost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 in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transmission.</a:t>
            </a:r>
            <a:endParaRPr sz="22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0952" y="2322576"/>
            <a:ext cx="9150095" cy="4088891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412616" y="6228613"/>
            <a:ext cx="5351780" cy="584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85"/>
              </a:lnSpc>
            </a:pPr>
            <a:r>
              <a:rPr sz="4400" u="heavy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3"/>
              </a:rPr>
              <a:t>www.knowledgegate.in</a:t>
            </a:r>
            <a:endParaRPr sz="4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739" y="9855"/>
            <a:ext cx="11700510" cy="21348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32740" algn="ctr">
              <a:lnSpc>
                <a:spcPct val="100000"/>
              </a:lnSpc>
              <a:spcBef>
                <a:spcPts val="95"/>
              </a:spcBef>
            </a:pPr>
            <a:r>
              <a:rPr sz="2800" b="1" u="heavy" spc="-3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Transport </a:t>
            </a:r>
            <a:r>
              <a:rPr sz="2800" b="1" u="heavy" spc="-2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layer</a:t>
            </a:r>
            <a:endParaRPr sz="280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  <a:spcBef>
                <a:spcPts val="50"/>
              </a:spcBef>
            </a:pPr>
            <a:r>
              <a:rPr sz="2200" b="1" u="heavy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3.</a:t>
            </a:r>
            <a:r>
              <a:rPr sz="2200" b="1" u="heavy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2200" b="1" u="heavy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Connection</a:t>
            </a:r>
            <a:r>
              <a:rPr sz="2200" b="1" u="heavy" spc="3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2200" b="1" u="heavy" spc="-1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control</a:t>
            </a:r>
            <a:r>
              <a:rPr sz="2200" spc="-15" dirty="0">
                <a:solidFill>
                  <a:srgbClr val="FFFFFF"/>
                </a:solidFill>
              </a:rPr>
              <a:t>:</a:t>
            </a:r>
            <a:r>
              <a:rPr sz="2200" spc="30" dirty="0">
                <a:solidFill>
                  <a:srgbClr val="FFFFFF"/>
                </a:solidFill>
              </a:rPr>
              <a:t> </a:t>
            </a:r>
            <a:r>
              <a:rPr sz="2200" spc="-10" dirty="0">
                <a:solidFill>
                  <a:srgbClr val="FFFFFF"/>
                </a:solidFill>
              </a:rPr>
              <a:t>The</a:t>
            </a:r>
            <a:r>
              <a:rPr sz="2200" spc="15" dirty="0">
                <a:solidFill>
                  <a:srgbClr val="FFFFFF"/>
                </a:solidFill>
              </a:rPr>
              <a:t> </a:t>
            </a:r>
            <a:r>
              <a:rPr sz="2200" spc="-10" dirty="0">
                <a:solidFill>
                  <a:srgbClr val="FFFFFF"/>
                </a:solidFill>
              </a:rPr>
              <a:t>transport</a:t>
            </a:r>
            <a:r>
              <a:rPr sz="2200" spc="-5" dirty="0">
                <a:solidFill>
                  <a:srgbClr val="FFFFFF"/>
                </a:solidFill>
              </a:rPr>
              <a:t> </a:t>
            </a:r>
            <a:r>
              <a:rPr sz="2200" spc="-15" dirty="0">
                <a:solidFill>
                  <a:srgbClr val="FFFFFF"/>
                </a:solidFill>
              </a:rPr>
              <a:t>layer</a:t>
            </a:r>
            <a:r>
              <a:rPr sz="2200" spc="10" dirty="0">
                <a:solidFill>
                  <a:srgbClr val="FFFFFF"/>
                </a:solidFill>
              </a:rPr>
              <a:t> </a:t>
            </a:r>
            <a:r>
              <a:rPr sz="2200" spc="-15" dirty="0">
                <a:solidFill>
                  <a:srgbClr val="FFFFFF"/>
                </a:solidFill>
              </a:rPr>
              <a:t>can</a:t>
            </a:r>
            <a:r>
              <a:rPr sz="2200" dirty="0">
                <a:solidFill>
                  <a:srgbClr val="FFFFFF"/>
                </a:solidFill>
              </a:rPr>
              <a:t> </a:t>
            </a:r>
            <a:r>
              <a:rPr sz="2200" spc="-5" dirty="0">
                <a:solidFill>
                  <a:srgbClr val="FFFFFF"/>
                </a:solidFill>
              </a:rPr>
              <a:t>be</a:t>
            </a:r>
            <a:r>
              <a:rPr sz="2200" dirty="0">
                <a:solidFill>
                  <a:srgbClr val="FFFFFF"/>
                </a:solidFill>
              </a:rPr>
              <a:t> </a:t>
            </a:r>
            <a:r>
              <a:rPr sz="2200" spc="-5" dirty="0">
                <a:solidFill>
                  <a:srgbClr val="FFFFFF"/>
                </a:solidFill>
              </a:rPr>
              <a:t>either</a:t>
            </a:r>
            <a:r>
              <a:rPr sz="2200" spc="20" dirty="0">
                <a:solidFill>
                  <a:srgbClr val="FFFFFF"/>
                </a:solidFill>
              </a:rPr>
              <a:t> </a:t>
            </a:r>
            <a:r>
              <a:rPr sz="2200" spc="-10" dirty="0">
                <a:solidFill>
                  <a:srgbClr val="FFFFFF"/>
                </a:solidFill>
              </a:rPr>
              <a:t>connectionless</a:t>
            </a:r>
            <a:r>
              <a:rPr sz="2200" spc="15" dirty="0">
                <a:solidFill>
                  <a:srgbClr val="FFFFFF"/>
                </a:solidFill>
              </a:rPr>
              <a:t> </a:t>
            </a:r>
            <a:r>
              <a:rPr sz="2200" spc="-5" dirty="0">
                <a:solidFill>
                  <a:srgbClr val="FFFFFF"/>
                </a:solidFill>
              </a:rPr>
              <a:t>or</a:t>
            </a:r>
            <a:r>
              <a:rPr sz="2200" spc="10" dirty="0">
                <a:solidFill>
                  <a:srgbClr val="FFFFFF"/>
                </a:solidFill>
              </a:rPr>
              <a:t> </a:t>
            </a:r>
            <a:r>
              <a:rPr sz="2200" spc="-10" dirty="0">
                <a:solidFill>
                  <a:srgbClr val="FFFFFF"/>
                </a:solidFill>
              </a:rPr>
              <a:t>connection</a:t>
            </a:r>
            <a:r>
              <a:rPr sz="2200" spc="20" dirty="0">
                <a:solidFill>
                  <a:srgbClr val="FFFFFF"/>
                </a:solidFill>
              </a:rPr>
              <a:t> </a:t>
            </a:r>
            <a:r>
              <a:rPr sz="2200" spc="-10" dirty="0">
                <a:solidFill>
                  <a:srgbClr val="FFFFFF"/>
                </a:solidFill>
              </a:rPr>
              <a:t>oriented.</a:t>
            </a:r>
            <a:r>
              <a:rPr sz="2200" spc="5" dirty="0">
                <a:solidFill>
                  <a:srgbClr val="FFFFFF"/>
                </a:solidFill>
              </a:rPr>
              <a:t> </a:t>
            </a:r>
            <a:r>
              <a:rPr sz="2200" spc="-5" dirty="0">
                <a:solidFill>
                  <a:srgbClr val="FFFFFF"/>
                </a:solidFill>
              </a:rPr>
              <a:t>A </a:t>
            </a:r>
            <a:r>
              <a:rPr sz="2200" dirty="0">
                <a:solidFill>
                  <a:srgbClr val="FFFFFF"/>
                </a:solidFill>
              </a:rPr>
              <a:t> </a:t>
            </a:r>
            <a:r>
              <a:rPr sz="2200" spc="-10" dirty="0">
                <a:solidFill>
                  <a:srgbClr val="FFFFFF"/>
                </a:solidFill>
              </a:rPr>
              <a:t>connectionless</a:t>
            </a:r>
            <a:r>
              <a:rPr sz="2200" spc="15" dirty="0">
                <a:solidFill>
                  <a:srgbClr val="FFFFFF"/>
                </a:solidFill>
              </a:rPr>
              <a:t> </a:t>
            </a:r>
            <a:r>
              <a:rPr sz="2200" spc="-10" dirty="0">
                <a:solidFill>
                  <a:srgbClr val="FFFFFF"/>
                </a:solidFill>
              </a:rPr>
              <a:t>transport</a:t>
            </a:r>
            <a:r>
              <a:rPr sz="2200" spc="-5" dirty="0">
                <a:solidFill>
                  <a:srgbClr val="FFFFFF"/>
                </a:solidFill>
              </a:rPr>
              <a:t> </a:t>
            </a:r>
            <a:r>
              <a:rPr sz="2200" spc="-15" dirty="0">
                <a:solidFill>
                  <a:srgbClr val="FFFFFF"/>
                </a:solidFill>
              </a:rPr>
              <a:t>layer</a:t>
            </a:r>
            <a:r>
              <a:rPr sz="2200" spc="10" dirty="0">
                <a:solidFill>
                  <a:srgbClr val="FFFFFF"/>
                </a:solidFill>
              </a:rPr>
              <a:t> </a:t>
            </a:r>
            <a:r>
              <a:rPr sz="2200" spc="-15" dirty="0">
                <a:solidFill>
                  <a:srgbClr val="FFFFFF"/>
                </a:solidFill>
              </a:rPr>
              <a:t>treats</a:t>
            </a:r>
            <a:r>
              <a:rPr sz="2200" spc="10" dirty="0">
                <a:solidFill>
                  <a:srgbClr val="FFFFFF"/>
                </a:solidFill>
              </a:rPr>
              <a:t> </a:t>
            </a:r>
            <a:r>
              <a:rPr sz="2200" spc="-5" dirty="0">
                <a:solidFill>
                  <a:srgbClr val="FFFFFF"/>
                </a:solidFill>
              </a:rPr>
              <a:t>each</a:t>
            </a:r>
            <a:r>
              <a:rPr sz="2200" spc="10" dirty="0">
                <a:solidFill>
                  <a:srgbClr val="FFFFFF"/>
                </a:solidFill>
              </a:rPr>
              <a:t> </a:t>
            </a:r>
            <a:r>
              <a:rPr sz="2200" spc="-10" dirty="0">
                <a:solidFill>
                  <a:srgbClr val="FFFFFF"/>
                </a:solidFill>
              </a:rPr>
              <a:t>segment</a:t>
            </a:r>
            <a:r>
              <a:rPr sz="2200" spc="40" dirty="0">
                <a:solidFill>
                  <a:srgbClr val="FFFFFF"/>
                </a:solidFill>
              </a:rPr>
              <a:t> </a:t>
            </a:r>
            <a:r>
              <a:rPr sz="2200" spc="-5" dirty="0">
                <a:solidFill>
                  <a:srgbClr val="FFFFFF"/>
                </a:solidFill>
              </a:rPr>
              <a:t>as</a:t>
            </a:r>
            <a:r>
              <a:rPr sz="2200" spc="15" dirty="0">
                <a:solidFill>
                  <a:srgbClr val="FFFFFF"/>
                </a:solidFill>
              </a:rPr>
              <a:t> </a:t>
            </a:r>
            <a:r>
              <a:rPr sz="2200" spc="-5" dirty="0">
                <a:solidFill>
                  <a:srgbClr val="FFFFFF"/>
                </a:solidFill>
              </a:rPr>
              <a:t>an</a:t>
            </a:r>
            <a:r>
              <a:rPr sz="2200" dirty="0">
                <a:solidFill>
                  <a:srgbClr val="FFFFFF"/>
                </a:solidFill>
              </a:rPr>
              <a:t> </a:t>
            </a:r>
            <a:r>
              <a:rPr sz="2200" spc="-10" dirty="0">
                <a:solidFill>
                  <a:srgbClr val="FFFFFF"/>
                </a:solidFill>
              </a:rPr>
              <a:t>independent</a:t>
            </a:r>
            <a:r>
              <a:rPr sz="2200" spc="20" dirty="0">
                <a:solidFill>
                  <a:srgbClr val="FFFFFF"/>
                </a:solidFill>
              </a:rPr>
              <a:t> </a:t>
            </a:r>
            <a:r>
              <a:rPr sz="2200" spc="-25" dirty="0">
                <a:solidFill>
                  <a:srgbClr val="FFFFFF"/>
                </a:solidFill>
              </a:rPr>
              <a:t>packet</a:t>
            </a:r>
            <a:r>
              <a:rPr sz="2200" dirty="0">
                <a:solidFill>
                  <a:srgbClr val="FFFFFF"/>
                </a:solidFill>
              </a:rPr>
              <a:t> </a:t>
            </a:r>
            <a:r>
              <a:rPr sz="2200" spc="-5" dirty="0">
                <a:solidFill>
                  <a:srgbClr val="FFFFFF"/>
                </a:solidFill>
              </a:rPr>
              <a:t>and</a:t>
            </a:r>
            <a:r>
              <a:rPr sz="2200" dirty="0">
                <a:solidFill>
                  <a:srgbClr val="FFFFFF"/>
                </a:solidFill>
              </a:rPr>
              <a:t> </a:t>
            </a:r>
            <a:r>
              <a:rPr sz="2200" spc="-15" dirty="0">
                <a:solidFill>
                  <a:srgbClr val="FFFFFF"/>
                </a:solidFill>
              </a:rPr>
              <a:t>delivers</a:t>
            </a:r>
            <a:r>
              <a:rPr sz="2200" spc="5" dirty="0">
                <a:solidFill>
                  <a:srgbClr val="FFFFFF"/>
                </a:solidFill>
              </a:rPr>
              <a:t> </a:t>
            </a:r>
            <a:r>
              <a:rPr sz="2200" spc="-5" dirty="0">
                <a:solidFill>
                  <a:srgbClr val="FFFFFF"/>
                </a:solidFill>
              </a:rPr>
              <a:t>it</a:t>
            </a:r>
            <a:r>
              <a:rPr sz="2200" spc="5" dirty="0">
                <a:solidFill>
                  <a:srgbClr val="FFFFFF"/>
                </a:solidFill>
              </a:rPr>
              <a:t> </a:t>
            </a:r>
            <a:r>
              <a:rPr sz="2200" spc="-15" dirty="0">
                <a:solidFill>
                  <a:srgbClr val="FFFFFF"/>
                </a:solidFill>
              </a:rPr>
              <a:t>to</a:t>
            </a:r>
            <a:r>
              <a:rPr sz="2200" spc="15" dirty="0">
                <a:solidFill>
                  <a:srgbClr val="FFFFFF"/>
                </a:solidFill>
              </a:rPr>
              <a:t> </a:t>
            </a:r>
            <a:r>
              <a:rPr sz="2200" spc="-5" dirty="0">
                <a:solidFill>
                  <a:srgbClr val="FFFFFF"/>
                </a:solidFill>
              </a:rPr>
              <a:t>the </a:t>
            </a:r>
            <a:r>
              <a:rPr sz="2200" dirty="0">
                <a:solidFill>
                  <a:srgbClr val="FFFFFF"/>
                </a:solidFill>
              </a:rPr>
              <a:t> </a:t>
            </a:r>
            <a:r>
              <a:rPr sz="2200" spc="-10" dirty="0">
                <a:solidFill>
                  <a:srgbClr val="FFFFFF"/>
                </a:solidFill>
              </a:rPr>
              <a:t>transport</a:t>
            </a:r>
            <a:r>
              <a:rPr sz="2200" spc="-5" dirty="0">
                <a:solidFill>
                  <a:srgbClr val="FFFFFF"/>
                </a:solidFill>
              </a:rPr>
              <a:t> </a:t>
            </a:r>
            <a:r>
              <a:rPr sz="2200" spc="-15" dirty="0">
                <a:solidFill>
                  <a:srgbClr val="FFFFFF"/>
                </a:solidFill>
              </a:rPr>
              <a:t>layer</a:t>
            </a:r>
            <a:r>
              <a:rPr sz="2200" spc="5" dirty="0">
                <a:solidFill>
                  <a:srgbClr val="FFFFFF"/>
                </a:solidFill>
              </a:rPr>
              <a:t> </a:t>
            </a:r>
            <a:r>
              <a:rPr sz="2200" spc="-15" dirty="0">
                <a:solidFill>
                  <a:srgbClr val="FFFFFF"/>
                </a:solidFill>
              </a:rPr>
              <a:t>at</a:t>
            </a:r>
            <a:r>
              <a:rPr sz="2200" spc="-5" dirty="0">
                <a:solidFill>
                  <a:srgbClr val="FFFFFF"/>
                </a:solidFill>
              </a:rPr>
              <a:t> the</a:t>
            </a:r>
            <a:r>
              <a:rPr sz="2200" spc="20" dirty="0">
                <a:solidFill>
                  <a:srgbClr val="FFFFFF"/>
                </a:solidFill>
              </a:rPr>
              <a:t> </a:t>
            </a:r>
            <a:r>
              <a:rPr sz="2200" spc="-10" dirty="0">
                <a:solidFill>
                  <a:srgbClr val="FFFFFF"/>
                </a:solidFill>
              </a:rPr>
              <a:t>destination</a:t>
            </a:r>
            <a:r>
              <a:rPr sz="2200" spc="10" dirty="0">
                <a:solidFill>
                  <a:srgbClr val="FFFFFF"/>
                </a:solidFill>
              </a:rPr>
              <a:t> </a:t>
            </a:r>
            <a:r>
              <a:rPr sz="2200" spc="-5" dirty="0">
                <a:solidFill>
                  <a:srgbClr val="FFFFFF"/>
                </a:solidFill>
              </a:rPr>
              <a:t>machine.</a:t>
            </a:r>
            <a:r>
              <a:rPr sz="2200" dirty="0">
                <a:solidFill>
                  <a:srgbClr val="FFFFFF"/>
                </a:solidFill>
              </a:rPr>
              <a:t> </a:t>
            </a:r>
            <a:r>
              <a:rPr sz="2200" spc="-5" dirty="0">
                <a:solidFill>
                  <a:srgbClr val="FFFFFF"/>
                </a:solidFill>
              </a:rPr>
              <a:t>A</a:t>
            </a:r>
            <a:r>
              <a:rPr sz="2200" spc="15" dirty="0">
                <a:solidFill>
                  <a:srgbClr val="FFFFFF"/>
                </a:solidFill>
              </a:rPr>
              <a:t> </a:t>
            </a:r>
            <a:r>
              <a:rPr sz="2200" spc="-10" dirty="0">
                <a:solidFill>
                  <a:srgbClr val="FFFFFF"/>
                </a:solidFill>
              </a:rPr>
              <a:t>connection-oriented</a:t>
            </a:r>
            <a:r>
              <a:rPr sz="2200" spc="25" dirty="0">
                <a:solidFill>
                  <a:srgbClr val="FFFFFF"/>
                </a:solidFill>
              </a:rPr>
              <a:t> </a:t>
            </a:r>
            <a:r>
              <a:rPr sz="2200" spc="-10" dirty="0">
                <a:solidFill>
                  <a:srgbClr val="FFFFFF"/>
                </a:solidFill>
              </a:rPr>
              <a:t>transport</a:t>
            </a:r>
            <a:r>
              <a:rPr sz="2200" spc="-5" dirty="0">
                <a:solidFill>
                  <a:srgbClr val="FFFFFF"/>
                </a:solidFill>
              </a:rPr>
              <a:t> </a:t>
            </a:r>
            <a:r>
              <a:rPr sz="2200" spc="-15" dirty="0">
                <a:solidFill>
                  <a:srgbClr val="FFFFFF"/>
                </a:solidFill>
              </a:rPr>
              <a:t>layer</a:t>
            </a:r>
            <a:r>
              <a:rPr sz="2200" spc="5" dirty="0">
                <a:solidFill>
                  <a:srgbClr val="FFFFFF"/>
                </a:solidFill>
              </a:rPr>
              <a:t> </a:t>
            </a:r>
            <a:r>
              <a:rPr sz="2200" spc="-20" dirty="0">
                <a:solidFill>
                  <a:srgbClr val="FFFFFF"/>
                </a:solidFill>
              </a:rPr>
              <a:t>makes</a:t>
            </a:r>
            <a:r>
              <a:rPr sz="2200" spc="25" dirty="0">
                <a:solidFill>
                  <a:srgbClr val="FFFFFF"/>
                </a:solidFill>
              </a:rPr>
              <a:t> </a:t>
            </a:r>
            <a:r>
              <a:rPr sz="2200" spc="-5" dirty="0">
                <a:solidFill>
                  <a:srgbClr val="FFFFFF"/>
                </a:solidFill>
              </a:rPr>
              <a:t>a</a:t>
            </a:r>
            <a:r>
              <a:rPr sz="2200" spc="5" dirty="0">
                <a:solidFill>
                  <a:srgbClr val="FFFFFF"/>
                </a:solidFill>
              </a:rPr>
              <a:t> </a:t>
            </a:r>
            <a:r>
              <a:rPr sz="2200" spc="-10" dirty="0">
                <a:solidFill>
                  <a:srgbClr val="FFFFFF"/>
                </a:solidFill>
              </a:rPr>
              <a:t>connection </a:t>
            </a:r>
            <a:r>
              <a:rPr sz="2200" spc="-5" dirty="0">
                <a:solidFill>
                  <a:srgbClr val="FFFFFF"/>
                </a:solidFill>
              </a:rPr>
              <a:t> with</a:t>
            </a:r>
            <a:r>
              <a:rPr sz="2200" spc="5" dirty="0">
                <a:solidFill>
                  <a:srgbClr val="FFFFFF"/>
                </a:solidFill>
              </a:rPr>
              <a:t> </a:t>
            </a:r>
            <a:r>
              <a:rPr sz="2200" spc="-5" dirty="0">
                <a:solidFill>
                  <a:srgbClr val="FFFFFF"/>
                </a:solidFill>
              </a:rPr>
              <a:t>the</a:t>
            </a:r>
            <a:r>
              <a:rPr sz="2200" spc="5" dirty="0">
                <a:solidFill>
                  <a:srgbClr val="FFFFFF"/>
                </a:solidFill>
              </a:rPr>
              <a:t> </a:t>
            </a:r>
            <a:r>
              <a:rPr sz="2200" spc="-10" dirty="0">
                <a:solidFill>
                  <a:srgbClr val="FFFFFF"/>
                </a:solidFill>
              </a:rPr>
              <a:t>transport</a:t>
            </a:r>
            <a:r>
              <a:rPr sz="2200" dirty="0">
                <a:solidFill>
                  <a:srgbClr val="FFFFFF"/>
                </a:solidFill>
              </a:rPr>
              <a:t> </a:t>
            </a:r>
            <a:r>
              <a:rPr sz="2200" spc="-15" dirty="0">
                <a:solidFill>
                  <a:srgbClr val="FFFFFF"/>
                </a:solidFill>
              </a:rPr>
              <a:t>layer</a:t>
            </a:r>
            <a:r>
              <a:rPr sz="2200" spc="10" dirty="0">
                <a:solidFill>
                  <a:srgbClr val="FFFFFF"/>
                </a:solidFill>
              </a:rPr>
              <a:t> </a:t>
            </a:r>
            <a:r>
              <a:rPr sz="2200" spc="-15" dirty="0">
                <a:solidFill>
                  <a:srgbClr val="FFFFFF"/>
                </a:solidFill>
              </a:rPr>
              <a:t>at</a:t>
            </a:r>
            <a:r>
              <a:rPr sz="2200" spc="5" dirty="0">
                <a:solidFill>
                  <a:srgbClr val="FFFFFF"/>
                </a:solidFill>
              </a:rPr>
              <a:t> </a:t>
            </a:r>
            <a:r>
              <a:rPr sz="2200" spc="-5" dirty="0">
                <a:solidFill>
                  <a:srgbClr val="FFFFFF"/>
                </a:solidFill>
              </a:rPr>
              <a:t>the</a:t>
            </a:r>
            <a:r>
              <a:rPr sz="2200" spc="20" dirty="0">
                <a:solidFill>
                  <a:srgbClr val="FFFFFF"/>
                </a:solidFill>
              </a:rPr>
              <a:t> </a:t>
            </a:r>
            <a:r>
              <a:rPr sz="2200" spc="-10" dirty="0">
                <a:solidFill>
                  <a:srgbClr val="FFFFFF"/>
                </a:solidFill>
              </a:rPr>
              <a:t>destination</a:t>
            </a:r>
            <a:r>
              <a:rPr sz="2200" spc="5" dirty="0">
                <a:solidFill>
                  <a:srgbClr val="FFFFFF"/>
                </a:solidFill>
              </a:rPr>
              <a:t> </a:t>
            </a:r>
            <a:r>
              <a:rPr sz="2200" spc="-10" dirty="0">
                <a:solidFill>
                  <a:srgbClr val="FFFFFF"/>
                </a:solidFill>
              </a:rPr>
              <a:t>machine</a:t>
            </a:r>
            <a:r>
              <a:rPr sz="2200" spc="10" dirty="0">
                <a:solidFill>
                  <a:srgbClr val="FFFFFF"/>
                </a:solidFill>
              </a:rPr>
              <a:t> </a:t>
            </a:r>
            <a:r>
              <a:rPr sz="2200" spc="-15" dirty="0">
                <a:solidFill>
                  <a:srgbClr val="FFFFFF"/>
                </a:solidFill>
              </a:rPr>
              <a:t>first</a:t>
            </a:r>
            <a:r>
              <a:rPr sz="2200" spc="5" dirty="0">
                <a:solidFill>
                  <a:srgbClr val="FFFFFF"/>
                </a:solidFill>
              </a:rPr>
              <a:t> </a:t>
            </a:r>
            <a:r>
              <a:rPr sz="2200" spc="-20" dirty="0">
                <a:solidFill>
                  <a:srgbClr val="FFFFFF"/>
                </a:solidFill>
              </a:rPr>
              <a:t>before</a:t>
            </a:r>
            <a:r>
              <a:rPr sz="2200" spc="10" dirty="0">
                <a:solidFill>
                  <a:srgbClr val="FFFFFF"/>
                </a:solidFill>
              </a:rPr>
              <a:t> </a:t>
            </a:r>
            <a:r>
              <a:rPr sz="2200" spc="-10" dirty="0">
                <a:solidFill>
                  <a:srgbClr val="FFFFFF"/>
                </a:solidFill>
              </a:rPr>
              <a:t>delivering</a:t>
            </a:r>
            <a:r>
              <a:rPr sz="2200" dirty="0">
                <a:solidFill>
                  <a:srgbClr val="FFFFFF"/>
                </a:solidFill>
              </a:rPr>
              <a:t> </a:t>
            </a:r>
            <a:r>
              <a:rPr sz="2200" spc="-5" dirty="0">
                <a:solidFill>
                  <a:srgbClr val="FFFFFF"/>
                </a:solidFill>
              </a:rPr>
              <a:t>the</a:t>
            </a:r>
            <a:r>
              <a:rPr sz="2200" spc="20" dirty="0">
                <a:solidFill>
                  <a:srgbClr val="FFFFFF"/>
                </a:solidFill>
              </a:rPr>
              <a:t> </a:t>
            </a:r>
            <a:r>
              <a:rPr sz="2200" spc="-20" dirty="0">
                <a:solidFill>
                  <a:srgbClr val="FFFFFF"/>
                </a:solidFill>
              </a:rPr>
              <a:t>packets.</a:t>
            </a:r>
            <a:r>
              <a:rPr sz="2200" spc="15" dirty="0">
                <a:solidFill>
                  <a:srgbClr val="FFFFFF"/>
                </a:solidFill>
              </a:rPr>
              <a:t> </a:t>
            </a:r>
            <a:r>
              <a:rPr sz="2200" spc="-10" dirty="0">
                <a:solidFill>
                  <a:srgbClr val="FFFFFF"/>
                </a:solidFill>
              </a:rPr>
              <a:t>After</a:t>
            </a:r>
            <a:r>
              <a:rPr sz="2200" spc="30" dirty="0">
                <a:solidFill>
                  <a:srgbClr val="FFFFFF"/>
                </a:solidFill>
              </a:rPr>
              <a:t> </a:t>
            </a:r>
            <a:r>
              <a:rPr sz="2200" spc="-5" dirty="0">
                <a:solidFill>
                  <a:srgbClr val="FFFFFF"/>
                </a:solidFill>
              </a:rPr>
              <a:t>all</a:t>
            </a:r>
            <a:r>
              <a:rPr sz="2200" spc="5" dirty="0">
                <a:solidFill>
                  <a:srgbClr val="FFFFFF"/>
                </a:solidFill>
              </a:rPr>
              <a:t> </a:t>
            </a:r>
            <a:r>
              <a:rPr sz="2200" spc="-10" dirty="0">
                <a:solidFill>
                  <a:srgbClr val="FFFFFF"/>
                </a:solidFill>
              </a:rPr>
              <a:t>the</a:t>
            </a:r>
            <a:r>
              <a:rPr sz="2200" spc="10" dirty="0">
                <a:solidFill>
                  <a:srgbClr val="FFFFFF"/>
                </a:solidFill>
              </a:rPr>
              <a:t> </a:t>
            </a:r>
            <a:r>
              <a:rPr sz="2200" spc="-20" dirty="0">
                <a:solidFill>
                  <a:srgbClr val="FFFFFF"/>
                </a:solidFill>
              </a:rPr>
              <a:t>data </a:t>
            </a:r>
            <a:r>
              <a:rPr sz="2200" spc="-484" dirty="0">
                <a:solidFill>
                  <a:srgbClr val="FFFFFF"/>
                </a:solidFill>
              </a:rPr>
              <a:t> </a:t>
            </a:r>
            <a:r>
              <a:rPr sz="2200" spc="-10" dirty="0">
                <a:solidFill>
                  <a:srgbClr val="FFFFFF"/>
                </a:solidFill>
              </a:rPr>
              <a:t>are </a:t>
            </a:r>
            <a:r>
              <a:rPr sz="2200" spc="-15" dirty="0">
                <a:solidFill>
                  <a:srgbClr val="FFFFFF"/>
                </a:solidFill>
              </a:rPr>
              <a:t>transferred,</a:t>
            </a:r>
            <a:r>
              <a:rPr sz="2200" dirty="0">
                <a:solidFill>
                  <a:srgbClr val="FFFFFF"/>
                </a:solidFill>
              </a:rPr>
              <a:t> </a:t>
            </a:r>
            <a:r>
              <a:rPr sz="2200" spc="-5" dirty="0">
                <a:solidFill>
                  <a:srgbClr val="FFFFFF"/>
                </a:solidFill>
              </a:rPr>
              <a:t>the </a:t>
            </a:r>
            <a:r>
              <a:rPr sz="2200" spc="-10" dirty="0">
                <a:solidFill>
                  <a:srgbClr val="FFFFFF"/>
                </a:solidFill>
              </a:rPr>
              <a:t>connection</a:t>
            </a:r>
            <a:r>
              <a:rPr sz="2200" spc="10" dirty="0">
                <a:solidFill>
                  <a:srgbClr val="FFFFFF"/>
                </a:solidFill>
              </a:rPr>
              <a:t> </a:t>
            </a:r>
            <a:r>
              <a:rPr sz="2200" spc="-5" dirty="0">
                <a:solidFill>
                  <a:srgbClr val="FFFFFF"/>
                </a:solidFill>
              </a:rPr>
              <a:t>is</a:t>
            </a:r>
            <a:r>
              <a:rPr sz="2200" dirty="0">
                <a:solidFill>
                  <a:srgbClr val="FFFFFF"/>
                </a:solidFill>
              </a:rPr>
              <a:t> </a:t>
            </a:r>
            <a:r>
              <a:rPr sz="2200" spc="-15" dirty="0">
                <a:solidFill>
                  <a:srgbClr val="FFFFFF"/>
                </a:solidFill>
              </a:rPr>
              <a:t>terminated.</a:t>
            </a:r>
            <a:endParaRPr sz="22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45307" y="2372867"/>
            <a:ext cx="6501384" cy="4319016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412616" y="6228613"/>
            <a:ext cx="5351780" cy="584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85"/>
              </a:lnSpc>
            </a:pPr>
            <a:r>
              <a:rPr sz="4400" u="heavy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3"/>
              </a:rPr>
              <a:t>www.knowledgegate.in</a:t>
            </a:r>
            <a:endParaRPr sz="4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8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3412616" y="6228613"/>
            <a:ext cx="5351780" cy="584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85"/>
              </a:lnSpc>
            </a:pPr>
            <a:r>
              <a:rPr sz="4400" u="heavy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3"/>
              </a:rPr>
              <a:t>www.knowledgegate.in</a:t>
            </a:r>
            <a:endParaRPr sz="4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971415" y="9855"/>
            <a:ext cx="224790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u="heavy" spc="-3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Transport </a:t>
            </a:r>
            <a:r>
              <a:rPr sz="2800" b="1" u="heavy" spc="-2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layer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8739" y="600202"/>
            <a:ext cx="1119822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b="1" u="heavy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4. Flow </a:t>
            </a:r>
            <a:r>
              <a:rPr sz="2400" b="1" u="heavy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control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: 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Like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data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link </a:t>
            </a:r>
            <a:r>
              <a:rPr sz="2400" spc="-45" dirty="0">
                <a:solidFill>
                  <a:srgbClr val="FFFFFF"/>
                </a:solidFill>
                <a:latin typeface="Calibri"/>
                <a:cs typeface="Calibri"/>
              </a:rPr>
              <a:t>layer,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transport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layer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is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responsible 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for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flow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control.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35" dirty="0">
                <a:solidFill>
                  <a:srgbClr val="FFFFFF"/>
                </a:solidFill>
                <a:latin typeface="Calibri"/>
                <a:cs typeface="Calibri"/>
              </a:rPr>
              <a:t>However,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flow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control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at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this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layer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is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performed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end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end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rather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than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across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single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link.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94916" y="2077211"/>
            <a:ext cx="8202168" cy="409194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412616" y="6228613"/>
            <a:ext cx="5351780" cy="584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85"/>
              </a:lnSpc>
            </a:pPr>
            <a:r>
              <a:rPr sz="4400" u="heavy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3"/>
              </a:rPr>
              <a:t>www.knowledgegate.in</a:t>
            </a:r>
            <a:endParaRPr sz="4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71415" y="9855"/>
            <a:ext cx="224790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u="heavy" spc="-3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Transport </a:t>
            </a:r>
            <a:r>
              <a:rPr sz="2800" b="1" u="heavy" spc="-2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layer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8739" y="580390"/>
            <a:ext cx="12019280" cy="1366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2200" b="1" u="heavy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5.</a:t>
            </a:r>
            <a:r>
              <a:rPr sz="2200" b="1" u="heavy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2200" b="1" u="heavy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Error</a:t>
            </a:r>
            <a:r>
              <a:rPr sz="2200" b="1" u="heavy" spc="4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2200" b="1" u="heavy" spc="-1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control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:</a:t>
            </a:r>
            <a:r>
              <a:rPr sz="2200" spc="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25" dirty="0">
                <a:solidFill>
                  <a:srgbClr val="FFFFFF"/>
                </a:solidFill>
                <a:latin typeface="Calibri"/>
                <a:cs typeface="Calibri"/>
              </a:rPr>
              <a:t>Like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2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link </a:t>
            </a:r>
            <a:r>
              <a:rPr sz="2200" spc="-45" dirty="0">
                <a:solidFill>
                  <a:srgbClr val="FFFFFF"/>
                </a:solidFill>
                <a:latin typeface="Calibri"/>
                <a:cs typeface="Calibri"/>
              </a:rPr>
              <a:t>layer,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2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transport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layer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responsible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error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control.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40" dirty="0">
                <a:solidFill>
                  <a:srgbClr val="FFFFFF"/>
                </a:solidFill>
                <a:latin typeface="Calibri"/>
                <a:cs typeface="Calibri"/>
              </a:rPr>
              <a:t>However,</a:t>
            </a:r>
            <a:r>
              <a:rPr sz="220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error </a:t>
            </a:r>
            <a:r>
              <a:rPr sz="2200" spc="-48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control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at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this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layer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performed</a:t>
            </a:r>
            <a:r>
              <a:rPr sz="22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process-to</a:t>
            </a:r>
            <a:r>
              <a:rPr sz="22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process</a:t>
            </a:r>
            <a:r>
              <a:rPr sz="22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rather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than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across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single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link.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2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sending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transport </a:t>
            </a:r>
            <a:r>
              <a:rPr sz="2200" spc="-4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layer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makes</a:t>
            </a:r>
            <a:r>
              <a:rPr sz="22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sure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that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2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entire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message</a:t>
            </a:r>
            <a:r>
              <a:rPr sz="22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arrives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at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2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receiving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transport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layer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without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error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(damage,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 loss,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or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duplication).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Error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correction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 is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usually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achieved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through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retransmission.</a:t>
            </a:r>
            <a:endParaRPr sz="22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63139" y="2331720"/>
            <a:ext cx="7665719" cy="4093464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412616" y="6228613"/>
            <a:ext cx="5351780" cy="584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85"/>
              </a:lnSpc>
            </a:pPr>
            <a:r>
              <a:rPr sz="4400" u="heavy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3"/>
              </a:rPr>
              <a:t>www.knowledgegate.in</a:t>
            </a:r>
            <a:endParaRPr sz="4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131434" y="9855"/>
            <a:ext cx="1929764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u="heavy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Session</a:t>
            </a:r>
            <a:r>
              <a:rPr sz="2800" b="1" u="heavy" spc="-7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2800" b="1" u="heavy" spc="-2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layer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412616" y="6228613"/>
            <a:ext cx="5351780" cy="584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85"/>
              </a:lnSpc>
            </a:pPr>
            <a:r>
              <a:rPr sz="4400" u="heavy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www.knowledgegate.in</a:t>
            </a:r>
            <a:endParaRPr sz="44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8739" y="607821"/>
            <a:ext cx="11965305" cy="404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marR="5080" indent="-4572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The session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layer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is the </a:t>
            </a:r>
            <a:r>
              <a:rPr sz="2400" b="1" spc="-10" dirty="0">
                <a:solidFill>
                  <a:srgbClr val="FFFFFF"/>
                </a:solidFill>
                <a:latin typeface="Calibri"/>
                <a:cs typeface="Calibri"/>
              </a:rPr>
              <a:t>network </a:t>
            </a:r>
            <a:r>
              <a:rPr sz="2400" b="1" dirty="0">
                <a:solidFill>
                  <a:srgbClr val="FFFFFF"/>
                </a:solidFill>
                <a:latin typeface="Calibri"/>
                <a:cs typeface="Calibri"/>
              </a:rPr>
              <a:t>dialog </a:t>
            </a:r>
            <a:r>
              <a:rPr sz="2400" b="1" spc="-10" dirty="0">
                <a:solidFill>
                  <a:srgbClr val="FFFFFF"/>
                </a:solidFill>
                <a:latin typeface="Calibri"/>
                <a:cs typeface="Calibri"/>
              </a:rPr>
              <a:t>controller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.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It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establishes, maintains,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and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synchronizes </a:t>
            </a:r>
            <a:r>
              <a:rPr sz="2400" spc="-5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interaction</a:t>
            </a:r>
            <a:r>
              <a:rPr sz="24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among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communicating</a:t>
            </a:r>
            <a:r>
              <a:rPr sz="24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systems.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350">
              <a:latin typeface="Calibri"/>
              <a:cs typeface="Calibri"/>
            </a:endParaRPr>
          </a:p>
          <a:p>
            <a:pPr marL="311785" indent="-299720">
              <a:lnSpc>
                <a:spcPct val="100000"/>
              </a:lnSpc>
              <a:buAutoNum type="arabicPeriod"/>
              <a:tabLst>
                <a:tab pos="312420" algn="l"/>
              </a:tabLst>
            </a:pP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session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layer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responsible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b="1" u="heavy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dialog</a:t>
            </a:r>
            <a:r>
              <a:rPr sz="2400" b="1" u="heavy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control </a:t>
            </a:r>
            <a:r>
              <a:rPr sz="2400" b="1" u="heavy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and</a:t>
            </a:r>
            <a:r>
              <a:rPr sz="2400" b="1" u="heavy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synchronization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AutoNum type="arabicPeriod"/>
            </a:pPr>
            <a:endParaRPr sz="2350">
              <a:latin typeface="Calibri"/>
              <a:cs typeface="Calibri"/>
            </a:endParaRPr>
          </a:p>
          <a:p>
            <a:pPr marL="12700" marR="62865">
              <a:lnSpc>
                <a:spcPct val="100000"/>
              </a:lnSpc>
              <a:buAutoNum type="arabicPeriod"/>
              <a:tabLst>
                <a:tab pos="316230" algn="l"/>
              </a:tabLst>
            </a:pPr>
            <a:r>
              <a:rPr sz="2400" b="1" u="heavy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Dialog </a:t>
            </a:r>
            <a:r>
              <a:rPr sz="2400" b="1" u="heavy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control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: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The session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layer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allows two 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systems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to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enter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into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dialog.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It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allows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communication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between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two processes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to 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take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place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in either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half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duplex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(one 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way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at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 time)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or </a:t>
            </a:r>
            <a:r>
              <a:rPr sz="2400" spc="-5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full-duplex (two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 ways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at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 time)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mode.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AutoNum type="arabicPeriod"/>
            </a:pPr>
            <a:endParaRPr sz="2350">
              <a:latin typeface="Calibri"/>
              <a:cs typeface="Calibri"/>
            </a:endParaRPr>
          </a:p>
          <a:p>
            <a:pPr marL="12700" marR="472440">
              <a:lnSpc>
                <a:spcPct val="100000"/>
              </a:lnSpc>
              <a:spcBef>
                <a:spcPts val="5"/>
              </a:spcBef>
              <a:buAutoNum type="arabicPeriod"/>
              <a:tabLst>
                <a:tab pos="316230" algn="l"/>
              </a:tabLst>
            </a:pPr>
            <a:r>
              <a:rPr sz="2400" b="1" u="heavy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Synchronization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: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session</a:t>
            </a:r>
            <a:r>
              <a:rPr sz="24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layer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allows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process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to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add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checkpoints,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or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synchronization </a:t>
            </a:r>
            <a:r>
              <a:rPr sz="2400" spc="-5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points,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stream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of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data.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739" y="0"/>
            <a:ext cx="11774805" cy="3989070"/>
          </a:xfrm>
          <a:prstGeom prst="rect">
            <a:avLst/>
          </a:prstGeom>
        </p:spPr>
        <p:txBody>
          <a:bodyPr vert="horz" wrap="square" lIns="0" tIns="165100" rIns="0" bIns="0" rtlCol="0">
            <a:spAutoFit/>
          </a:bodyPr>
          <a:lstStyle/>
          <a:p>
            <a:pPr marL="4862195">
              <a:lnSpc>
                <a:spcPct val="100000"/>
              </a:lnSpc>
              <a:spcBef>
                <a:spcPts val="1300"/>
              </a:spcBef>
            </a:pPr>
            <a:r>
              <a:rPr sz="2400" b="1" u="heavy" spc="-1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Presentation</a:t>
            </a:r>
            <a:r>
              <a:rPr sz="2400" b="1" u="heavy" spc="-2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layer</a:t>
            </a:r>
            <a:endParaRPr sz="2400">
              <a:latin typeface="Calibri"/>
              <a:cs typeface="Calibri"/>
            </a:endParaRPr>
          </a:p>
          <a:p>
            <a:pPr marL="12700" marR="960119">
              <a:lnSpc>
                <a:spcPct val="100000"/>
              </a:lnSpc>
              <a:spcBef>
                <a:spcPts val="1205"/>
              </a:spcBef>
            </a:pPr>
            <a:r>
              <a:rPr sz="2400" b="1" spc="-5" dirty="0">
                <a:solidFill>
                  <a:srgbClr val="FFFFFF"/>
                </a:solidFill>
                <a:latin typeface="Calibri"/>
                <a:cs typeface="Calibri"/>
              </a:rPr>
              <a:t>1.</a:t>
            </a:r>
            <a:r>
              <a:rPr sz="2400" b="1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b="1" u="heavy" spc="-2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Translation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: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The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processes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(running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programs)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two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systems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are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usually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exchanging </a:t>
            </a:r>
            <a:r>
              <a:rPr sz="2400" spc="-5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information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in the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form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of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character</a:t>
            </a:r>
            <a:r>
              <a:rPr sz="24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strings,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numbers,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so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on.</a:t>
            </a:r>
            <a:endParaRPr sz="2400">
              <a:latin typeface="Calibri"/>
              <a:cs typeface="Calibri"/>
            </a:endParaRPr>
          </a:p>
          <a:p>
            <a:pPr marL="355600" marR="5080" indent="-342900">
              <a:lnSpc>
                <a:spcPct val="100000"/>
              </a:lnSpc>
              <a:spcBef>
                <a:spcPts val="144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information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must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be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changed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bit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streams 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before</a:t>
            </a:r>
            <a:r>
              <a:rPr sz="24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being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transmitted.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Because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different </a:t>
            </a:r>
            <a:r>
              <a:rPr sz="2400" spc="-5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computers</a:t>
            </a:r>
            <a:r>
              <a:rPr sz="24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use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different</a:t>
            </a:r>
            <a:r>
              <a:rPr sz="24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encoding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systems,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presentation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layer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responsible</a:t>
            </a:r>
            <a:r>
              <a:rPr sz="24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for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interoperability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between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these 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different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encoding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methods.</a:t>
            </a:r>
            <a:endParaRPr sz="2400">
              <a:latin typeface="Calibri"/>
              <a:cs typeface="Calibri"/>
            </a:endParaRPr>
          </a:p>
          <a:p>
            <a:pPr marL="355600" marR="136525" indent="-342900">
              <a:lnSpc>
                <a:spcPct val="100000"/>
              </a:lnSpc>
              <a:spcBef>
                <a:spcPts val="144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presentation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layer at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sender changes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information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from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its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sender-dependent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format into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common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format.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presentation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layer at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receiving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machine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changes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400" spc="-5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common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format into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its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receiver-dependent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format.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412616" y="6228613"/>
            <a:ext cx="5351780" cy="584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85"/>
              </a:lnSpc>
            </a:pPr>
            <a:r>
              <a:rPr sz="4400" u="heavy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www.knowledgegate.in</a:t>
            </a:r>
            <a:endParaRPr sz="4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38242" y="9855"/>
            <a:ext cx="271526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u="heavy" spc="-1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Presentation</a:t>
            </a:r>
            <a:r>
              <a:rPr sz="2800" b="1" u="heavy" spc="-3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2800" b="1" u="heavy" spc="-2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layer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8739" y="623061"/>
            <a:ext cx="12030075" cy="1671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b="1" u="heavy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2.</a:t>
            </a:r>
            <a:r>
              <a:rPr sz="2400" b="1" u="heavy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Encryption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: </a:t>
            </a:r>
            <a:r>
              <a:rPr sz="2400" spc="-114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carry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sensitive</a:t>
            </a:r>
            <a:r>
              <a:rPr sz="24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information,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system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must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be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able</a:t>
            </a:r>
            <a:r>
              <a:rPr sz="24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ensure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privacy.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Encryption </a:t>
            </a:r>
            <a:r>
              <a:rPr sz="2400" spc="-5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means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that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sender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transforms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original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information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to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another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form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and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sends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resulting message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out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over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network.</a:t>
            </a:r>
            <a:endParaRPr sz="24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144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Decryption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reverses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original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process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transform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message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back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to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its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original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form.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659635" y="2758185"/>
            <a:ext cx="8073390" cy="3954145"/>
            <a:chOff x="1659635" y="2758185"/>
            <a:chExt cx="8073390" cy="3954145"/>
          </a:xfrm>
        </p:grpSpPr>
        <p:sp>
          <p:nvSpPr>
            <p:cNvPr id="5" name="object 5"/>
            <p:cNvSpPr/>
            <p:nvPr/>
          </p:nvSpPr>
          <p:spPr>
            <a:xfrm>
              <a:off x="1967483" y="2764535"/>
              <a:ext cx="7759065" cy="3941445"/>
            </a:xfrm>
            <a:custGeom>
              <a:avLst/>
              <a:gdLst/>
              <a:ahLst/>
              <a:cxnLst/>
              <a:rect l="l" t="t" r="r" b="b"/>
              <a:pathLst>
                <a:path w="7759065" h="3941445">
                  <a:moveTo>
                    <a:pt x="7758683" y="0"/>
                  </a:moveTo>
                  <a:lnTo>
                    <a:pt x="0" y="0"/>
                  </a:lnTo>
                  <a:lnTo>
                    <a:pt x="0" y="3941064"/>
                  </a:lnTo>
                  <a:lnTo>
                    <a:pt x="7758683" y="3941064"/>
                  </a:lnTo>
                  <a:lnTo>
                    <a:pt x="775868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967483" y="2764535"/>
              <a:ext cx="7759065" cy="3941445"/>
            </a:xfrm>
            <a:custGeom>
              <a:avLst/>
              <a:gdLst/>
              <a:ahLst/>
              <a:cxnLst/>
              <a:rect l="l" t="t" r="r" b="b"/>
              <a:pathLst>
                <a:path w="7759065" h="3941445">
                  <a:moveTo>
                    <a:pt x="0" y="3941064"/>
                  </a:moveTo>
                  <a:lnTo>
                    <a:pt x="7758683" y="3941064"/>
                  </a:lnTo>
                  <a:lnTo>
                    <a:pt x="7758683" y="0"/>
                  </a:lnTo>
                  <a:lnTo>
                    <a:pt x="0" y="0"/>
                  </a:lnTo>
                  <a:lnTo>
                    <a:pt x="0" y="3941064"/>
                  </a:lnTo>
                  <a:close/>
                </a:path>
              </a:pathLst>
            </a:custGeom>
            <a:ln w="12700">
              <a:solidFill>
                <a:srgbClr val="172C5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59635" y="3121151"/>
              <a:ext cx="8066531" cy="3227832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3412616" y="6228613"/>
            <a:ext cx="5351780" cy="584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85"/>
              </a:lnSpc>
            </a:pPr>
            <a:r>
              <a:rPr sz="4400" u="heavy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3"/>
              </a:rPr>
              <a:t>www.knowledgegate.in</a:t>
            </a:r>
            <a:endParaRPr sz="4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738242" y="9855"/>
            <a:ext cx="271526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u="heavy" spc="-1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Presentation</a:t>
            </a:r>
            <a:r>
              <a:rPr sz="2800" b="1" u="heavy" spc="-3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2800" b="1" u="heavy" spc="-2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layer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8739" y="623061"/>
            <a:ext cx="12024360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b="1" u="heavy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3.</a:t>
            </a:r>
            <a:r>
              <a:rPr sz="2400" b="1" u="heavy" spc="1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2400" b="1" u="heavy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Compression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:</a:t>
            </a:r>
            <a:r>
              <a:rPr sz="24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24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compression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reduces</a:t>
            </a:r>
            <a:r>
              <a:rPr sz="24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4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number</a:t>
            </a:r>
            <a:r>
              <a:rPr sz="24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24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bits</a:t>
            </a:r>
            <a:r>
              <a:rPr sz="24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contained</a:t>
            </a:r>
            <a:r>
              <a:rPr sz="24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24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4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information.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Data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compression becomes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particularly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important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in the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transmission of multimedia such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as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text, </a:t>
            </a:r>
            <a:r>
              <a:rPr sz="2400" spc="-5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audio,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video.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87879" y="2324100"/>
            <a:ext cx="8016240" cy="3564636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412616" y="6228613"/>
            <a:ext cx="5351780" cy="584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85"/>
              </a:lnSpc>
            </a:pPr>
            <a:r>
              <a:rPr sz="4400" u="heavy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3"/>
              </a:rPr>
              <a:t>www.knowledgegate.in</a:t>
            </a:r>
            <a:endParaRPr sz="4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15610" y="13207"/>
            <a:ext cx="21590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1" u="heavy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Application</a:t>
            </a:r>
            <a:r>
              <a:rPr b="1" u="heavy" spc="-4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b="1" u="heavy" spc="-2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layer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412616" y="6228613"/>
            <a:ext cx="5351780" cy="584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85"/>
              </a:lnSpc>
            </a:pPr>
            <a:r>
              <a:rPr sz="4400" u="heavy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www.knowledgegate.in</a:t>
            </a:r>
            <a:endParaRPr sz="44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8739" y="549909"/>
            <a:ext cx="11878310" cy="453834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application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layer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enables</a:t>
            </a:r>
            <a:r>
              <a:rPr sz="2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000" spc="-40" dirty="0">
                <a:solidFill>
                  <a:srgbClr val="FFFFFF"/>
                </a:solidFill>
                <a:latin typeface="Calibri"/>
                <a:cs typeface="Calibri"/>
              </a:rPr>
              <a:t>user,</a:t>
            </a:r>
            <a:r>
              <a:rPr sz="2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whether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human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or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software,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access</a:t>
            </a:r>
            <a:r>
              <a:rPr sz="2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network.</a:t>
            </a:r>
            <a:endParaRPr sz="2000">
              <a:latin typeface="Calibri"/>
              <a:cs typeface="Calibri"/>
            </a:endParaRPr>
          </a:p>
          <a:p>
            <a:pPr marL="355600" marR="573405" indent="-342900">
              <a:lnSpc>
                <a:spcPct val="100000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It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provides</a:t>
            </a:r>
            <a:r>
              <a:rPr sz="2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user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interfaces</a:t>
            </a:r>
            <a:r>
              <a:rPr sz="2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and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support</a:t>
            </a:r>
            <a:r>
              <a:rPr sz="20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services</a:t>
            </a:r>
            <a:r>
              <a:rPr sz="200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such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as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electronic</a:t>
            </a:r>
            <a:r>
              <a:rPr sz="2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mail,</a:t>
            </a:r>
            <a:r>
              <a:rPr sz="2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remote</a:t>
            </a:r>
            <a:r>
              <a:rPr sz="2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file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access</a:t>
            </a:r>
            <a:r>
              <a:rPr sz="2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and </a:t>
            </a:r>
            <a:r>
              <a:rPr sz="2000" spc="-35" dirty="0">
                <a:solidFill>
                  <a:srgbClr val="FFFFFF"/>
                </a:solidFill>
                <a:latin typeface="Calibri"/>
                <a:cs typeface="Calibri"/>
              </a:rPr>
              <a:t>transfer, </a:t>
            </a:r>
            <a:r>
              <a:rPr sz="2000" spc="-4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shared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database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management,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other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types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distributed</a:t>
            </a:r>
            <a:r>
              <a:rPr sz="2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information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services.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750">
              <a:latin typeface="Calibri"/>
              <a:cs typeface="Calibri"/>
            </a:endParaRPr>
          </a:p>
          <a:p>
            <a:pPr marL="12700">
              <a:lnSpc>
                <a:spcPts val="2160"/>
              </a:lnSpc>
            </a:pPr>
            <a:r>
              <a:rPr sz="1800" b="1" u="heavy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Services</a:t>
            </a:r>
            <a:endParaRPr sz="1800">
              <a:latin typeface="Calibri"/>
              <a:cs typeface="Calibri"/>
            </a:endParaRPr>
          </a:p>
          <a:p>
            <a:pPr marL="355600" marR="5080" indent="-342900">
              <a:lnSpc>
                <a:spcPts val="2400"/>
              </a:lnSpc>
              <a:spcBef>
                <a:spcPts val="75"/>
              </a:spcBef>
              <a:buAutoNum type="arabicPeriod"/>
              <a:tabLst>
                <a:tab pos="354965" algn="l"/>
                <a:tab pos="355600" algn="l"/>
              </a:tabLst>
            </a:pPr>
            <a:r>
              <a:rPr sz="2000" b="1" u="heavy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Network</a:t>
            </a:r>
            <a:r>
              <a:rPr sz="2000" b="1" u="heavy" spc="-2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2000" b="1" u="heavy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virtual</a:t>
            </a:r>
            <a:r>
              <a:rPr sz="2000" b="1" u="heavy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2000" b="1" u="heavy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terminal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:</a:t>
            </a:r>
            <a:r>
              <a:rPr sz="20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network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virtual</a:t>
            </a:r>
            <a:r>
              <a:rPr sz="2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terminal</a:t>
            </a:r>
            <a:r>
              <a:rPr sz="2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software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version</a:t>
            </a:r>
            <a:r>
              <a:rPr sz="2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a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physical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terminal,</a:t>
            </a:r>
            <a:r>
              <a:rPr sz="2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and it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allows</a:t>
            </a:r>
            <a:r>
              <a:rPr sz="2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 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user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log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r>
              <a:rPr sz="20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a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remote</a:t>
            </a:r>
            <a:r>
              <a:rPr sz="2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host.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9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do</a:t>
            </a:r>
            <a:r>
              <a:rPr sz="20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FFFFFF"/>
                </a:solidFill>
                <a:latin typeface="Calibri"/>
                <a:cs typeface="Calibri"/>
              </a:rPr>
              <a:t>so,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application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creates</a:t>
            </a:r>
            <a:r>
              <a:rPr sz="2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software</a:t>
            </a:r>
            <a:r>
              <a:rPr sz="2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emulation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a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terminal</a:t>
            </a:r>
            <a:r>
              <a:rPr sz="2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at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remote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host.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The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user's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computer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talks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the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software</a:t>
            </a:r>
            <a:r>
              <a:rPr sz="2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terminal</a:t>
            </a:r>
            <a:r>
              <a:rPr sz="2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which,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turn,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talks</a:t>
            </a:r>
            <a:r>
              <a:rPr sz="2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host,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and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vice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versa. </a:t>
            </a:r>
            <a:r>
              <a:rPr sz="2000" spc="-43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remote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host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believes</a:t>
            </a:r>
            <a:r>
              <a:rPr sz="2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it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communicating</a:t>
            </a:r>
            <a:r>
              <a:rPr sz="20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with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one</a:t>
            </a:r>
            <a:r>
              <a:rPr sz="20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its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own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terminals</a:t>
            </a:r>
            <a:r>
              <a:rPr sz="2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and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allows</a:t>
            </a:r>
            <a:r>
              <a:rPr sz="2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user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log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on.</a:t>
            </a:r>
            <a:endParaRPr sz="2000">
              <a:latin typeface="Calibri"/>
              <a:cs typeface="Calibri"/>
            </a:endParaRPr>
          </a:p>
          <a:p>
            <a:pPr marL="355600" marR="31115" indent="-342900">
              <a:lnSpc>
                <a:spcPts val="2400"/>
              </a:lnSpc>
              <a:buAutoNum type="arabicPeriod"/>
              <a:tabLst>
                <a:tab pos="354965" algn="l"/>
                <a:tab pos="355600" algn="l"/>
              </a:tabLst>
            </a:pPr>
            <a:r>
              <a:rPr sz="2000" b="1" u="heavy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File</a:t>
            </a:r>
            <a:r>
              <a:rPr sz="2000" b="1" u="heavy" spc="-2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2000" b="1" u="heavy" spc="-3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transfer,</a:t>
            </a:r>
            <a:r>
              <a:rPr sz="2000" b="1" u="heavy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access, </a:t>
            </a:r>
            <a:r>
              <a:rPr sz="2000" b="1" u="heavy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and</a:t>
            </a:r>
            <a:r>
              <a:rPr sz="2000" b="1" u="heavy" spc="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2000" b="1" u="heavy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management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: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This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application allows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user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access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files</a:t>
            </a:r>
            <a:r>
              <a:rPr sz="2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remote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host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(to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make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changes</a:t>
            </a:r>
            <a:r>
              <a:rPr sz="20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or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read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data),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retrieve</a:t>
            </a:r>
            <a:r>
              <a:rPr sz="2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files</a:t>
            </a:r>
            <a:r>
              <a:rPr sz="2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from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a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remote</a:t>
            </a:r>
            <a:r>
              <a:rPr sz="2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computer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use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in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local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25" dirty="0">
                <a:solidFill>
                  <a:srgbClr val="FFFFFF"/>
                </a:solidFill>
                <a:latin typeface="Calibri"/>
                <a:cs typeface="Calibri"/>
              </a:rPr>
              <a:t>computer,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and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manage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or </a:t>
            </a:r>
            <a:r>
              <a:rPr sz="2000" spc="-4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control</a:t>
            </a:r>
            <a:r>
              <a:rPr sz="20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files</a:t>
            </a:r>
            <a:r>
              <a:rPr sz="2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remote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computer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FFFFFF"/>
                </a:solidFill>
                <a:latin typeface="Calibri"/>
                <a:cs typeface="Calibri"/>
              </a:rPr>
              <a:t>locally.</a:t>
            </a:r>
            <a:endParaRPr sz="2000">
              <a:latin typeface="Calibri"/>
              <a:cs typeface="Calibri"/>
            </a:endParaRPr>
          </a:p>
          <a:p>
            <a:pPr marL="355600" indent="-342900">
              <a:lnSpc>
                <a:spcPts val="2320"/>
              </a:lnSpc>
              <a:buAutoNum type="arabicPeriod"/>
              <a:tabLst>
                <a:tab pos="354965" algn="l"/>
                <a:tab pos="355600" algn="l"/>
              </a:tabLst>
            </a:pPr>
            <a:r>
              <a:rPr sz="2000" b="1" u="heavy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Mail</a:t>
            </a:r>
            <a:r>
              <a:rPr sz="2000" b="1" u="heavy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2000" b="1" u="heavy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services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: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This application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provides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the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basis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e-mail</a:t>
            </a:r>
            <a:r>
              <a:rPr sz="2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forwarding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 storage.</a:t>
            </a:r>
            <a:endParaRPr sz="2000">
              <a:latin typeface="Calibri"/>
              <a:cs typeface="Calibri"/>
            </a:endParaRPr>
          </a:p>
          <a:p>
            <a:pPr marL="355600" marR="445770" indent="-342900">
              <a:lnSpc>
                <a:spcPct val="100000"/>
              </a:lnSpc>
              <a:buAutoNum type="arabicPeriod"/>
              <a:tabLst>
                <a:tab pos="354965" algn="l"/>
                <a:tab pos="355600" algn="l"/>
              </a:tabLst>
            </a:pPr>
            <a:r>
              <a:rPr sz="2000" b="1" u="heavy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Directory</a:t>
            </a:r>
            <a:r>
              <a:rPr sz="2000" b="1" u="heavy" spc="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2000" b="1" u="heavy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services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: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This</a:t>
            </a:r>
            <a:r>
              <a:rPr sz="2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application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provides</a:t>
            </a:r>
            <a:r>
              <a:rPr sz="2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distributed</a:t>
            </a:r>
            <a:r>
              <a:rPr sz="2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database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sources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access</a:t>
            </a:r>
            <a:r>
              <a:rPr sz="2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global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information </a:t>
            </a:r>
            <a:r>
              <a:rPr sz="2000" spc="-43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about</a:t>
            </a:r>
            <a:r>
              <a:rPr sz="20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various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objects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services.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625466" y="46431"/>
            <a:ext cx="293941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u="heavy" spc="-2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Transmission</a:t>
            </a:r>
            <a:r>
              <a:rPr sz="2800" b="1" u="heavy" spc="-10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2800" b="1" u="heavy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media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8739" y="605688"/>
            <a:ext cx="11066780" cy="9004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14799"/>
              </a:lnSpc>
              <a:spcBef>
                <a:spcPts val="100"/>
              </a:spcBef>
              <a:buFont typeface="Symbol"/>
              <a:buChar char=""/>
              <a:tabLst>
                <a:tab pos="354965" algn="l"/>
                <a:tab pos="355600" algn="l"/>
              </a:tabLst>
            </a:pPr>
            <a:r>
              <a:rPr sz="2500" spc="-15" dirty="0">
                <a:solidFill>
                  <a:srgbClr val="FFFFFF"/>
                </a:solidFill>
                <a:latin typeface="Calibri"/>
                <a:cs typeface="Calibri"/>
              </a:rPr>
              <a:t>(layer-0)</a:t>
            </a:r>
            <a:r>
              <a:rPr sz="25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00" spc="-15" dirty="0">
                <a:solidFill>
                  <a:srgbClr val="FFFFFF"/>
                </a:solidFill>
                <a:latin typeface="Calibri"/>
                <a:cs typeface="Calibri"/>
              </a:rPr>
              <a:t>can</a:t>
            </a:r>
            <a:r>
              <a:rPr sz="25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00" spc="-10" dirty="0">
                <a:solidFill>
                  <a:srgbClr val="FFFFFF"/>
                </a:solidFill>
                <a:latin typeface="Calibri"/>
                <a:cs typeface="Calibri"/>
              </a:rPr>
              <a:t>broadly</a:t>
            </a:r>
            <a:r>
              <a:rPr sz="25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00" spc="-5" dirty="0">
                <a:solidFill>
                  <a:srgbClr val="FFFFFF"/>
                </a:solidFill>
                <a:latin typeface="Calibri"/>
                <a:cs typeface="Calibri"/>
              </a:rPr>
              <a:t>be</a:t>
            </a:r>
            <a:r>
              <a:rPr sz="25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00" spc="-10" dirty="0">
                <a:solidFill>
                  <a:srgbClr val="FFFFFF"/>
                </a:solidFill>
                <a:latin typeface="Calibri"/>
                <a:cs typeface="Calibri"/>
              </a:rPr>
              <a:t>defined</a:t>
            </a:r>
            <a:r>
              <a:rPr sz="25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00" spc="-10" dirty="0">
                <a:solidFill>
                  <a:srgbClr val="FFFFFF"/>
                </a:solidFill>
                <a:latin typeface="Calibri"/>
                <a:cs typeface="Calibri"/>
              </a:rPr>
              <a:t>anything</a:t>
            </a:r>
            <a:r>
              <a:rPr sz="25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00" spc="-10" dirty="0">
                <a:solidFill>
                  <a:srgbClr val="FFFFFF"/>
                </a:solidFill>
                <a:latin typeface="Calibri"/>
                <a:cs typeface="Calibri"/>
              </a:rPr>
              <a:t>that</a:t>
            </a:r>
            <a:r>
              <a:rPr sz="25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00" spc="-10" dirty="0">
                <a:solidFill>
                  <a:srgbClr val="FFFFFF"/>
                </a:solidFill>
                <a:latin typeface="Calibri"/>
                <a:cs typeface="Calibri"/>
              </a:rPr>
              <a:t>can</a:t>
            </a:r>
            <a:r>
              <a:rPr sz="25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00" spc="-5" dirty="0">
                <a:solidFill>
                  <a:srgbClr val="FFFFFF"/>
                </a:solidFill>
                <a:latin typeface="Calibri"/>
                <a:cs typeface="Calibri"/>
              </a:rPr>
              <a:t>carry</a:t>
            </a:r>
            <a:r>
              <a:rPr sz="25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00" spc="-10" dirty="0">
                <a:solidFill>
                  <a:srgbClr val="FFFFFF"/>
                </a:solidFill>
                <a:latin typeface="Calibri"/>
                <a:cs typeface="Calibri"/>
              </a:rPr>
              <a:t>information</a:t>
            </a:r>
            <a:r>
              <a:rPr sz="2500" spc="-15" dirty="0">
                <a:solidFill>
                  <a:srgbClr val="FFFFFF"/>
                </a:solidFill>
                <a:latin typeface="Calibri"/>
                <a:cs typeface="Calibri"/>
              </a:rPr>
              <a:t> from</a:t>
            </a:r>
            <a:r>
              <a:rPr sz="25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00" spc="-15" dirty="0">
                <a:solidFill>
                  <a:srgbClr val="FFFFFF"/>
                </a:solidFill>
                <a:latin typeface="Calibri"/>
                <a:cs typeface="Calibri"/>
              </a:rPr>
              <a:t>source</a:t>
            </a:r>
            <a:r>
              <a:rPr sz="25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00" spc="-15" dirty="0">
                <a:solidFill>
                  <a:srgbClr val="FFFFFF"/>
                </a:solidFill>
                <a:latin typeface="Calibri"/>
                <a:cs typeface="Calibri"/>
              </a:rPr>
              <a:t>to </a:t>
            </a:r>
            <a:r>
              <a:rPr sz="2500" spc="-5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00" spc="-10" dirty="0">
                <a:solidFill>
                  <a:srgbClr val="FFFFFF"/>
                </a:solidFill>
                <a:latin typeface="Calibri"/>
                <a:cs typeface="Calibri"/>
              </a:rPr>
              <a:t>destination.</a:t>
            </a:r>
            <a:endParaRPr sz="25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100327" y="1912620"/>
            <a:ext cx="9441180" cy="4267200"/>
            <a:chOff x="1100327" y="1912620"/>
            <a:chExt cx="9441180" cy="426720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00327" y="1912620"/>
              <a:ext cx="9441180" cy="426720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8235696" y="2545080"/>
              <a:ext cx="977265" cy="192405"/>
            </a:xfrm>
            <a:custGeom>
              <a:avLst/>
              <a:gdLst/>
              <a:ahLst/>
              <a:cxnLst/>
              <a:rect l="l" t="t" r="r" b="b"/>
              <a:pathLst>
                <a:path w="977265" h="192405">
                  <a:moveTo>
                    <a:pt x="976883" y="0"/>
                  </a:moveTo>
                  <a:lnTo>
                    <a:pt x="0" y="0"/>
                  </a:lnTo>
                  <a:lnTo>
                    <a:pt x="0" y="192024"/>
                  </a:lnTo>
                  <a:lnTo>
                    <a:pt x="976883" y="192024"/>
                  </a:lnTo>
                  <a:lnTo>
                    <a:pt x="97688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235696" y="2545080"/>
              <a:ext cx="977265" cy="192405"/>
            </a:xfrm>
            <a:custGeom>
              <a:avLst/>
              <a:gdLst/>
              <a:ahLst/>
              <a:cxnLst/>
              <a:rect l="l" t="t" r="r" b="b"/>
              <a:pathLst>
                <a:path w="977265" h="192405">
                  <a:moveTo>
                    <a:pt x="0" y="192024"/>
                  </a:moveTo>
                  <a:lnTo>
                    <a:pt x="976883" y="192024"/>
                  </a:lnTo>
                  <a:lnTo>
                    <a:pt x="976883" y="0"/>
                  </a:lnTo>
                  <a:lnTo>
                    <a:pt x="0" y="0"/>
                  </a:lnTo>
                  <a:lnTo>
                    <a:pt x="0" y="192024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3412616" y="6228613"/>
            <a:ext cx="5351780" cy="584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85"/>
              </a:lnSpc>
            </a:pPr>
            <a:r>
              <a:rPr sz="4400" u="heavy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3"/>
              </a:rPr>
              <a:t>www.knowledgegate.in</a:t>
            </a:r>
            <a:endParaRPr sz="4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49139" y="9855"/>
            <a:ext cx="2091689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u="heavy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Guided</a:t>
            </a:r>
            <a:r>
              <a:rPr sz="2800" b="1" u="heavy" spc="-3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2800" b="1" u="heavy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media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8739" y="592582"/>
            <a:ext cx="11863070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Are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those which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provide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connection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from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one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device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30" dirty="0">
                <a:solidFill>
                  <a:srgbClr val="FFFFFF"/>
                </a:solidFill>
                <a:latin typeface="Calibri"/>
                <a:cs typeface="Calibri"/>
              </a:rPr>
              <a:t>another.</a:t>
            </a:r>
            <a:endParaRPr sz="240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2400" b="1" u="heavy" spc="-2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Twisted</a:t>
            </a:r>
            <a:r>
              <a:rPr sz="2400" b="1" u="heavy" spc="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2400" b="1" u="heavy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pair</a:t>
            </a:r>
            <a:r>
              <a:rPr sz="2400" b="1" u="heavy" spc="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2400" b="1" u="heavy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cable</a:t>
            </a:r>
            <a:r>
              <a:rPr sz="2400" b="1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r>
              <a:rPr sz="24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Consists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two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conductors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(copper),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each with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it’s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own</a:t>
            </a:r>
            <a:r>
              <a:rPr sz="24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plastic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insulation,</a:t>
            </a:r>
            <a:endParaRPr sz="2400">
              <a:latin typeface="Calibri"/>
              <a:cs typeface="Calibri"/>
            </a:endParaRPr>
          </a:p>
          <a:p>
            <a:pPr marL="299085">
              <a:lnSpc>
                <a:spcPct val="100000"/>
              </a:lnSpc>
            </a:pP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twisted </a:t>
            </a:r>
            <a:r>
              <a:rPr sz="2400" spc="-35" dirty="0">
                <a:solidFill>
                  <a:srgbClr val="FFFFFF"/>
                </a:solidFill>
                <a:latin typeface="Calibri"/>
                <a:cs typeface="Calibri"/>
              </a:rPr>
              <a:t>together.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(shielded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unshielded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twisted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pair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of cables)(telephone</a:t>
            </a:r>
            <a:r>
              <a:rPr sz="24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line)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923032"/>
            <a:ext cx="3480815" cy="182270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269223" y="2923032"/>
            <a:ext cx="3643883" cy="3645408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052315" y="2593848"/>
            <a:ext cx="3643884" cy="310896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3412616" y="6228613"/>
            <a:ext cx="5351780" cy="584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85"/>
              </a:lnSpc>
            </a:pPr>
            <a:r>
              <a:rPr sz="4400" u="heavy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5"/>
              </a:rPr>
              <a:t>www.knowledgegate.in</a:t>
            </a:r>
            <a:endParaRPr sz="4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739" y="13207"/>
            <a:ext cx="11492865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marR="5080" indent="-287020">
              <a:lnSpc>
                <a:spcPct val="100000"/>
              </a:lnSpc>
              <a:spcBef>
                <a:spcPts val="100"/>
              </a:spcBef>
              <a:buClr>
                <a:srgbClr val="FFFFFF"/>
              </a:buClr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2400" b="1" u="heavy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Coaxial</a:t>
            </a:r>
            <a:r>
              <a:rPr sz="2400" b="1" u="heavy" spc="-2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2400" b="1" u="heavy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Cable</a:t>
            </a:r>
            <a:r>
              <a:rPr sz="2400" b="1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–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Has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a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central 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core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conductor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of solid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wire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enclosed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in an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insulating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sheath, </a:t>
            </a:r>
            <a:r>
              <a:rPr sz="2400" spc="-5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which in turn,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encased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in an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outer conductor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of metal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foil, braid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or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combination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of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two.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(Cable</a:t>
            </a:r>
            <a:r>
              <a:rPr sz="24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tv)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6011" y="2028444"/>
            <a:ext cx="2999232" cy="300075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549895" y="2121407"/>
            <a:ext cx="4317492" cy="261518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354323" y="2247900"/>
            <a:ext cx="3936491" cy="2362200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3412616" y="6228613"/>
            <a:ext cx="5351780" cy="584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85"/>
              </a:lnSpc>
            </a:pPr>
            <a:r>
              <a:rPr sz="4400" u="heavy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5"/>
              </a:rPr>
              <a:t>www.knowledgegate.in</a:t>
            </a:r>
            <a:endParaRPr sz="4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6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3412616" y="6228613"/>
            <a:ext cx="5351780" cy="584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85"/>
              </a:lnSpc>
            </a:pPr>
            <a:r>
              <a:rPr sz="4400" u="heavy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3"/>
              </a:rPr>
              <a:t>www.knowledgegate.in</a:t>
            </a:r>
            <a:endParaRPr sz="4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739" y="13207"/>
            <a:ext cx="12006580" cy="2220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marR="5080" indent="-287020">
              <a:lnSpc>
                <a:spcPct val="100000"/>
              </a:lnSpc>
              <a:spcBef>
                <a:spcPts val="100"/>
              </a:spcBef>
              <a:buClr>
                <a:srgbClr val="FFFFFF"/>
              </a:buClr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2400" b="1" u="heavy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Fibre </a:t>
            </a:r>
            <a:r>
              <a:rPr sz="2400" b="1" u="heavy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optic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- Made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of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glass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or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plastic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and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transmit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signal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in the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form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of light, using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principle </a:t>
            </a:r>
            <a:r>
              <a:rPr sz="2400" spc="-5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total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internal reflection,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glass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or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plastic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core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is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surrounded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by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cladding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of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less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dense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glass 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or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plastic.</a:t>
            </a:r>
            <a:endParaRPr sz="2400">
              <a:latin typeface="Calibri"/>
              <a:cs typeface="Calibri"/>
            </a:endParaRPr>
          </a:p>
          <a:p>
            <a:pPr marL="299085" marR="927735" indent="-287020" algn="just">
              <a:lnSpc>
                <a:spcPct val="100000"/>
              </a:lnSpc>
              <a:buFont typeface="Arial MT"/>
              <a:buChar char="•"/>
              <a:tabLst>
                <a:tab pos="299720" algn="l"/>
              </a:tabLst>
            </a:pP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Backbone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network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cost effective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can go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up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to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1600 Gbps (higher bandwidth,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less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signal </a:t>
            </a:r>
            <a:r>
              <a:rPr sz="2400" spc="-5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attenuation,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no noise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problem,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no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corrosion, light weight,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greater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immunity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to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tapping) </a:t>
            </a:r>
            <a:r>
              <a:rPr sz="2400" spc="-5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(installation</a:t>
            </a:r>
            <a:r>
              <a:rPr sz="24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maintenance,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unidirectional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light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propagation,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cost)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8495" y="2761488"/>
            <a:ext cx="4547616" cy="304038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027676" y="2868167"/>
            <a:ext cx="2866644" cy="2868167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412616" y="6228613"/>
            <a:ext cx="5351780" cy="584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85"/>
              </a:lnSpc>
            </a:pPr>
            <a:r>
              <a:rPr sz="4400" u="heavy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4"/>
              </a:rPr>
              <a:t>www.knowledgegate.in</a:t>
            </a:r>
            <a:endParaRPr sz="4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38421" y="9855"/>
            <a:ext cx="391477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u="heavy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Unguided</a:t>
            </a:r>
            <a:r>
              <a:rPr sz="2800" b="1" u="heavy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2800" b="1" u="heavy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Media:</a:t>
            </a:r>
            <a:r>
              <a:rPr sz="2800" b="1" u="heavy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2800" b="1" u="heavy" spc="-1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Wireless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8739" y="649986"/>
            <a:ext cx="11511915" cy="2129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14999"/>
              </a:lnSpc>
              <a:spcBef>
                <a:spcPts val="10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b="1" u="heavy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Ground</a:t>
            </a:r>
            <a:r>
              <a:rPr sz="2400" b="1" u="heavy" spc="-2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2400" b="1" u="heavy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propagation</a:t>
            </a:r>
            <a:r>
              <a:rPr sz="2400" b="1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– </a:t>
            </a:r>
            <a:r>
              <a:rPr sz="2400" spc="-30" dirty="0">
                <a:solidFill>
                  <a:srgbClr val="FFFFFF"/>
                </a:solidFill>
                <a:latin typeface="Calibri"/>
                <a:cs typeface="Calibri"/>
              </a:rPr>
              <a:t>Waves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travel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through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lower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portion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the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atmosphere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hugging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400" spc="-5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earth,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they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are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omni directional,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distance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depends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amount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of </a:t>
            </a:r>
            <a:r>
              <a:rPr sz="2400" spc="-50" dirty="0">
                <a:solidFill>
                  <a:srgbClr val="FFFFFF"/>
                </a:solidFill>
                <a:latin typeface="Calibri"/>
                <a:cs typeface="Calibri"/>
              </a:rPr>
              <a:t>power.</a:t>
            </a:r>
            <a:endParaRPr sz="24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43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Will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having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low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frequency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and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large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wave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length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(Khz</a:t>
            </a:r>
            <a:r>
              <a:rPr sz="24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Mhz)</a:t>
            </a:r>
            <a:endParaRPr sz="24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434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Bend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round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obstructions,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because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large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40" dirty="0">
                <a:solidFill>
                  <a:srgbClr val="FFFFFF"/>
                </a:solidFill>
                <a:latin typeface="Calibri"/>
                <a:cs typeface="Calibri"/>
              </a:rPr>
              <a:t>Wave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Length(e.g.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light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sound)</a:t>
            </a:r>
            <a:endParaRPr sz="24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43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Attenuate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24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short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range.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26920" y="3188207"/>
            <a:ext cx="8383524" cy="3372612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412616" y="6228613"/>
            <a:ext cx="5351780" cy="584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85"/>
              </a:lnSpc>
            </a:pPr>
            <a:r>
              <a:rPr sz="4400" u="heavy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3"/>
              </a:rPr>
              <a:t>www.knowledgegate.in</a:t>
            </a:r>
            <a:endParaRPr sz="4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38421" y="9855"/>
            <a:ext cx="391477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u="heavy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Unguided</a:t>
            </a:r>
            <a:r>
              <a:rPr sz="2800" b="1" u="heavy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2800" b="1" u="heavy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Media:</a:t>
            </a:r>
            <a:r>
              <a:rPr sz="2800" b="1" u="heavy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2800" b="1" u="heavy" spc="-1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Wireless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8739" y="649986"/>
            <a:ext cx="11627485" cy="17081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14999"/>
              </a:lnSpc>
              <a:spcBef>
                <a:spcPts val="10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b="1" u="heavy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Sky</a:t>
            </a:r>
            <a:r>
              <a:rPr sz="2400" b="1" u="heavy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2400" b="1" u="heavy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propagation</a:t>
            </a:r>
            <a:r>
              <a:rPr sz="2400" b="1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high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frequency</a:t>
            </a:r>
            <a:r>
              <a:rPr sz="24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radio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waves,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radiated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upward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into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ionosphere</a:t>
            </a:r>
            <a:r>
              <a:rPr sz="24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where </a:t>
            </a:r>
            <a:r>
              <a:rPr sz="2400" spc="-5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they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are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reflected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back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to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earth.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greater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distance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with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lower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output.</a:t>
            </a:r>
            <a:endParaRPr sz="24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43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3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Mhz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4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32</a:t>
            </a:r>
            <a:r>
              <a:rPr sz="24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Mhz</a:t>
            </a:r>
            <a:endParaRPr sz="24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434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Range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go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up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to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5000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km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66416" y="2519172"/>
            <a:ext cx="7059168" cy="4020312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412616" y="6228613"/>
            <a:ext cx="5351780" cy="584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85"/>
              </a:lnSpc>
            </a:pPr>
            <a:r>
              <a:rPr sz="4400" u="heavy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3"/>
              </a:rPr>
              <a:t>www.knowledgegate.in</a:t>
            </a:r>
            <a:endParaRPr sz="4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38421" y="9855"/>
            <a:ext cx="391477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u="heavy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Unguided</a:t>
            </a:r>
            <a:r>
              <a:rPr sz="2800" b="1" u="heavy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2800" b="1" u="heavy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Media:</a:t>
            </a:r>
            <a:r>
              <a:rPr sz="2800" b="1" u="heavy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2800" b="1" u="heavy" spc="-1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Wireless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8739" y="649986"/>
            <a:ext cx="11612880" cy="866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14999"/>
              </a:lnSpc>
              <a:spcBef>
                <a:spcPts val="10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b="1" u="heavy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Line of </a:t>
            </a:r>
            <a:r>
              <a:rPr sz="2400" b="1" u="heavy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sight propagation</a:t>
            </a:r>
            <a:r>
              <a:rPr sz="2400" b="1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– </a:t>
            </a:r>
            <a:r>
              <a:rPr sz="2400" spc="-30" dirty="0">
                <a:solidFill>
                  <a:srgbClr val="FFFFFF"/>
                </a:solidFill>
                <a:latin typeface="Calibri"/>
                <a:cs typeface="Calibri"/>
              </a:rPr>
              <a:t>Very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high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frequency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signals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transmitted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in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straight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lines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directly </a:t>
            </a:r>
            <a:r>
              <a:rPr sz="2400" spc="-5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from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antenna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antenna.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3463" y="2279904"/>
            <a:ext cx="5109972" cy="2298192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879591" y="2039111"/>
            <a:ext cx="6028944" cy="2779776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3412616" y="6228613"/>
            <a:ext cx="5351780" cy="584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85"/>
              </a:lnSpc>
            </a:pPr>
            <a:r>
              <a:rPr sz="4400" u="heavy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4"/>
              </a:rPr>
              <a:t>www.knowledgegate.in</a:t>
            </a:r>
            <a:endParaRPr sz="4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2806" y="4531566"/>
            <a:ext cx="11599545" cy="13925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marR="5080" indent="-343535">
              <a:lnSpc>
                <a:spcPct val="114999"/>
              </a:lnSpc>
              <a:spcBef>
                <a:spcPts val="95"/>
              </a:spcBef>
              <a:buClr>
                <a:srgbClr val="FFFFFF"/>
              </a:buClr>
              <a:buFont typeface="Arial MT"/>
              <a:buChar char="•"/>
              <a:tabLst>
                <a:tab pos="355600" algn="l"/>
                <a:tab pos="356235" algn="l"/>
              </a:tabLst>
            </a:pPr>
            <a:r>
              <a:rPr sz="2600" b="1" u="heavy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Radio </a:t>
            </a:r>
            <a:r>
              <a:rPr sz="2600" b="1" u="heavy" spc="-3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Waves</a:t>
            </a:r>
            <a:r>
              <a:rPr sz="2600" b="1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FFFFFF"/>
                </a:solidFill>
                <a:latin typeface="Calibri"/>
                <a:cs typeface="Calibri"/>
              </a:rPr>
              <a:t>– (3KHz- 1GHz) </a:t>
            </a:r>
            <a:r>
              <a:rPr sz="2600" spc="-5" dirty="0">
                <a:solidFill>
                  <a:srgbClr val="FFFFFF"/>
                </a:solidFill>
                <a:latin typeface="Calibri"/>
                <a:cs typeface="Calibri"/>
              </a:rPr>
              <a:t>(omnidirectional) </a:t>
            </a:r>
            <a:r>
              <a:rPr sz="2600" spc="-15" dirty="0">
                <a:solidFill>
                  <a:srgbClr val="FFFFFF"/>
                </a:solidFill>
                <a:latin typeface="Calibri"/>
                <a:cs typeface="Calibri"/>
              </a:rPr>
              <a:t>(interference </a:t>
            </a:r>
            <a:r>
              <a:rPr sz="2600" spc="-10" dirty="0">
                <a:solidFill>
                  <a:srgbClr val="FFFFFF"/>
                </a:solidFill>
                <a:latin typeface="Calibri"/>
                <a:cs typeface="Calibri"/>
              </a:rPr>
              <a:t>problem </a:t>
            </a:r>
            <a:r>
              <a:rPr sz="2600" spc="-5" dirty="0">
                <a:solidFill>
                  <a:srgbClr val="FFFFFF"/>
                </a:solidFill>
                <a:latin typeface="Calibri"/>
                <a:cs typeface="Calibri"/>
              </a:rPr>
              <a:t>because of </a:t>
            </a:r>
            <a:r>
              <a:rPr sz="26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FFFFFF"/>
                </a:solidFill>
                <a:latin typeface="Calibri"/>
                <a:cs typeface="Calibri"/>
              </a:rPr>
              <a:t>omnidirectional)</a:t>
            </a:r>
            <a:r>
              <a:rPr sz="26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FFFFFF"/>
                </a:solidFill>
                <a:latin typeface="Calibri"/>
                <a:cs typeface="Calibri"/>
              </a:rPr>
              <a:t>(sky</a:t>
            </a:r>
            <a:r>
              <a:rPr sz="26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FFFFFF"/>
                </a:solidFill>
                <a:latin typeface="Calibri"/>
                <a:cs typeface="Calibri"/>
              </a:rPr>
              <a:t>mode)</a:t>
            </a:r>
            <a:r>
              <a:rPr sz="26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FFFFFF"/>
                </a:solidFill>
                <a:latin typeface="Calibri"/>
                <a:cs typeface="Calibri"/>
              </a:rPr>
              <a:t>(long</a:t>
            </a:r>
            <a:r>
              <a:rPr sz="26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FFFFFF"/>
                </a:solidFill>
                <a:latin typeface="Calibri"/>
                <a:cs typeface="Calibri"/>
              </a:rPr>
              <a:t>distance)</a:t>
            </a:r>
            <a:r>
              <a:rPr sz="26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FFFFFF"/>
                </a:solidFill>
                <a:latin typeface="Calibri"/>
                <a:cs typeface="Calibri"/>
              </a:rPr>
              <a:t>(AM</a:t>
            </a:r>
            <a:r>
              <a:rPr sz="26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FFFFFF"/>
                </a:solidFill>
                <a:latin typeface="Calibri"/>
                <a:cs typeface="Calibri"/>
              </a:rPr>
              <a:t>radio)</a:t>
            </a:r>
            <a:r>
              <a:rPr sz="26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FFFFFF"/>
                </a:solidFill>
                <a:latin typeface="Calibri"/>
                <a:cs typeface="Calibri"/>
              </a:rPr>
              <a:t>(can</a:t>
            </a:r>
            <a:r>
              <a:rPr sz="26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spc="-15" dirty="0">
                <a:solidFill>
                  <a:srgbClr val="FFFFFF"/>
                </a:solidFill>
                <a:latin typeface="Calibri"/>
                <a:cs typeface="Calibri"/>
              </a:rPr>
              <a:t>penetrate</a:t>
            </a:r>
            <a:r>
              <a:rPr sz="26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FFFFFF"/>
                </a:solidFill>
                <a:latin typeface="Calibri"/>
                <a:cs typeface="Calibri"/>
              </a:rPr>
              <a:t>through</a:t>
            </a:r>
            <a:r>
              <a:rPr sz="26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FFFFFF"/>
                </a:solidFill>
                <a:latin typeface="Calibri"/>
                <a:cs typeface="Calibri"/>
              </a:rPr>
              <a:t>wall) </a:t>
            </a:r>
            <a:r>
              <a:rPr sz="2600" spc="-5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FFFFFF"/>
                </a:solidFill>
                <a:latin typeface="Calibri"/>
                <a:cs typeface="Calibri"/>
              </a:rPr>
              <a:t>(managed</a:t>
            </a:r>
            <a:r>
              <a:rPr sz="26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FFFFFF"/>
                </a:solidFill>
                <a:latin typeface="Calibri"/>
                <a:cs typeface="Calibri"/>
              </a:rPr>
              <a:t>by</a:t>
            </a:r>
            <a:r>
              <a:rPr sz="26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FFFFFF"/>
                </a:solidFill>
                <a:latin typeface="Calibri"/>
                <a:cs typeface="Calibri"/>
              </a:rPr>
              <a:t>government)</a:t>
            </a:r>
            <a:endParaRPr sz="26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4546092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412616" y="6228613"/>
            <a:ext cx="5351780" cy="584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85"/>
              </a:lnSpc>
            </a:pPr>
            <a:r>
              <a:rPr sz="4400" u="heavy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3"/>
              </a:rPr>
              <a:t>www.knowledgegate.in</a:t>
            </a:r>
            <a:endParaRPr sz="4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2806" y="4528824"/>
            <a:ext cx="11571605" cy="14979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marR="5080" indent="-343535">
              <a:lnSpc>
                <a:spcPct val="114999"/>
              </a:lnSpc>
              <a:spcBef>
                <a:spcPts val="95"/>
              </a:spcBef>
              <a:buClr>
                <a:srgbClr val="FFFFFF"/>
              </a:buClr>
              <a:buFont typeface="Arial MT"/>
              <a:buChar char="•"/>
              <a:tabLst>
                <a:tab pos="355600" algn="l"/>
                <a:tab pos="356235" algn="l"/>
              </a:tabLst>
            </a:pPr>
            <a:r>
              <a:rPr sz="2800" b="1" u="heavy" spc="-2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Microwaves</a:t>
            </a:r>
            <a:r>
              <a:rPr sz="2800" b="1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2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(1GHZ-</a:t>
            </a:r>
            <a:r>
              <a:rPr sz="28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300GHz)</a:t>
            </a:r>
            <a:r>
              <a:rPr sz="280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(unidirectional)</a:t>
            </a:r>
            <a:r>
              <a:rPr sz="2800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(can</a:t>
            </a:r>
            <a:r>
              <a:rPr sz="2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be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focused</a:t>
            </a:r>
            <a:r>
              <a:rPr sz="28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narrowly)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 (sending</a:t>
            </a:r>
            <a:r>
              <a:rPr sz="28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28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receiving</a:t>
            </a:r>
            <a:r>
              <a:rPr sz="2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antenna</a:t>
            </a:r>
            <a:r>
              <a:rPr sz="28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needed</a:t>
            </a:r>
            <a:r>
              <a:rPr sz="28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be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aligned)</a:t>
            </a:r>
            <a:r>
              <a:rPr sz="28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(cannot</a:t>
            </a:r>
            <a:r>
              <a:rPr sz="2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FFFFFF"/>
                </a:solidFill>
                <a:latin typeface="Calibri"/>
                <a:cs typeface="Calibri"/>
              </a:rPr>
              <a:t>penetrate</a:t>
            </a:r>
            <a:r>
              <a:rPr sz="2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wall) </a:t>
            </a:r>
            <a:r>
              <a:rPr sz="2800" spc="-6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(wide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band</a:t>
            </a:r>
            <a:r>
              <a:rPr sz="28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so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high</a:t>
            </a:r>
            <a:r>
              <a:rPr sz="2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2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25" dirty="0">
                <a:solidFill>
                  <a:srgbClr val="FFFFFF"/>
                </a:solidFill>
                <a:latin typeface="Calibri"/>
                <a:cs typeface="Calibri"/>
              </a:rPr>
              <a:t>rates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are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possible)</a:t>
            </a:r>
            <a:r>
              <a:rPr sz="2800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(managed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by</a:t>
            </a:r>
            <a:r>
              <a:rPr sz="2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government)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4546092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412616" y="6228613"/>
            <a:ext cx="5351780" cy="584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85"/>
              </a:lnSpc>
            </a:pPr>
            <a:r>
              <a:rPr sz="4400" u="heavy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3"/>
              </a:rPr>
              <a:t>www.knowledgegate.in</a:t>
            </a:r>
            <a:endParaRPr sz="4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2806" y="4654505"/>
            <a:ext cx="11171555" cy="12884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marR="5080" indent="-343535">
              <a:lnSpc>
                <a:spcPct val="114999"/>
              </a:lnSpc>
              <a:spcBef>
                <a:spcPts val="105"/>
              </a:spcBef>
              <a:buClr>
                <a:srgbClr val="FFFFFF"/>
              </a:buClr>
              <a:buFont typeface="Arial MT"/>
              <a:buChar char="•"/>
              <a:tabLst>
                <a:tab pos="356235" algn="l"/>
              </a:tabLst>
            </a:pPr>
            <a:r>
              <a:rPr sz="3600" b="1" u="heavy" spc="-2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Infrared</a:t>
            </a:r>
            <a:r>
              <a:rPr sz="3600" b="1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FFFFFF"/>
                </a:solidFill>
                <a:latin typeface="Calibri"/>
                <a:cs typeface="Calibri"/>
              </a:rPr>
              <a:t>– </a:t>
            </a:r>
            <a:r>
              <a:rPr sz="3600" spc="-5" dirty="0">
                <a:solidFill>
                  <a:srgbClr val="FFFFFF"/>
                </a:solidFill>
                <a:latin typeface="Calibri"/>
                <a:cs typeface="Calibri"/>
              </a:rPr>
              <a:t>(300GHz- </a:t>
            </a:r>
            <a:r>
              <a:rPr sz="3600" dirty="0">
                <a:solidFill>
                  <a:srgbClr val="FFFFFF"/>
                </a:solidFill>
                <a:latin typeface="Calibri"/>
                <a:cs typeface="Calibri"/>
              </a:rPr>
              <a:t>400THz) </a:t>
            </a:r>
            <a:r>
              <a:rPr sz="3600" spc="-5" dirty="0">
                <a:solidFill>
                  <a:srgbClr val="FFFFFF"/>
                </a:solidFill>
                <a:latin typeface="Calibri"/>
                <a:cs typeface="Calibri"/>
              </a:rPr>
              <a:t>(short </a:t>
            </a:r>
            <a:r>
              <a:rPr sz="3600" spc="-20" dirty="0">
                <a:solidFill>
                  <a:srgbClr val="FFFFFF"/>
                </a:solidFill>
                <a:latin typeface="Calibri"/>
                <a:cs typeface="Calibri"/>
              </a:rPr>
              <a:t>range </a:t>
            </a:r>
            <a:r>
              <a:rPr sz="3600" spc="-10" dirty="0">
                <a:solidFill>
                  <a:srgbClr val="FFFFFF"/>
                </a:solidFill>
                <a:latin typeface="Calibri"/>
                <a:cs typeface="Calibri"/>
              </a:rPr>
              <a:t>communication) </a:t>
            </a:r>
            <a:r>
              <a:rPr sz="3600" spc="-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600" spc="-5" dirty="0">
                <a:solidFill>
                  <a:srgbClr val="FFFFFF"/>
                </a:solidFill>
                <a:latin typeface="Calibri"/>
                <a:cs typeface="Calibri"/>
              </a:rPr>
              <a:t>(home</a:t>
            </a:r>
            <a:r>
              <a:rPr sz="36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FFFFFF"/>
                </a:solidFill>
                <a:latin typeface="Calibri"/>
                <a:cs typeface="Calibri"/>
              </a:rPr>
              <a:t>appliances)</a:t>
            </a:r>
            <a:endParaRPr sz="36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4546092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412616" y="6228613"/>
            <a:ext cx="5351780" cy="584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85"/>
              </a:lnSpc>
            </a:pPr>
            <a:r>
              <a:rPr sz="4400" u="heavy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3"/>
              </a:rPr>
              <a:t>www.knowledgegate.in</a:t>
            </a:r>
            <a:endParaRPr sz="4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168010" y="3759"/>
            <a:ext cx="185420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u="heavy" spc="-1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Switching</a:t>
            </a:r>
            <a:endParaRPr sz="36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4373626" y="1724914"/>
            <a:ext cx="3432810" cy="3467735"/>
            <a:chOff x="4373626" y="1724914"/>
            <a:chExt cx="3432810" cy="3467735"/>
          </a:xfrm>
        </p:grpSpPr>
        <p:sp>
          <p:nvSpPr>
            <p:cNvPr id="4" name="object 4"/>
            <p:cNvSpPr/>
            <p:nvPr/>
          </p:nvSpPr>
          <p:spPr>
            <a:xfrm>
              <a:off x="5519928" y="4643628"/>
              <a:ext cx="2280285" cy="542925"/>
            </a:xfrm>
            <a:custGeom>
              <a:avLst/>
              <a:gdLst/>
              <a:ahLst/>
              <a:cxnLst/>
              <a:rect l="l" t="t" r="r" b="b"/>
              <a:pathLst>
                <a:path w="2280284" h="542925">
                  <a:moveTo>
                    <a:pt x="1139952" y="0"/>
                  </a:moveTo>
                  <a:lnTo>
                    <a:pt x="1139952" y="369697"/>
                  </a:lnTo>
                  <a:lnTo>
                    <a:pt x="2279904" y="369697"/>
                  </a:lnTo>
                  <a:lnTo>
                    <a:pt x="2279904" y="542544"/>
                  </a:lnTo>
                </a:path>
                <a:path w="2280284" h="542925">
                  <a:moveTo>
                    <a:pt x="1139952" y="0"/>
                  </a:moveTo>
                  <a:lnTo>
                    <a:pt x="1139952" y="369697"/>
                  </a:lnTo>
                  <a:lnTo>
                    <a:pt x="0" y="369697"/>
                  </a:lnTo>
                  <a:lnTo>
                    <a:pt x="0" y="542544"/>
                  </a:lnTo>
                </a:path>
              </a:pathLst>
            </a:custGeom>
            <a:ln w="12700">
              <a:solidFill>
                <a:srgbClr val="3C67B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379976" y="2915412"/>
              <a:ext cx="2280285" cy="542925"/>
            </a:xfrm>
            <a:custGeom>
              <a:avLst/>
              <a:gdLst/>
              <a:ahLst/>
              <a:cxnLst/>
              <a:rect l="l" t="t" r="r" b="b"/>
              <a:pathLst>
                <a:path w="2280284" h="542925">
                  <a:moveTo>
                    <a:pt x="1139952" y="0"/>
                  </a:moveTo>
                  <a:lnTo>
                    <a:pt x="1139952" y="369697"/>
                  </a:lnTo>
                  <a:lnTo>
                    <a:pt x="2279904" y="369697"/>
                  </a:lnTo>
                  <a:lnTo>
                    <a:pt x="2279904" y="542543"/>
                  </a:lnTo>
                </a:path>
                <a:path w="2280284" h="542925">
                  <a:moveTo>
                    <a:pt x="1139952" y="0"/>
                  </a:moveTo>
                  <a:lnTo>
                    <a:pt x="1139952" y="369697"/>
                  </a:lnTo>
                  <a:lnTo>
                    <a:pt x="0" y="369697"/>
                  </a:lnTo>
                  <a:lnTo>
                    <a:pt x="0" y="542543"/>
                  </a:lnTo>
                </a:path>
              </a:pathLst>
            </a:custGeom>
            <a:ln w="12700">
              <a:solidFill>
                <a:srgbClr val="3458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587240" y="1731264"/>
              <a:ext cx="1865630" cy="1184275"/>
            </a:xfrm>
            <a:custGeom>
              <a:avLst/>
              <a:gdLst/>
              <a:ahLst/>
              <a:cxnLst/>
              <a:rect l="l" t="t" r="r" b="b"/>
              <a:pathLst>
                <a:path w="1865629" h="1184275">
                  <a:moveTo>
                    <a:pt x="1747012" y="0"/>
                  </a:moveTo>
                  <a:lnTo>
                    <a:pt x="118363" y="0"/>
                  </a:lnTo>
                  <a:lnTo>
                    <a:pt x="72276" y="9296"/>
                  </a:lnTo>
                  <a:lnTo>
                    <a:pt x="34655" y="34655"/>
                  </a:lnTo>
                  <a:lnTo>
                    <a:pt x="9296" y="72276"/>
                  </a:lnTo>
                  <a:lnTo>
                    <a:pt x="0" y="118363"/>
                  </a:lnTo>
                  <a:lnTo>
                    <a:pt x="0" y="1065784"/>
                  </a:lnTo>
                  <a:lnTo>
                    <a:pt x="9296" y="1111871"/>
                  </a:lnTo>
                  <a:lnTo>
                    <a:pt x="34655" y="1149492"/>
                  </a:lnTo>
                  <a:lnTo>
                    <a:pt x="72276" y="1174851"/>
                  </a:lnTo>
                  <a:lnTo>
                    <a:pt x="118363" y="1184148"/>
                  </a:lnTo>
                  <a:lnTo>
                    <a:pt x="1747012" y="1184148"/>
                  </a:lnTo>
                  <a:lnTo>
                    <a:pt x="1793099" y="1174851"/>
                  </a:lnTo>
                  <a:lnTo>
                    <a:pt x="1830720" y="1149492"/>
                  </a:lnTo>
                  <a:lnTo>
                    <a:pt x="1856079" y="1111871"/>
                  </a:lnTo>
                  <a:lnTo>
                    <a:pt x="1865376" y="1065784"/>
                  </a:lnTo>
                  <a:lnTo>
                    <a:pt x="1865376" y="118363"/>
                  </a:lnTo>
                  <a:lnTo>
                    <a:pt x="1856079" y="72276"/>
                  </a:lnTo>
                  <a:lnTo>
                    <a:pt x="1830720" y="34655"/>
                  </a:lnTo>
                  <a:lnTo>
                    <a:pt x="1793099" y="9296"/>
                  </a:lnTo>
                  <a:lnTo>
                    <a:pt x="1747012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587240" y="1731264"/>
              <a:ext cx="1865630" cy="1184275"/>
            </a:xfrm>
            <a:custGeom>
              <a:avLst/>
              <a:gdLst/>
              <a:ahLst/>
              <a:cxnLst/>
              <a:rect l="l" t="t" r="r" b="b"/>
              <a:pathLst>
                <a:path w="1865629" h="1184275">
                  <a:moveTo>
                    <a:pt x="0" y="118363"/>
                  </a:moveTo>
                  <a:lnTo>
                    <a:pt x="9296" y="72276"/>
                  </a:lnTo>
                  <a:lnTo>
                    <a:pt x="34655" y="34655"/>
                  </a:lnTo>
                  <a:lnTo>
                    <a:pt x="72276" y="9296"/>
                  </a:lnTo>
                  <a:lnTo>
                    <a:pt x="118363" y="0"/>
                  </a:lnTo>
                  <a:lnTo>
                    <a:pt x="1747012" y="0"/>
                  </a:lnTo>
                  <a:lnTo>
                    <a:pt x="1793099" y="9296"/>
                  </a:lnTo>
                  <a:lnTo>
                    <a:pt x="1830720" y="34655"/>
                  </a:lnTo>
                  <a:lnTo>
                    <a:pt x="1856079" y="72276"/>
                  </a:lnTo>
                  <a:lnTo>
                    <a:pt x="1865376" y="118363"/>
                  </a:lnTo>
                  <a:lnTo>
                    <a:pt x="1865376" y="1065784"/>
                  </a:lnTo>
                  <a:lnTo>
                    <a:pt x="1856079" y="1111871"/>
                  </a:lnTo>
                  <a:lnTo>
                    <a:pt x="1830720" y="1149492"/>
                  </a:lnTo>
                  <a:lnTo>
                    <a:pt x="1793099" y="1174851"/>
                  </a:lnTo>
                  <a:lnTo>
                    <a:pt x="1747012" y="1184148"/>
                  </a:lnTo>
                  <a:lnTo>
                    <a:pt x="118363" y="1184148"/>
                  </a:lnTo>
                  <a:lnTo>
                    <a:pt x="72276" y="1174851"/>
                  </a:lnTo>
                  <a:lnTo>
                    <a:pt x="34655" y="1149492"/>
                  </a:lnTo>
                  <a:lnTo>
                    <a:pt x="9296" y="1111871"/>
                  </a:lnTo>
                  <a:lnTo>
                    <a:pt x="0" y="1065784"/>
                  </a:lnTo>
                  <a:lnTo>
                    <a:pt x="0" y="118363"/>
                  </a:lnTo>
                  <a:close/>
                </a:path>
              </a:pathLst>
            </a:custGeom>
            <a:ln w="126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794504" y="1927860"/>
              <a:ext cx="1865630" cy="1186180"/>
            </a:xfrm>
            <a:custGeom>
              <a:avLst/>
              <a:gdLst/>
              <a:ahLst/>
              <a:cxnLst/>
              <a:rect l="l" t="t" r="r" b="b"/>
              <a:pathLst>
                <a:path w="1865629" h="1186180">
                  <a:moveTo>
                    <a:pt x="1746757" y="0"/>
                  </a:moveTo>
                  <a:lnTo>
                    <a:pt x="118618" y="0"/>
                  </a:lnTo>
                  <a:lnTo>
                    <a:pt x="72437" y="9318"/>
                  </a:lnTo>
                  <a:lnTo>
                    <a:pt x="34734" y="34734"/>
                  </a:lnTo>
                  <a:lnTo>
                    <a:pt x="9318" y="72437"/>
                  </a:lnTo>
                  <a:lnTo>
                    <a:pt x="0" y="118617"/>
                  </a:lnTo>
                  <a:lnTo>
                    <a:pt x="0" y="1067053"/>
                  </a:lnTo>
                  <a:lnTo>
                    <a:pt x="9318" y="1113234"/>
                  </a:lnTo>
                  <a:lnTo>
                    <a:pt x="34734" y="1150937"/>
                  </a:lnTo>
                  <a:lnTo>
                    <a:pt x="72437" y="1176353"/>
                  </a:lnTo>
                  <a:lnTo>
                    <a:pt x="118618" y="1185672"/>
                  </a:lnTo>
                  <a:lnTo>
                    <a:pt x="1746757" y="1185672"/>
                  </a:lnTo>
                  <a:lnTo>
                    <a:pt x="1792938" y="1176353"/>
                  </a:lnTo>
                  <a:lnTo>
                    <a:pt x="1830641" y="1150937"/>
                  </a:lnTo>
                  <a:lnTo>
                    <a:pt x="1856057" y="1113234"/>
                  </a:lnTo>
                  <a:lnTo>
                    <a:pt x="1865376" y="1067053"/>
                  </a:lnTo>
                  <a:lnTo>
                    <a:pt x="1865376" y="118617"/>
                  </a:lnTo>
                  <a:lnTo>
                    <a:pt x="1856057" y="72437"/>
                  </a:lnTo>
                  <a:lnTo>
                    <a:pt x="1830641" y="34734"/>
                  </a:lnTo>
                  <a:lnTo>
                    <a:pt x="1792938" y="9318"/>
                  </a:lnTo>
                  <a:lnTo>
                    <a:pt x="1746757" y="0"/>
                  </a:lnTo>
                  <a:close/>
                </a:path>
              </a:pathLst>
            </a:custGeom>
            <a:solidFill>
              <a:srgbClr val="FFFFFF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794504" y="1927860"/>
              <a:ext cx="1865630" cy="1186180"/>
            </a:xfrm>
            <a:custGeom>
              <a:avLst/>
              <a:gdLst/>
              <a:ahLst/>
              <a:cxnLst/>
              <a:rect l="l" t="t" r="r" b="b"/>
              <a:pathLst>
                <a:path w="1865629" h="1186180">
                  <a:moveTo>
                    <a:pt x="0" y="118617"/>
                  </a:moveTo>
                  <a:lnTo>
                    <a:pt x="9318" y="72437"/>
                  </a:lnTo>
                  <a:lnTo>
                    <a:pt x="34734" y="34734"/>
                  </a:lnTo>
                  <a:lnTo>
                    <a:pt x="72437" y="9318"/>
                  </a:lnTo>
                  <a:lnTo>
                    <a:pt x="118618" y="0"/>
                  </a:lnTo>
                  <a:lnTo>
                    <a:pt x="1746757" y="0"/>
                  </a:lnTo>
                  <a:lnTo>
                    <a:pt x="1792938" y="9318"/>
                  </a:lnTo>
                  <a:lnTo>
                    <a:pt x="1830641" y="34734"/>
                  </a:lnTo>
                  <a:lnTo>
                    <a:pt x="1856057" y="72437"/>
                  </a:lnTo>
                  <a:lnTo>
                    <a:pt x="1865376" y="118617"/>
                  </a:lnTo>
                  <a:lnTo>
                    <a:pt x="1865376" y="1067053"/>
                  </a:lnTo>
                  <a:lnTo>
                    <a:pt x="1856057" y="1113234"/>
                  </a:lnTo>
                  <a:lnTo>
                    <a:pt x="1830641" y="1150937"/>
                  </a:lnTo>
                  <a:lnTo>
                    <a:pt x="1792938" y="1176353"/>
                  </a:lnTo>
                  <a:lnTo>
                    <a:pt x="1746757" y="1185672"/>
                  </a:lnTo>
                  <a:lnTo>
                    <a:pt x="118618" y="1185672"/>
                  </a:lnTo>
                  <a:lnTo>
                    <a:pt x="72437" y="1176353"/>
                  </a:lnTo>
                  <a:lnTo>
                    <a:pt x="34734" y="1150937"/>
                  </a:lnTo>
                  <a:lnTo>
                    <a:pt x="9318" y="1113234"/>
                  </a:lnTo>
                  <a:lnTo>
                    <a:pt x="0" y="1067053"/>
                  </a:lnTo>
                  <a:lnTo>
                    <a:pt x="0" y="118617"/>
                  </a:lnTo>
                  <a:close/>
                </a:path>
              </a:pathLst>
            </a:custGeom>
            <a:ln w="1270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78739" y="741934"/>
            <a:ext cx="11656695" cy="22186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Switching</a:t>
            </a:r>
            <a:r>
              <a:rPr sz="28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8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technique</a:t>
            </a:r>
            <a:r>
              <a:rPr sz="28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by</a:t>
            </a:r>
            <a:r>
              <a:rPr sz="2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which</a:t>
            </a:r>
            <a:r>
              <a:rPr sz="28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nodes</a:t>
            </a:r>
            <a:r>
              <a:rPr sz="28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FFFFFF"/>
                </a:solidFill>
                <a:latin typeface="Calibri"/>
                <a:cs typeface="Calibri"/>
              </a:rPr>
              <a:t>control</a:t>
            </a:r>
            <a:r>
              <a:rPr sz="28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or</a:t>
            </a:r>
            <a:r>
              <a:rPr sz="2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switch</a:t>
            </a:r>
            <a:r>
              <a:rPr sz="280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2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transmit</a:t>
            </a:r>
            <a:r>
              <a:rPr sz="28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it </a:t>
            </a:r>
            <a:r>
              <a:rPr sz="2800" spc="-6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between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specific</a:t>
            </a:r>
            <a:r>
              <a:rPr sz="28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points</a:t>
            </a:r>
            <a:r>
              <a:rPr sz="28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r>
              <a:rPr sz="2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network.</a:t>
            </a:r>
            <a:endParaRPr sz="2800">
              <a:latin typeface="Calibri"/>
              <a:cs typeface="Calibri"/>
            </a:endParaRPr>
          </a:p>
          <a:p>
            <a:pPr marL="4982210" marR="5332095" algn="ctr">
              <a:lnSpc>
                <a:spcPct val="127000"/>
              </a:lnSpc>
              <a:spcBef>
                <a:spcPts val="2320"/>
              </a:spcBef>
            </a:pPr>
            <a:r>
              <a:rPr sz="2700" spc="-30" dirty="0">
                <a:latin typeface="Calibri"/>
                <a:cs typeface="Calibri"/>
              </a:rPr>
              <a:t>S</a:t>
            </a:r>
            <a:r>
              <a:rPr sz="2700" dirty="0">
                <a:latin typeface="Calibri"/>
                <a:cs typeface="Calibri"/>
              </a:rPr>
              <a:t>wi</a:t>
            </a:r>
            <a:r>
              <a:rPr sz="2700" spc="-35" dirty="0">
                <a:latin typeface="Calibri"/>
                <a:cs typeface="Calibri"/>
              </a:rPr>
              <a:t>t</a:t>
            </a:r>
            <a:r>
              <a:rPr sz="2700" dirty="0">
                <a:latin typeface="Calibri"/>
                <a:cs typeface="Calibri"/>
              </a:rPr>
              <a:t>ching  </a:t>
            </a:r>
            <a:r>
              <a:rPr sz="2700" spc="-5" dirty="0">
                <a:latin typeface="Calibri"/>
                <a:cs typeface="Calibri"/>
              </a:rPr>
              <a:t>Methods</a:t>
            </a:r>
            <a:endParaRPr sz="2700">
              <a:latin typeface="Calibri"/>
              <a:cs typeface="Calibri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3440938" y="3451605"/>
            <a:ext cx="2085339" cy="1395095"/>
            <a:chOff x="3440938" y="3451605"/>
            <a:chExt cx="2085339" cy="1395095"/>
          </a:xfrm>
        </p:grpSpPr>
        <p:sp>
          <p:nvSpPr>
            <p:cNvPr id="12" name="object 12"/>
            <p:cNvSpPr/>
            <p:nvPr/>
          </p:nvSpPr>
          <p:spPr>
            <a:xfrm>
              <a:off x="3447288" y="3457955"/>
              <a:ext cx="1865630" cy="1186180"/>
            </a:xfrm>
            <a:custGeom>
              <a:avLst/>
              <a:gdLst/>
              <a:ahLst/>
              <a:cxnLst/>
              <a:rect l="l" t="t" r="r" b="b"/>
              <a:pathLst>
                <a:path w="1865629" h="1186179">
                  <a:moveTo>
                    <a:pt x="1746758" y="0"/>
                  </a:moveTo>
                  <a:lnTo>
                    <a:pt x="118617" y="0"/>
                  </a:lnTo>
                  <a:lnTo>
                    <a:pt x="72437" y="9318"/>
                  </a:lnTo>
                  <a:lnTo>
                    <a:pt x="34734" y="34734"/>
                  </a:lnTo>
                  <a:lnTo>
                    <a:pt x="9318" y="72437"/>
                  </a:lnTo>
                  <a:lnTo>
                    <a:pt x="0" y="118618"/>
                  </a:lnTo>
                  <a:lnTo>
                    <a:pt x="0" y="1067054"/>
                  </a:lnTo>
                  <a:lnTo>
                    <a:pt x="9318" y="1113234"/>
                  </a:lnTo>
                  <a:lnTo>
                    <a:pt x="34734" y="1150937"/>
                  </a:lnTo>
                  <a:lnTo>
                    <a:pt x="72437" y="1176353"/>
                  </a:lnTo>
                  <a:lnTo>
                    <a:pt x="118617" y="1185672"/>
                  </a:lnTo>
                  <a:lnTo>
                    <a:pt x="1746758" y="1185672"/>
                  </a:lnTo>
                  <a:lnTo>
                    <a:pt x="1792938" y="1176353"/>
                  </a:lnTo>
                  <a:lnTo>
                    <a:pt x="1830641" y="1150937"/>
                  </a:lnTo>
                  <a:lnTo>
                    <a:pt x="1856057" y="1113234"/>
                  </a:lnTo>
                  <a:lnTo>
                    <a:pt x="1865376" y="1067054"/>
                  </a:lnTo>
                  <a:lnTo>
                    <a:pt x="1865376" y="118618"/>
                  </a:lnTo>
                  <a:lnTo>
                    <a:pt x="1856057" y="72437"/>
                  </a:lnTo>
                  <a:lnTo>
                    <a:pt x="1830641" y="34734"/>
                  </a:lnTo>
                  <a:lnTo>
                    <a:pt x="1792938" y="9318"/>
                  </a:lnTo>
                  <a:lnTo>
                    <a:pt x="1746758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447288" y="3457955"/>
              <a:ext cx="1865630" cy="1186180"/>
            </a:xfrm>
            <a:custGeom>
              <a:avLst/>
              <a:gdLst/>
              <a:ahLst/>
              <a:cxnLst/>
              <a:rect l="l" t="t" r="r" b="b"/>
              <a:pathLst>
                <a:path w="1865629" h="1186179">
                  <a:moveTo>
                    <a:pt x="0" y="118618"/>
                  </a:moveTo>
                  <a:lnTo>
                    <a:pt x="9318" y="72437"/>
                  </a:lnTo>
                  <a:lnTo>
                    <a:pt x="34734" y="34734"/>
                  </a:lnTo>
                  <a:lnTo>
                    <a:pt x="72437" y="9318"/>
                  </a:lnTo>
                  <a:lnTo>
                    <a:pt x="118617" y="0"/>
                  </a:lnTo>
                  <a:lnTo>
                    <a:pt x="1746758" y="0"/>
                  </a:lnTo>
                  <a:lnTo>
                    <a:pt x="1792938" y="9318"/>
                  </a:lnTo>
                  <a:lnTo>
                    <a:pt x="1830641" y="34734"/>
                  </a:lnTo>
                  <a:lnTo>
                    <a:pt x="1856057" y="72437"/>
                  </a:lnTo>
                  <a:lnTo>
                    <a:pt x="1865376" y="118618"/>
                  </a:lnTo>
                  <a:lnTo>
                    <a:pt x="1865376" y="1067054"/>
                  </a:lnTo>
                  <a:lnTo>
                    <a:pt x="1856057" y="1113234"/>
                  </a:lnTo>
                  <a:lnTo>
                    <a:pt x="1830641" y="1150937"/>
                  </a:lnTo>
                  <a:lnTo>
                    <a:pt x="1792938" y="1176353"/>
                  </a:lnTo>
                  <a:lnTo>
                    <a:pt x="1746758" y="1185672"/>
                  </a:lnTo>
                  <a:lnTo>
                    <a:pt x="118617" y="1185672"/>
                  </a:lnTo>
                  <a:lnTo>
                    <a:pt x="72437" y="1176353"/>
                  </a:lnTo>
                  <a:lnTo>
                    <a:pt x="34734" y="1150937"/>
                  </a:lnTo>
                  <a:lnTo>
                    <a:pt x="9318" y="1113234"/>
                  </a:lnTo>
                  <a:lnTo>
                    <a:pt x="0" y="1067054"/>
                  </a:lnTo>
                  <a:lnTo>
                    <a:pt x="0" y="118618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654552" y="3654551"/>
              <a:ext cx="1865630" cy="1186180"/>
            </a:xfrm>
            <a:custGeom>
              <a:avLst/>
              <a:gdLst/>
              <a:ahLst/>
              <a:cxnLst/>
              <a:rect l="l" t="t" r="r" b="b"/>
              <a:pathLst>
                <a:path w="1865629" h="1186179">
                  <a:moveTo>
                    <a:pt x="1746758" y="0"/>
                  </a:moveTo>
                  <a:lnTo>
                    <a:pt x="118618" y="0"/>
                  </a:lnTo>
                  <a:lnTo>
                    <a:pt x="72437" y="9318"/>
                  </a:lnTo>
                  <a:lnTo>
                    <a:pt x="34734" y="34734"/>
                  </a:lnTo>
                  <a:lnTo>
                    <a:pt x="9318" y="72437"/>
                  </a:lnTo>
                  <a:lnTo>
                    <a:pt x="0" y="118618"/>
                  </a:lnTo>
                  <a:lnTo>
                    <a:pt x="0" y="1067054"/>
                  </a:lnTo>
                  <a:lnTo>
                    <a:pt x="9318" y="1113234"/>
                  </a:lnTo>
                  <a:lnTo>
                    <a:pt x="34734" y="1150937"/>
                  </a:lnTo>
                  <a:lnTo>
                    <a:pt x="72437" y="1176353"/>
                  </a:lnTo>
                  <a:lnTo>
                    <a:pt x="118618" y="1185672"/>
                  </a:lnTo>
                  <a:lnTo>
                    <a:pt x="1746758" y="1185672"/>
                  </a:lnTo>
                  <a:lnTo>
                    <a:pt x="1792938" y="1176353"/>
                  </a:lnTo>
                  <a:lnTo>
                    <a:pt x="1830641" y="1150937"/>
                  </a:lnTo>
                  <a:lnTo>
                    <a:pt x="1856057" y="1113234"/>
                  </a:lnTo>
                  <a:lnTo>
                    <a:pt x="1865376" y="1067054"/>
                  </a:lnTo>
                  <a:lnTo>
                    <a:pt x="1865376" y="118618"/>
                  </a:lnTo>
                  <a:lnTo>
                    <a:pt x="1856057" y="72437"/>
                  </a:lnTo>
                  <a:lnTo>
                    <a:pt x="1830641" y="34734"/>
                  </a:lnTo>
                  <a:lnTo>
                    <a:pt x="1792938" y="9318"/>
                  </a:lnTo>
                  <a:lnTo>
                    <a:pt x="1746758" y="0"/>
                  </a:lnTo>
                  <a:close/>
                </a:path>
              </a:pathLst>
            </a:custGeom>
            <a:solidFill>
              <a:srgbClr val="FFFFFF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654552" y="3654551"/>
              <a:ext cx="1865630" cy="1186180"/>
            </a:xfrm>
            <a:custGeom>
              <a:avLst/>
              <a:gdLst/>
              <a:ahLst/>
              <a:cxnLst/>
              <a:rect l="l" t="t" r="r" b="b"/>
              <a:pathLst>
                <a:path w="1865629" h="1186179">
                  <a:moveTo>
                    <a:pt x="0" y="118618"/>
                  </a:moveTo>
                  <a:lnTo>
                    <a:pt x="9318" y="72437"/>
                  </a:lnTo>
                  <a:lnTo>
                    <a:pt x="34734" y="34734"/>
                  </a:lnTo>
                  <a:lnTo>
                    <a:pt x="72437" y="9318"/>
                  </a:lnTo>
                  <a:lnTo>
                    <a:pt x="118618" y="0"/>
                  </a:lnTo>
                  <a:lnTo>
                    <a:pt x="1746758" y="0"/>
                  </a:lnTo>
                  <a:lnTo>
                    <a:pt x="1792938" y="9318"/>
                  </a:lnTo>
                  <a:lnTo>
                    <a:pt x="1830641" y="34734"/>
                  </a:lnTo>
                  <a:lnTo>
                    <a:pt x="1856057" y="72437"/>
                  </a:lnTo>
                  <a:lnTo>
                    <a:pt x="1865376" y="118618"/>
                  </a:lnTo>
                  <a:lnTo>
                    <a:pt x="1865376" y="1067054"/>
                  </a:lnTo>
                  <a:lnTo>
                    <a:pt x="1856057" y="1113234"/>
                  </a:lnTo>
                  <a:lnTo>
                    <a:pt x="1830641" y="1150937"/>
                  </a:lnTo>
                  <a:lnTo>
                    <a:pt x="1792938" y="1176353"/>
                  </a:lnTo>
                  <a:lnTo>
                    <a:pt x="1746758" y="1185672"/>
                  </a:lnTo>
                  <a:lnTo>
                    <a:pt x="118618" y="1185672"/>
                  </a:lnTo>
                  <a:lnTo>
                    <a:pt x="72437" y="1176353"/>
                  </a:lnTo>
                  <a:lnTo>
                    <a:pt x="34734" y="1150937"/>
                  </a:lnTo>
                  <a:lnTo>
                    <a:pt x="9318" y="1113234"/>
                  </a:lnTo>
                  <a:lnTo>
                    <a:pt x="0" y="1067054"/>
                  </a:lnTo>
                  <a:lnTo>
                    <a:pt x="0" y="118618"/>
                  </a:lnTo>
                  <a:close/>
                </a:path>
              </a:pathLst>
            </a:custGeom>
            <a:ln w="1270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3908297" y="3616982"/>
            <a:ext cx="1360170" cy="10706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219075">
              <a:lnSpc>
                <a:spcPct val="127000"/>
              </a:lnSpc>
              <a:spcBef>
                <a:spcPts val="95"/>
              </a:spcBef>
            </a:pPr>
            <a:r>
              <a:rPr sz="2700" spc="-10" dirty="0">
                <a:latin typeface="Calibri"/>
                <a:cs typeface="Calibri"/>
              </a:rPr>
              <a:t>Circuit </a:t>
            </a:r>
            <a:r>
              <a:rPr sz="2700" spc="-5" dirty="0">
                <a:latin typeface="Calibri"/>
                <a:cs typeface="Calibri"/>
              </a:rPr>
              <a:t> </a:t>
            </a:r>
            <a:r>
              <a:rPr sz="2700" spc="-35" dirty="0">
                <a:latin typeface="Calibri"/>
                <a:cs typeface="Calibri"/>
              </a:rPr>
              <a:t>S</a:t>
            </a:r>
            <a:r>
              <a:rPr sz="2700" dirty="0">
                <a:latin typeface="Calibri"/>
                <a:cs typeface="Calibri"/>
              </a:rPr>
              <a:t>wi</a:t>
            </a:r>
            <a:r>
              <a:rPr sz="2700" spc="-40" dirty="0">
                <a:latin typeface="Calibri"/>
                <a:cs typeface="Calibri"/>
              </a:rPr>
              <a:t>t</a:t>
            </a:r>
            <a:r>
              <a:rPr sz="2700" dirty="0">
                <a:latin typeface="Calibri"/>
                <a:cs typeface="Calibri"/>
              </a:rPr>
              <a:t>ching</a:t>
            </a:r>
            <a:endParaRPr sz="2700">
              <a:latin typeface="Calibri"/>
              <a:cs typeface="Calibri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5720841" y="3451605"/>
            <a:ext cx="2085339" cy="1395095"/>
            <a:chOff x="5720841" y="3451605"/>
            <a:chExt cx="2085339" cy="1395095"/>
          </a:xfrm>
        </p:grpSpPr>
        <p:sp>
          <p:nvSpPr>
            <p:cNvPr id="18" name="object 18"/>
            <p:cNvSpPr/>
            <p:nvPr/>
          </p:nvSpPr>
          <p:spPr>
            <a:xfrm>
              <a:off x="5727191" y="3457955"/>
              <a:ext cx="1865630" cy="1186180"/>
            </a:xfrm>
            <a:custGeom>
              <a:avLst/>
              <a:gdLst/>
              <a:ahLst/>
              <a:cxnLst/>
              <a:rect l="l" t="t" r="r" b="b"/>
              <a:pathLst>
                <a:path w="1865629" h="1186179">
                  <a:moveTo>
                    <a:pt x="1746758" y="0"/>
                  </a:moveTo>
                  <a:lnTo>
                    <a:pt x="118618" y="0"/>
                  </a:lnTo>
                  <a:lnTo>
                    <a:pt x="72437" y="9318"/>
                  </a:lnTo>
                  <a:lnTo>
                    <a:pt x="34734" y="34734"/>
                  </a:lnTo>
                  <a:lnTo>
                    <a:pt x="9318" y="72437"/>
                  </a:lnTo>
                  <a:lnTo>
                    <a:pt x="0" y="118618"/>
                  </a:lnTo>
                  <a:lnTo>
                    <a:pt x="0" y="1067054"/>
                  </a:lnTo>
                  <a:lnTo>
                    <a:pt x="9318" y="1113234"/>
                  </a:lnTo>
                  <a:lnTo>
                    <a:pt x="34734" y="1150937"/>
                  </a:lnTo>
                  <a:lnTo>
                    <a:pt x="72437" y="1176353"/>
                  </a:lnTo>
                  <a:lnTo>
                    <a:pt x="118618" y="1185672"/>
                  </a:lnTo>
                  <a:lnTo>
                    <a:pt x="1746758" y="1185672"/>
                  </a:lnTo>
                  <a:lnTo>
                    <a:pt x="1792938" y="1176353"/>
                  </a:lnTo>
                  <a:lnTo>
                    <a:pt x="1830641" y="1150937"/>
                  </a:lnTo>
                  <a:lnTo>
                    <a:pt x="1856057" y="1113234"/>
                  </a:lnTo>
                  <a:lnTo>
                    <a:pt x="1865376" y="1067054"/>
                  </a:lnTo>
                  <a:lnTo>
                    <a:pt x="1865376" y="118618"/>
                  </a:lnTo>
                  <a:lnTo>
                    <a:pt x="1856057" y="72437"/>
                  </a:lnTo>
                  <a:lnTo>
                    <a:pt x="1830641" y="34734"/>
                  </a:lnTo>
                  <a:lnTo>
                    <a:pt x="1792938" y="9318"/>
                  </a:lnTo>
                  <a:lnTo>
                    <a:pt x="1746758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5727191" y="3457955"/>
              <a:ext cx="1865630" cy="1186180"/>
            </a:xfrm>
            <a:custGeom>
              <a:avLst/>
              <a:gdLst/>
              <a:ahLst/>
              <a:cxnLst/>
              <a:rect l="l" t="t" r="r" b="b"/>
              <a:pathLst>
                <a:path w="1865629" h="1186179">
                  <a:moveTo>
                    <a:pt x="0" y="118618"/>
                  </a:moveTo>
                  <a:lnTo>
                    <a:pt x="9318" y="72437"/>
                  </a:lnTo>
                  <a:lnTo>
                    <a:pt x="34734" y="34734"/>
                  </a:lnTo>
                  <a:lnTo>
                    <a:pt x="72437" y="9318"/>
                  </a:lnTo>
                  <a:lnTo>
                    <a:pt x="118618" y="0"/>
                  </a:lnTo>
                  <a:lnTo>
                    <a:pt x="1746758" y="0"/>
                  </a:lnTo>
                  <a:lnTo>
                    <a:pt x="1792938" y="9318"/>
                  </a:lnTo>
                  <a:lnTo>
                    <a:pt x="1830641" y="34734"/>
                  </a:lnTo>
                  <a:lnTo>
                    <a:pt x="1856057" y="72437"/>
                  </a:lnTo>
                  <a:lnTo>
                    <a:pt x="1865376" y="118618"/>
                  </a:lnTo>
                  <a:lnTo>
                    <a:pt x="1865376" y="1067054"/>
                  </a:lnTo>
                  <a:lnTo>
                    <a:pt x="1856057" y="1113234"/>
                  </a:lnTo>
                  <a:lnTo>
                    <a:pt x="1830641" y="1150937"/>
                  </a:lnTo>
                  <a:lnTo>
                    <a:pt x="1792938" y="1176353"/>
                  </a:lnTo>
                  <a:lnTo>
                    <a:pt x="1746758" y="1185672"/>
                  </a:lnTo>
                  <a:lnTo>
                    <a:pt x="118618" y="1185672"/>
                  </a:lnTo>
                  <a:lnTo>
                    <a:pt x="72437" y="1176353"/>
                  </a:lnTo>
                  <a:lnTo>
                    <a:pt x="34734" y="1150937"/>
                  </a:lnTo>
                  <a:lnTo>
                    <a:pt x="9318" y="1113234"/>
                  </a:lnTo>
                  <a:lnTo>
                    <a:pt x="0" y="1067054"/>
                  </a:lnTo>
                  <a:lnTo>
                    <a:pt x="0" y="118618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5934455" y="3654551"/>
              <a:ext cx="1865630" cy="1186180"/>
            </a:xfrm>
            <a:custGeom>
              <a:avLst/>
              <a:gdLst/>
              <a:ahLst/>
              <a:cxnLst/>
              <a:rect l="l" t="t" r="r" b="b"/>
              <a:pathLst>
                <a:path w="1865629" h="1186179">
                  <a:moveTo>
                    <a:pt x="1746758" y="0"/>
                  </a:moveTo>
                  <a:lnTo>
                    <a:pt x="118618" y="0"/>
                  </a:lnTo>
                  <a:lnTo>
                    <a:pt x="72437" y="9318"/>
                  </a:lnTo>
                  <a:lnTo>
                    <a:pt x="34734" y="34734"/>
                  </a:lnTo>
                  <a:lnTo>
                    <a:pt x="9318" y="72437"/>
                  </a:lnTo>
                  <a:lnTo>
                    <a:pt x="0" y="118618"/>
                  </a:lnTo>
                  <a:lnTo>
                    <a:pt x="0" y="1067054"/>
                  </a:lnTo>
                  <a:lnTo>
                    <a:pt x="9318" y="1113234"/>
                  </a:lnTo>
                  <a:lnTo>
                    <a:pt x="34734" y="1150937"/>
                  </a:lnTo>
                  <a:lnTo>
                    <a:pt x="72437" y="1176353"/>
                  </a:lnTo>
                  <a:lnTo>
                    <a:pt x="118618" y="1185672"/>
                  </a:lnTo>
                  <a:lnTo>
                    <a:pt x="1746758" y="1185672"/>
                  </a:lnTo>
                  <a:lnTo>
                    <a:pt x="1792938" y="1176353"/>
                  </a:lnTo>
                  <a:lnTo>
                    <a:pt x="1830641" y="1150937"/>
                  </a:lnTo>
                  <a:lnTo>
                    <a:pt x="1856057" y="1113234"/>
                  </a:lnTo>
                  <a:lnTo>
                    <a:pt x="1865376" y="1067054"/>
                  </a:lnTo>
                  <a:lnTo>
                    <a:pt x="1865376" y="118618"/>
                  </a:lnTo>
                  <a:lnTo>
                    <a:pt x="1856057" y="72437"/>
                  </a:lnTo>
                  <a:lnTo>
                    <a:pt x="1830641" y="34734"/>
                  </a:lnTo>
                  <a:lnTo>
                    <a:pt x="1792938" y="9318"/>
                  </a:lnTo>
                  <a:lnTo>
                    <a:pt x="1746758" y="0"/>
                  </a:lnTo>
                  <a:close/>
                </a:path>
              </a:pathLst>
            </a:custGeom>
            <a:solidFill>
              <a:srgbClr val="FFFFFF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5934455" y="3654551"/>
              <a:ext cx="1865630" cy="1186180"/>
            </a:xfrm>
            <a:custGeom>
              <a:avLst/>
              <a:gdLst/>
              <a:ahLst/>
              <a:cxnLst/>
              <a:rect l="l" t="t" r="r" b="b"/>
              <a:pathLst>
                <a:path w="1865629" h="1186179">
                  <a:moveTo>
                    <a:pt x="0" y="118618"/>
                  </a:moveTo>
                  <a:lnTo>
                    <a:pt x="9318" y="72437"/>
                  </a:lnTo>
                  <a:lnTo>
                    <a:pt x="34734" y="34734"/>
                  </a:lnTo>
                  <a:lnTo>
                    <a:pt x="72437" y="9318"/>
                  </a:lnTo>
                  <a:lnTo>
                    <a:pt x="118618" y="0"/>
                  </a:lnTo>
                  <a:lnTo>
                    <a:pt x="1746758" y="0"/>
                  </a:lnTo>
                  <a:lnTo>
                    <a:pt x="1792938" y="9318"/>
                  </a:lnTo>
                  <a:lnTo>
                    <a:pt x="1830641" y="34734"/>
                  </a:lnTo>
                  <a:lnTo>
                    <a:pt x="1856057" y="72437"/>
                  </a:lnTo>
                  <a:lnTo>
                    <a:pt x="1865376" y="118618"/>
                  </a:lnTo>
                  <a:lnTo>
                    <a:pt x="1865376" y="1067054"/>
                  </a:lnTo>
                  <a:lnTo>
                    <a:pt x="1856057" y="1113234"/>
                  </a:lnTo>
                  <a:lnTo>
                    <a:pt x="1830641" y="1150937"/>
                  </a:lnTo>
                  <a:lnTo>
                    <a:pt x="1792938" y="1176353"/>
                  </a:lnTo>
                  <a:lnTo>
                    <a:pt x="1746758" y="1185672"/>
                  </a:lnTo>
                  <a:lnTo>
                    <a:pt x="118618" y="1185672"/>
                  </a:lnTo>
                  <a:lnTo>
                    <a:pt x="72437" y="1176353"/>
                  </a:lnTo>
                  <a:lnTo>
                    <a:pt x="34734" y="1150937"/>
                  </a:lnTo>
                  <a:lnTo>
                    <a:pt x="9318" y="1113234"/>
                  </a:lnTo>
                  <a:lnTo>
                    <a:pt x="0" y="1067054"/>
                  </a:lnTo>
                  <a:lnTo>
                    <a:pt x="0" y="118618"/>
                  </a:lnTo>
                  <a:close/>
                </a:path>
              </a:pathLst>
            </a:custGeom>
            <a:ln w="1270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6188455" y="3616982"/>
            <a:ext cx="1360170" cy="10706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213360">
              <a:lnSpc>
                <a:spcPct val="127000"/>
              </a:lnSpc>
              <a:spcBef>
                <a:spcPts val="95"/>
              </a:spcBef>
            </a:pPr>
            <a:r>
              <a:rPr sz="2700" spc="-30" dirty="0">
                <a:latin typeface="Calibri"/>
                <a:cs typeface="Calibri"/>
              </a:rPr>
              <a:t>Packet </a:t>
            </a:r>
            <a:r>
              <a:rPr sz="2700" spc="-25" dirty="0">
                <a:latin typeface="Calibri"/>
                <a:cs typeface="Calibri"/>
              </a:rPr>
              <a:t> </a:t>
            </a:r>
            <a:r>
              <a:rPr sz="2700" spc="-35" dirty="0">
                <a:latin typeface="Calibri"/>
                <a:cs typeface="Calibri"/>
              </a:rPr>
              <a:t>S</a:t>
            </a:r>
            <a:r>
              <a:rPr sz="2700" dirty="0">
                <a:latin typeface="Calibri"/>
                <a:cs typeface="Calibri"/>
              </a:rPr>
              <a:t>wi</a:t>
            </a:r>
            <a:r>
              <a:rPr sz="2700" spc="-40" dirty="0">
                <a:latin typeface="Calibri"/>
                <a:cs typeface="Calibri"/>
              </a:rPr>
              <a:t>t</a:t>
            </a:r>
            <a:r>
              <a:rPr sz="2700" dirty="0">
                <a:latin typeface="Calibri"/>
                <a:cs typeface="Calibri"/>
              </a:rPr>
              <a:t>ching</a:t>
            </a:r>
            <a:endParaRPr sz="2700">
              <a:latin typeface="Calibri"/>
              <a:cs typeface="Calibri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4580890" y="5179821"/>
            <a:ext cx="2085339" cy="1393825"/>
            <a:chOff x="4580890" y="5179821"/>
            <a:chExt cx="2085339" cy="1393825"/>
          </a:xfrm>
        </p:grpSpPr>
        <p:sp>
          <p:nvSpPr>
            <p:cNvPr id="24" name="object 24"/>
            <p:cNvSpPr/>
            <p:nvPr/>
          </p:nvSpPr>
          <p:spPr>
            <a:xfrm>
              <a:off x="4587240" y="5186171"/>
              <a:ext cx="1865630" cy="1184275"/>
            </a:xfrm>
            <a:custGeom>
              <a:avLst/>
              <a:gdLst/>
              <a:ahLst/>
              <a:cxnLst/>
              <a:rect l="l" t="t" r="r" b="b"/>
              <a:pathLst>
                <a:path w="1865629" h="1184275">
                  <a:moveTo>
                    <a:pt x="1747012" y="0"/>
                  </a:moveTo>
                  <a:lnTo>
                    <a:pt x="118363" y="0"/>
                  </a:lnTo>
                  <a:lnTo>
                    <a:pt x="72276" y="9296"/>
                  </a:lnTo>
                  <a:lnTo>
                    <a:pt x="34655" y="34655"/>
                  </a:lnTo>
                  <a:lnTo>
                    <a:pt x="9296" y="72276"/>
                  </a:lnTo>
                  <a:lnTo>
                    <a:pt x="0" y="118363"/>
                  </a:lnTo>
                  <a:lnTo>
                    <a:pt x="0" y="1065733"/>
                  </a:lnTo>
                  <a:lnTo>
                    <a:pt x="9296" y="1111828"/>
                  </a:lnTo>
                  <a:lnTo>
                    <a:pt x="34655" y="1149467"/>
                  </a:lnTo>
                  <a:lnTo>
                    <a:pt x="72276" y="1174843"/>
                  </a:lnTo>
                  <a:lnTo>
                    <a:pt x="118363" y="1184147"/>
                  </a:lnTo>
                  <a:lnTo>
                    <a:pt x="1747012" y="1184147"/>
                  </a:lnTo>
                  <a:lnTo>
                    <a:pt x="1793099" y="1174843"/>
                  </a:lnTo>
                  <a:lnTo>
                    <a:pt x="1830720" y="1149467"/>
                  </a:lnTo>
                  <a:lnTo>
                    <a:pt x="1856079" y="1111828"/>
                  </a:lnTo>
                  <a:lnTo>
                    <a:pt x="1865376" y="1065733"/>
                  </a:lnTo>
                  <a:lnTo>
                    <a:pt x="1865376" y="118363"/>
                  </a:lnTo>
                  <a:lnTo>
                    <a:pt x="1856079" y="72276"/>
                  </a:lnTo>
                  <a:lnTo>
                    <a:pt x="1830720" y="34655"/>
                  </a:lnTo>
                  <a:lnTo>
                    <a:pt x="1793099" y="9296"/>
                  </a:lnTo>
                  <a:lnTo>
                    <a:pt x="1747012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4587240" y="5186171"/>
              <a:ext cx="1865630" cy="1184275"/>
            </a:xfrm>
            <a:custGeom>
              <a:avLst/>
              <a:gdLst/>
              <a:ahLst/>
              <a:cxnLst/>
              <a:rect l="l" t="t" r="r" b="b"/>
              <a:pathLst>
                <a:path w="1865629" h="1184275">
                  <a:moveTo>
                    <a:pt x="0" y="118363"/>
                  </a:moveTo>
                  <a:lnTo>
                    <a:pt x="9296" y="72276"/>
                  </a:lnTo>
                  <a:lnTo>
                    <a:pt x="34655" y="34655"/>
                  </a:lnTo>
                  <a:lnTo>
                    <a:pt x="72276" y="9296"/>
                  </a:lnTo>
                  <a:lnTo>
                    <a:pt x="118363" y="0"/>
                  </a:lnTo>
                  <a:lnTo>
                    <a:pt x="1747012" y="0"/>
                  </a:lnTo>
                  <a:lnTo>
                    <a:pt x="1793099" y="9296"/>
                  </a:lnTo>
                  <a:lnTo>
                    <a:pt x="1830720" y="34655"/>
                  </a:lnTo>
                  <a:lnTo>
                    <a:pt x="1856079" y="72276"/>
                  </a:lnTo>
                  <a:lnTo>
                    <a:pt x="1865376" y="118363"/>
                  </a:lnTo>
                  <a:lnTo>
                    <a:pt x="1865376" y="1065733"/>
                  </a:lnTo>
                  <a:lnTo>
                    <a:pt x="1856079" y="1111828"/>
                  </a:lnTo>
                  <a:lnTo>
                    <a:pt x="1830720" y="1149467"/>
                  </a:lnTo>
                  <a:lnTo>
                    <a:pt x="1793099" y="1174843"/>
                  </a:lnTo>
                  <a:lnTo>
                    <a:pt x="1747012" y="1184147"/>
                  </a:lnTo>
                  <a:lnTo>
                    <a:pt x="118363" y="1184147"/>
                  </a:lnTo>
                  <a:lnTo>
                    <a:pt x="72276" y="1174843"/>
                  </a:lnTo>
                  <a:lnTo>
                    <a:pt x="34655" y="1149467"/>
                  </a:lnTo>
                  <a:lnTo>
                    <a:pt x="9296" y="1111828"/>
                  </a:lnTo>
                  <a:lnTo>
                    <a:pt x="0" y="1065733"/>
                  </a:lnTo>
                  <a:lnTo>
                    <a:pt x="0" y="118363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4794504" y="5382767"/>
              <a:ext cx="1865630" cy="1184275"/>
            </a:xfrm>
            <a:custGeom>
              <a:avLst/>
              <a:gdLst/>
              <a:ahLst/>
              <a:cxnLst/>
              <a:rect l="l" t="t" r="r" b="b"/>
              <a:pathLst>
                <a:path w="1865629" h="1184275">
                  <a:moveTo>
                    <a:pt x="1747012" y="0"/>
                  </a:moveTo>
                  <a:lnTo>
                    <a:pt x="118363" y="0"/>
                  </a:lnTo>
                  <a:lnTo>
                    <a:pt x="72276" y="9296"/>
                  </a:lnTo>
                  <a:lnTo>
                    <a:pt x="34655" y="34655"/>
                  </a:lnTo>
                  <a:lnTo>
                    <a:pt x="9296" y="72276"/>
                  </a:lnTo>
                  <a:lnTo>
                    <a:pt x="0" y="118363"/>
                  </a:lnTo>
                  <a:lnTo>
                    <a:pt x="0" y="1065733"/>
                  </a:lnTo>
                  <a:lnTo>
                    <a:pt x="9296" y="1111828"/>
                  </a:lnTo>
                  <a:lnTo>
                    <a:pt x="34655" y="1149467"/>
                  </a:lnTo>
                  <a:lnTo>
                    <a:pt x="72276" y="1174843"/>
                  </a:lnTo>
                  <a:lnTo>
                    <a:pt x="118363" y="1184147"/>
                  </a:lnTo>
                  <a:lnTo>
                    <a:pt x="1747012" y="1184147"/>
                  </a:lnTo>
                  <a:lnTo>
                    <a:pt x="1793099" y="1174843"/>
                  </a:lnTo>
                  <a:lnTo>
                    <a:pt x="1830720" y="1149467"/>
                  </a:lnTo>
                  <a:lnTo>
                    <a:pt x="1856079" y="1111828"/>
                  </a:lnTo>
                  <a:lnTo>
                    <a:pt x="1865376" y="1065733"/>
                  </a:lnTo>
                  <a:lnTo>
                    <a:pt x="1865376" y="118363"/>
                  </a:lnTo>
                  <a:lnTo>
                    <a:pt x="1856079" y="72276"/>
                  </a:lnTo>
                  <a:lnTo>
                    <a:pt x="1830720" y="34655"/>
                  </a:lnTo>
                  <a:lnTo>
                    <a:pt x="1793099" y="9296"/>
                  </a:lnTo>
                  <a:lnTo>
                    <a:pt x="1747012" y="0"/>
                  </a:lnTo>
                  <a:close/>
                </a:path>
              </a:pathLst>
            </a:custGeom>
            <a:solidFill>
              <a:srgbClr val="FFFFFF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4794504" y="5382767"/>
              <a:ext cx="1865630" cy="1184275"/>
            </a:xfrm>
            <a:custGeom>
              <a:avLst/>
              <a:gdLst/>
              <a:ahLst/>
              <a:cxnLst/>
              <a:rect l="l" t="t" r="r" b="b"/>
              <a:pathLst>
                <a:path w="1865629" h="1184275">
                  <a:moveTo>
                    <a:pt x="0" y="118363"/>
                  </a:moveTo>
                  <a:lnTo>
                    <a:pt x="9296" y="72276"/>
                  </a:lnTo>
                  <a:lnTo>
                    <a:pt x="34655" y="34655"/>
                  </a:lnTo>
                  <a:lnTo>
                    <a:pt x="72276" y="9296"/>
                  </a:lnTo>
                  <a:lnTo>
                    <a:pt x="118363" y="0"/>
                  </a:lnTo>
                  <a:lnTo>
                    <a:pt x="1747012" y="0"/>
                  </a:lnTo>
                  <a:lnTo>
                    <a:pt x="1793099" y="9296"/>
                  </a:lnTo>
                  <a:lnTo>
                    <a:pt x="1830720" y="34655"/>
                  </a:lnTo>
                  <a:lnTo>
                    <a:pt x="1856079" y="72276"/>
                  </a:lnTo>
                  <a:lnTo>
                    <a:pt x="1865376" y="118363"/>
                  </a:lnTo>
                  <a:lnTo>
                    <a:pt x="1865376" y="1065733"/>
                  </a:lnTo>
                  <a:lnTo>
                    <a:pt x="1856079" y="1111828"/>
                  </a:lnTo>
                  <a:lnTo>
                    <a:pt x="1830720" y="1149467"/>
                  </a:lnTo>
                  <a:lnTo>
                    <a:pt x="1793099" y="1174843"/>
                  </a:lnTo>
                  <a:lnTo>
                    <a:pt x="1747012" y="1184147"/>
                  </a:lnTo>
                  <a:lnTo>
                    <a:pt x="118363" y="1184147"/>
                  </a:lnTo>
                  <a:lnTo>
                    <a:pt x="72276" y="1174843"/>
                  </a:lnTo>
                  <a:lnTo>
                    <a:pt x="34655" y="1149467"/>
                  </a:lnTo>
                  <a:lnTo>
                    <a:pt x="9296" y="1111828"/>
                  </a:lnTo>
                  <a:lnTo>
                    <a:pt x="0" y="1065733"/>
                  </a:lnTo>
                  <a:lnTo>
                    <a:pt x="0" y="118363"/>
                  </a:lnTo>
                  <a:close/>
                </a:path>
              </a:pathLst>
            </a:custGeom>
            <a:ln w="1270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5036311" y="5344159"/>
            <a:ext cx="1382395" cy="10712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1590" marR="5080" indent="-9525">
              <a:lnSpc>
                <a:spcPct val="127000"/>
              </a:lnSpc>
              <a:spcBef>
                <a:spcPts val="100"/>
              </a:spcBef>
            </a:pPr>
            <a:r>
              <a:rPr sz="2700" spc="-5" dirty="0">
                <a:latin typeface="Calibri"/>
                <a:cs typeface="Calibri"/>
              </a:rPr>
              <a:t>D</a:t>
            </a:r>
            <a:r>
              <a:rPr sz="2700" spc="-30" dirty="0">
                <a:latin typeface="Calibri"/>
                <a:cs typeface="Calibri"/>
              </a:rPr>
              <a:t>a</a:t>
            </a:r>
            <a:r>
              <a:rPr sz="2700" spc="-45" dirty="0">
                <a:latin typeface="Calibri"/>
                <a:cs typeface="Calibri"/>
              </a:rPr>
              <a:t>t</a:t>
            </a:r>
            <a:r>
              <a:rPr sz="2700" dirty="0">
                <a:latin typeface="Calibri"/>
                <a:cs typeface="Calibri"/>
              </a:rPr>
              <a:t>ag</a:t>
            </a:r>
            <a:r>
              <a:rPr sz="2700" spc="-65" dirty="0">
                <a:latin typeface="Calibri"/>
                <a:cs typeface="Calibri"/>
              </a:rPr>
              <a:t>r</a:t>
            </a:r>
            <a:r>
              <a:rPr sz="2700" dirty="0">
                <a:latin typeface="Calibri"/>
                <a:cs typeface="Calibri"/>
              </a:rPr>
              <a:t>am  App</a:t>
            </a:r>
            <a:r>
              <a:rPr sz="2700" spc="-60" dirty="0">
                <a:latin typeface="Calibri"/>
                <a:cs typeface="Calibri"/>
              </a:rPr>
              <a:t>r</a:t>
            </a:r>
            <a:r>
              <a:rPr sz="2700" spc="-5" dirty="0">
                <a:latin typeface="Calibri"/>
                <a:cs typeface="Calibri"/>
              </a:rPr>
              <a:t>oach</a:t>
            </a:r>
            <a:endParaRPr sz="2700">
              <a:latin typeface="Calibri"/>
              <a:cs typeface="Calibri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6860793" y="5179821"/>
            <a:ext cx="2085339" cy="1393825"/>
            <a:chOff x="6860793" y="5179821"/>
            <a:chExt cx="2085339" cy="1393825"/>
          </a:xfrm>
        </p:grpSpPr>
        <p:sp>
          <p:nvSpPr>
            <p:cNvPr id="30" name="object 30"/>
            <p:cNvSpPr/>
            <p:nvPr/>
          </p:nvSpPr>
          <p:spPr>
            <a:xfrm>
              <a:off x="6867143" y="5186171"/>
              <a:ext cx="1865630" cy="1184275"/>
            </a:xfrm>
            <a:custGeom>
              <a:avLst/>
              <a:gdLst/>
              <a:ahLst/>
              <a:cxnLst/>
              <a:rect l="l" t="t" r="r" b="b"/>
              <a:pathLst>
                <a:path w="1865629" h="1184275">
                  <a:moveTo>
                    <a:pt x="1747011" y="0"/>
                  </a:moveTo>
                  <a:lnTo>
                    <a:pt x="118363" y="0"/>
                  </a:lnTo>
                  <a:lnTo>
                    <a:pt x="72276" y="9296"/>
                  </a:lnTo>
                  <a:lnTo>
                    <a:pt x="34655" y="34655"/>
                  </a:lnTo>
                  <a:lnTo>
                    <a:pt x="9296" y="72276"/>
                  </a:lnTo>
                  <a:lnTo>
                    <a:pt x="0" y="118363"/>
                  </a:lnTo>
                  <a:lnTo>
                    <a:pt x="0" y="1065733"/>
                  </a:lnTo>
                  <a:lnTo>
                    <a:pt x="9296" y="1111828"/>
                  </a:lnTo>
                  <a:lnTo>
                    <a:pt x="34655" y="1149467"/>
                  </a:lnTo>
                  <a:lnTo>
                    <a:pt x="72276" y="1174843"/>
                  </a:lnTo>
                  <a:lnTo>
                    <a:pt x="118363" y="1184147"/>
                  </a:lnTo>
                  <a:lnTo>
                    <a:pt x="1747011" y="1184147"/>
                  </a:lnTo>
                  <a:lnTo>
                    <a:pt x="1793099" y="1174843"/>
                  </a:lnTo>
                  <a:lnTo>
                    <a:pt x="1830720" y="1149467"/>
                  </a:lnTo>
                  <a:lnTo>
                    <a:pt x="1856079" y="1111828"/>
                  </a:lnTo>
                  <a:lnTo>
                    <a:pt x="1865376" y="1065733"/>
                  </a:lnTo>
                  <a:lnTo>
                    <a:pt x="1865376" y="118363"/>
                  </a:lnTo>
                  <a:lnTo>
                    <a:pt x="1856079" y="72276"/>
                  </a:lnTo>
                  <a:lnTo>
                    <a:pt x="1830720" y="34655"/>
                  </a:lnTo>
                  <a:lnTo>
                    <a:pt x="1793099" y="9296"/>
                  </a:lnTo>
                  <a:lnTo>
                    <a:pt x="1747011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6867143" y="5186171"/>
              <a:ext cx="1865630" cy="1184275"/>
            </a:xfrm>
            <a:custGeom>
              <a:avLst/>
              <a:gdLst/>
              <a:ahLst/>
              <a:cxnLst/>
              <a:rect l="l" t="t" r="r" b="b"/>
              <a:pathLst>
                <a:path w="1865629" h="1184275">
                  <a:moveTo>
                    <a:pt x="0" y="118363"/>
                  </a:moveTo>
                  <a:lnTo>
                    <a:pt x="9296" y="72276"/>
                  </a:lnTo>
                  <a:lnTo>
                    <a:pt x="34655" y="34655"/>
                  </a:lnTo>
                  <a:lnTo>
                    <a:pt x="72276" y="9296"/>
                  </a:lnTo>
                  <a:lnTo>
                    <a:pt x="118363" y="0"/>
                  </a:lnTo>
                  <a:lnTo>
                    <a:pt x="1747011" y="0"/>
                  </a:lnTo>
                  <a:lnTo>
                    <a:pt x="1793099" y="9296"/>
                  </a:lnTo>
                  <a:lnTo>
                    <a:pt x="1830720" y="34655"/>
                  </a:lnTo>
                  <a:lnTo>
                    <a:pt x="1856079" y="72276"/>
                  </a:lnTo>
                  <a:lnTo>
                    <a:pt x="1865376" y="118363"/>
                  </a:lnTo>
                  <a:lnTo>
                    <a:pt x="1865376" y="1065733"/>
                  </a:lnTo>
                  <a:lnTo>
                    <a:pt x="1856079" y="1111828"/>
                  </a:lnTo>
                  <a:lnTo>
                    <a:pt x="1830720" y="1149467"/>
                  </a:lnTo>
                  <a:lnTo>
                    <a:pt x="1793099" y="1174843"/>
                  </a:lnTo>
                  <a:lnTo>
                    <a:pt x="1747011" y="1184147"/>
                  </a:lnTo>
                  <a:lnTo>
                    <a:pt x="118363" y="1184147"/>
                  </a:lnTo>
                  <a:lnTo>
                    <a:pt x="72276" y="1174843"/>
                  </a:lnTo>
                  <a:lnTo>
                    <a:pt x="34655" y="1149467"/>
                  </a:lnTo>
                  <a:lnTo>
                    <a:pt x="9296" y="1111828"/>
                  </a:lnTo>
                  <a:lnTo>
                    <a:pt x="0" y="1065733"/>
                  </a:lnTo>
                  <a:lnTo>
                    <a:pt x="0" y="118363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7074407" y="5382767"/>
              <a:ext cx="1865630" cy="1184275"/>
            </a:xfrm>
            <a:custGeom>
              <a:avLst/>
              <a:gdLst/>
              <a:ahLst/>
              <a:cxnLst/>
              <a:rect l="l" t="t" r="r" b="b"/>
              <a:pathLst>
                <a:path w="1865629" h="1184275">
                  <a:moveTo>
                    <a:pt x="1747012" y="0"/>
                  </a:moveTo>
                  <a:lnTo>
                    <a:pt x="118364" y="0"/>
                  </a:lnTo>
                  <a:lnTo>
                    <a:pt x="72276" y="9296"/>
                  </a:lnTo>
                  <a:lnTo>
                    <a:pt x="34655" y="34655"/>
                  </a:lnTo>
                  <a:lnTo>
                    <a:pt x="9296" y="72276"/>
                  </a:lnTo>
                  <a:lnTo>
                    <a:pt x="0" y="118363"/>
                  </a:lnTo>
                  <a:lnTo>
                    <a:pt x="0" y="1065733"/>
                  </a:lnTo>
                  <a:lnTo>
                    <a:pt x="9296" y="1111828"/>
                  </a:lnTo>
                  <a:lnTo>
                    <a:pt x="34655" y="1149467"/>
                  </a:lnTo>
                  <a:lnTo>
                    <a:pt x="72276" y="1174843"/>
                  </a:lnTo>
                  <a:lnTo>
                    <a:pt x="118364" y="1184147"/>
                  </a:lnTo>
                  <a:lnTo>
                    <a:pt x="1747012" y="1184147"/>
                  </a:lnTo>
                  <a:lnTo>
                    <a:pt x="1793099" y="1174843"/>
                  </a:lnTo>
                  <a:lnTo>
                    <a:pt x="1830720" y="1149467"/>
                  </a:lnTo>
                  <a:lnTo>
                    <a:pt x="1856079" y="1111828"/>
                  </a:lnTo>
                  <a:lnTo>
                    <a:pt x="1865376" y="1065733"/>
                  </a:lnTo>
                  <a:lnTo>
                    <a:pt x="1865376" y="118363"/>
                  </a:lnTo>
                  <a:lnTo>
                    <a:pt x="1856079" y="72276"/>
                  </a:lnTo>
                  <a:lnTo>
                    <a:pt x="1830720" y="34655"/>
                  </a:lnTo>
                  <a:lnTo>
                    <a:pt x="1793099" y="9296"/>
                  </a:lnTo>
                  <a:lnTo>
                    <a:pt x="1747012" y="0"/>
                  </a:lnTo>
                  <a:close/>
                </a:path>
              </a:pathLst>
            </a:custGeom>
            <a:solidFill>
              <a:srgbClr val="FFFFFF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7074407" y="5382767"/>
              <a:ext cx="1865630" cy="1184275"/>
            </a:xfrm>
            <a:custGeom>
              <a:avLst/>
              <a:gdLst/>
              <a:ahLst/>
              <a:cxnLst/>
              <a:rect l="l" t="t" r="r" b="b"/>
              <a:pathLst>
                <a:path w="1865629" h="1184275">
                  <a:moveTo>
                    <a:pt x="0" y="118363"/>
                  </a:moveTo>
                  <a:lnTo>
                    <a:pt x="9296" y="72276"/>
                  </a:lnTo>
                  <a:lnTo>
                    <a:pt x="34655" y="34655"/>
                  </a:lnTo>
                  <a:lnTo>
                    <a:pt x="72276" y="9296"/>
                  </a:lnTo>
                  <a:lnTo>
                    <a:pt x="118364" y="0"/>
                  </a:lnTo>
                  <a:lnTo>
                    <a:pt x="1747012" y="0"/>
                  </a:lnTo>
                  <a:lnTo>
                    <a:pt x="1793099" y="9296"/>
                  </a:lnTo>
                  <a:lnTo>
                    <a:pt x="1830720" y="34655"/>
                  </a:lnTo>
                  <a:lnTo>
                    <a:pt x="1856079" y="72276"/>
                  </a:lnTo>
                  <a:lnTo>
                    <a:pt x="1865376" y="118363"/>
                  </a:lnTo>
                  <a:lnTo>
                    <a:pt x="1865376" y="1065733"/>
                  </a:lnTo>
                  <a:lnTo>
                    <a:pt x="1856079" y="1111828"/>
                  </a:lnTo>
                  <a:lnTo>
                    <a:pt x="1830720" y="1149467"/>
                  </a:lnTo>
                  <a:lnTo>
                    <a:pt x="1793099" y="1174843"/>
                  </a:lnTo>
                  <a:lnTo>
                    <a:pt x="1747012" y="1184147"/>
                  </a:lnTo>
                  <a:lnTo>
                    <a:pt x="118364" y="1184147"/>
                  </a:lnTo>
                  <a:lnTo>
                    <a:pt x="72276" y="1174843"/>
                  </a:lnTo>
                  <a:lnTo>
                    <a:pt x="34655" y="1149467"/>
                  </a:lnTo>
                  <a:lnTo>
                    <a:pt x="9296" y="1111828"/>
                  </a:lnTo>
                  <a:lnTo>
                    <a:pt x="0" y="1065733"/>
                  </a:lnTo>
                  <a:lnTo>
                    <a:pt x="0" y="118363"/>
                  </a:lnTo>
                  <a:close/>
                </a:path>
              </a:pathLst>
            </a:custGeom>
            <a:ln w="1270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7325614" y="5344159"/>
            <a:ext cx="1366520" cy="10712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03835">
              <a:lnSpc>
                <a:spcPct val="127000"/>
              </a:lnSpc>
              <a:spcBef>
                <a:spcPts val="100"/>
              </a:spcBef>
            </a:pPr>
            <a:r>
              <a:rPr sz="2700" spc="-5" dirty="0">
                <a:latin typeface="Calibri"/>
                <a:cs typeface="Calibri"/>
              </a:rPr>
              <a:t>Virtual </a:t>
            </a:r>
            <a:r>
              <a:rPr sz="2700" dirty="0">
                <a:latin typeface="Calibri"/>
                <a:cs typeface="Calibri"/>
              </a:rPr>
              <a:t> App</a:t>
            </a:r>
            <a:r>
              <a:rPr sz="2700" spc="-60" dirty="0">
                <a:latin typeface="Calibri"/>
                <a:cs typeface="Calibri"/>
              </a:rPr>
              <a:t>r</a:t>
            </a:r>
            <a:r>
              <a:rPr sz="2700" spc="-5" dirty="0">
                <a:latin typeface="Calibri"/>
                <a:cs typeface="Calibri"/>
              </a:rPr>
              <a:t>oach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3412616" y="6228613"/>
            <a:ext cx="5351780" cy="584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85"/>
              </a:lnSpc>
            </a:pPr>
            <a:r>
              <a:rPr sz="4400" u="heavy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www.knowledgegate.in</a:t>
            </a:r>
            <a:endParaRPr sz="4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42203" y="2356104"/>
            <a:ext cx="6594348" cy="3165348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20040" y="2356104"/>
            <a:ext cx="4454652" cy="3427476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78739" y="26364"/>
            <a:ext cx="11959590" cy="1976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785" indent="-172720">
              <a:lnSpc>
                <a:spcPct val="100000"/>
              </a:lnSpc>
              <a:spcBef>
                <a:spcPts val="100"/>
              </a:spcBef>
              <a:buClr>
                <a:srgbClr val="FFFFFF"/>
              </a:buClr>
              <a:buFont typeface="Arial MT"/>
              <a:buChar char="•"/>
              <a:tabLst>
                <a:tab pos="185420" algn="l"/>
              </a:tabLst>
            </a:pP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circuit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switching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network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resources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(bandwidth)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divided</a:t>
            </a:r>
            <a:r>
              <a:rPr sz="24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into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pieces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bit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delay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endParaRPr sz="2400">
              <a:latin typeface="Calibri"/>
              <a:cs typeface="Calibri"/>
            </a:endParaRPr>
          </a:p>
          <a:p>
            <a:pPr marL="184785">
              <a:lnSpc>
                <a:spcPct val="100000"/>
              </a:lnSpc>
              <a:spcBef>
                <a:spcPts val="5"/>
              </a:spcBef>
            </a:pP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constant</a:t>
            </a:r>
            <a:r>
              <a:rPr sz="24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during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connection.</a:t>
            </a:r>
            <a:endParaRPr sz="2400">
              <a:latin typeface="Calibri"/>
              <a:cs typeface="Calibri"/>
            </a:endParaRPr>
          </a:p>
          <a:p>
            <a:pPr marL="184785" marR="5080" indent="-172720">
              <a:lnSpc>
                <a:spcPct val="100000"/>
              </a:lnSpc>
              <a:spcBef>
                <a:spcPts val="960"/>
              </a:spcBef>
              <a:buFont typeface="Arial MT"/>
              <a:buChar char="•"/>
              <a:tabLst>
                <a:tab pos="185420" algn="l"/>
              </a:tabLst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dedicated path/circuit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established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between sender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receiver provides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guaranteed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data 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rate.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Data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can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be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transmitted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without 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any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delays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once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circuit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is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established. </a:t>
            </a:r>
            <a:r>
              <a:rPr sz="2400" spc="-30" dirty="0">
                <a:solidFill>
                  <a:srgbClr val="FFFFFF"/>
                </a:solidFill>
                <a:latin typeface="Calibri"/>
                <a:cs typeface="Calibri"/>
              </a:rPr>
              <a:t>Telephone </a:t>
            </a:r>
            <a:r>
              <a:rPr sz="2400" spc="-5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system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network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is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one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of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example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Circuit</a:t>
            </a:r>
            <a:r>
              <a:rPr sz="24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switching.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412616" y="6228613"/>
            <a:ext cx="5351780" cy="584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85"/>
              </a:lnSpc>
            </a:pPr>
            <a:r>
              <a:rPr sz="4400" u="heavy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4"/>
              </a:rPr>
              <a:t>www.knowledgegate.in</a:t>
            </a:r>
            <a:endParaRPr sz="4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38072" y="1847088"/>
            <a:ext cx="9189720" cy="455676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78739" y="13207"/>
            <a:ext cx="8726805" cy="1489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785" indent="-172720">
              <a:lnSpc>
                <a:spcPct val="100000"/>
              </a:lnSpc>
              <a:spcBef>
                <a:spcPts val="100"/>
              </a:spcBef>
              <a:buClr>
                <a:srgbClr val="FFFFFF"/>
              </a:buClr>
              <a:buFont typeface="Arial MT"/>
              <a:buChar char="•"/>
              <a:tabLst>
                <a:tab pos="185420" algn="l"/>
              </a:tabLst>
            </a:pPr>
            <a:r>
              <a:rPr sz="2400" spc="-30" dirty="0">
                <a:solidFill>
                  <a:srgbClr val="FFFFFF"/>
                </a:solidFill>
                <a:latin typeface="Calibri"/>
                <a:cs typeface="Calibri"/>
              </a:rPr>
              <a:t>Telephone</a:t>
            </a:r>
            <a:r>
              <a:rPr sz="24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system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network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is the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one of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example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of Circuit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switching.</a:t>
            </a:r>
            <a:endParaRPr sz="2400">
              <a:latin typeface="Calibri"/>
              <a:cs typeface="Calibri"/>
            </a:endParaRPr>
          </a:p>
          <a:p>
            <a:pPr marL="641985" lvl="1" indent="-172720">
              <a:lnSpc>
                <a:spcPct val="100000"/>
              </a:lnSpc>
              <a:buFont typeface="Arial MT"/>
              <a:buChar char="•"/>
              <a:tabLst>
                <a:tab pos="642620" algn="l"/>
              </a:tabLst>
            </a:pPr>
            <a:r>
              <a:rPr sz="2400" b="1" spc="-5" dirty="0">
                <a:solidFill>
                  <a:srgbClr val="FFFFFF"/>
                </a:solidFill>
                <a:latin typeface="Calibri"/>
                <a:cs typeface="Calibri"/>
              </a:rPr>
              <a:t>TDM</a:t>
            </a:r>
            <a:r>
              <a:rPr sz="2400" b="1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Calibri"/>
                <a:cs typeface="Calibri"/>
              </a:rPr>
              <a:t>(Time</a:t>
            </a:r>
            <a:r>
              <a:rPr sz="2400" b="1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Calibri"/>
                <a:cs typeface="Calibri"/>
              </a:rPr>
              <a:t>Division</a:t>
            </a:r>
            <a:r>
              <a:rPr sz="2400" b="1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rgbClr val="FFFFFF"/>
                </a:solidFill>
                <a:latin typeface="Calibri"/>
                <a:cs typeface="Calibri"/>
              </a:rPr>
              <a:t>Multiplexing)</a:t>
            </a:r>
            <a:endParaRPr sz="2400">
              <a:latin typeface="Calibri"/>
              <a:cs typeface="Calibri"/>
            </a:endParaRPr>
          </a:p>
          <a:p>
            <a:pPr marL="641985" lvl="1" indent="-172720">
              <a:lnSpc>
                <a:spcPct val="100000"/>
              </a:lnSpc>
              <a:buFont typeface="Arial MT"/>
              <a:buChar char="•"/>
              <a:tabLst>
                <a:tab pos="642620" algn="l"/>
              </a:tabLst>
            </a:pPr>
            <a:r>
              <a:rPr sz="2400" b="1" dirty="0">
                <a:solidFill>
                  <a:srgbClr val="FFFFFF"/>
                </a:solidFill>
                <a:latin typeface="Calibri"/>
                <a:cs typeface="Calibri"/>
              </a:rPr>
              <a:t>FDM</a:t>
            </a:r>
            <a:r>
              <a:rPr sz="2400" b="1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rgbClr val="FFFFFF"/>
                </a:solidFill>
                <a:latin typeface="Calibri"/>
                <a:cs typeface="Calibri"/>
              </a:rPr>
              <a:t>(Frequency </a:t>
            </a:r>
            <a:r>
              <a:rPr sz="2400" b="1" spc="-5" dirty="0">
                <a:solidFill>
                  <a:srgbClr val="FFFFFF"/>
                </a:solidFill>
                <a:latin typeface="Calibri"/>
                <a:cs typeface="Calibri"/>
              </a:rPr>
              <a:t>Division</a:t>
            </a:r>
            <a:r>
              <a:rPr sz="2400" b="1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rgbClr val="FFFFFF"/>
                </a:solidFill>
                <a:latin typeface="Calibri"/>
                <a:cs typeface="Calibri"/>
              </a:rPr>
              <a:t>Multiplexing)</a:t>
            </a:r>
            <a:endParaRPr sz="2400">
              <a:latin typeface="Calibri"/>
              <a:cs typeface="Calibri"/>
            </a:endParaRPr>
          </a:p>
          <a:p>
            <a:pPr marL="184785" indent="-172720">
              <a:lnSpc>
                <a:spcPct val="100000"/>
              </a:lnSpc>
              <a:buFont typeface="Arial MT"/>
              <a:buChar char="•"/>
              <a:tabLst>
                <a:tab pos="185420" algn="l"/>
              </a:tabLst>
            </a:pP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are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two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methods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multiplexing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multiple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signals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into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single </a:t>
            </a:r>
            <a:r>
              <a:rPr sz="2400" spc="-35" dirty="0">
                <a:solidFill>
                  <a:srgbClr val="FFFFFF"/>
                </a:solidFill>
                <a:latin typeface="Calibri"/>
                <a:cs typeface="Calibri"/>
              </a:rPr>
              <a:t>carrier.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412616" y="6228613"/>
            <a:ext cx="5351780" cy="584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85"/>
              </a:lnSpc>
            </a:pPr>
            <a:r>
              <a:rPr sz="4400" u="heavy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3"/>
              </a:rPr>
              <a:t>www.knowledgegate.in</a:t>
            </a:r>
            <a:endParaRPr sz="4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6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3412616" y="6228613"/>
            <a:ext cx="5351780" cy="584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85"/>
              </a:lnSpc>
            </a:pPr>
            <a:r>
              <a:rPr sz="4400" u="heavy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3"/>
              </a:rPr>
              <a:t>www.knowledgegate.in</a:t>
            </a:r>
            <a:endParaRPr sz="4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69364" y="3064764"/>
            <a:ext cx="6633971" cy="3290315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78739" y="16256"/>
            <a:ext cx="11197590" cy="21602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785" indent="-172720">
              <a:lnSpc>
                <a:spcPct val="100000"/>
              </a:lnSpc>
              <a:spcBef>
                <a:spcPts val="100"/>
              </a:spcBef>
              <a:buClr>
                <a:srgbClr val="FFFFFF"/>
              </a:buClr>
              <a:buFont typeface="Arial MT"/>
              <a:buChar char="•"/>
              <a:tabLst>
                <a:tab pos="185420" algn="l"/>
              </a:tabLst>
            </a:pPr>
            <a:r>
              <a:rPr sz="2000" b="1" u="heavy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Time</a:t>
            </a:r>
            <a:r>
              <a:rPr sz="2000" b="1" u="heavy" spc="-2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2000" b="1" u="heavy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Division</a:t>
            </a:r>
            <a:r>
              <a:rPr sz="2000" b="1" u="heavy" spc="-1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2000" b="1" u="heavy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Multiplexing</a:t>
            </a:r>
            <a:r>
              <a:rPr sz="2000" b="1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FFFFFF"/>
                </a:solidFill>
                <a:latin typeface="Calibri"/>
                <a:cs typeface="Calibri"/>
              </a:rPr>
              <a:t>:</a:t>
            </a:r>
            <a:r>
              <a:rPr sz="2000" b="1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i="1" spc="-5" dirty="0">
                <a:solidFill>
                  <a:srgbClr val="FFFFFF"/>
                </a:solidFill>
                <a:latin typeface="Calibri"/>
                <a:cs typeface="Calibri"/>
              </a:rPr>
              <a:t>Divides</a:t>
            </a:r>
            <a:r>
              <a:rPr sz="2000" i="1" spc="-15" dirty="0">
                <a:solidFill>
                  <a:srgbClr val="FFFFFF"/>
                </a:solidFill>
                <a:latin typeface="Calibri"/>
                <a:cs typeface="Calibri"/>
              </a:rPr>
              <a:t> into</a:t>
            </a:r>
            <a:r>
              <a:rPr sz="2000" i="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i="1" spc="-5" dirty="0">
                <a:solidFill>
                  <a:srgbClr val="FFFFFF"/>
                </a:solidFill>
                <a:latin typeface="Calibri"/>
                <a:cs typeface="Calibri"/>
              </a:rPr>
              <a:t>frames</a:t>
            </a:r>
            <a:endParaRPr sz="2000">
              <a:latin typeface="Calibri"/>
              <a:cs typeface="Calibri"/>
            </a:endParaRPr>
          </a:p>
          <a:p>
            <a:pPr marL="641985" lvl="1" indent="-172720">
              <a:lnSpc>
                <a:spcPct val="100000"/>
              </a:lnSpc>
              <a:buFont typeface="Arial MT"/>
              <a:buChar char="•"/>
              <a:tabLst>
                <a:tab pos="642620" algn="l"/>
              </a:tabLst>
            </a:pP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Time-division</a:t>
            </a:r>
            <a:r>
              <a:rPr sz="2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multiplexing</a:t>
            </a:r>
            <a:r>
              <a:rPr sz="2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(TDM)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method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transmitting</a:t>
            </a:r>
            <a:r>
              <a:rPr sz="2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receiving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independent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signals</a:t>
            </a:r>
            <a:r>
              <a:rPr sz="2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over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a</a:t>
            </a:r>
            <a:endParaRPr sz="2000">
              <a:latin typeface="Calibri"/>
              <a:cs typeface="Calibri"/>
            </a:endParaRPr>
          </a:p>
          <a:p>
            <a:pPr marL="641985">
              <a:lnSpc>
                <a:spcPct val="100000"/>
              </a:lnSpc>
              <a:spcBef>
                <a:spcPts val="5"/>
              </a:spcBef>
            </a:pP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common</a:t>
            </a:r>
            <a:r>
              <a:rPr sz="20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signal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path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by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means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synchronized</a:t>
            </a:r>
            <a:r>
              <a:rPr sz="20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switches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at</a:t>
            </a:r>
            <a:r>
              <a:rPr sz="2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each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end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transmission</a:t>
            </a:r>
            <a:r>
              <a:rPr sz="2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line.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950">
              <a:latin typeface="Calibri"/>
              <a:cs typeface="Calibri"/>
            </a:endParaRPr>
          </a:p>
          <a:p>
            <a:pPr marL="641985" lvl="1" indent="-172720">
              <a:lnSpc>
                <a:spcPct val="100000"/>
              </a:lnSpc>
              <a:buFont typeface="Arial MT"/>
              <a:buChar char="•"/>
              <a:tabLst>
                <a:tab pos="642620" algn="l"/>
              </a:tabLst>
            </a:pP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TDM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used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long-distance communication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links</a:t>
            </a:r>
            <a:r>
              <a:rPr sz="2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and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bears</a:t>
            </a:r>
            <a:r>
              <a:rPr sz="2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heavy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traffic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loads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from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end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45" dirty="0">
                <a:solidFill>
                  <a:srgbClr val="FFFFFF"/>
                </a:solidFill>
                <a:latin typeface="Calibri"/>
                <a:cs typeface="Calibri"/>
              </a:rPr>
              <a:t>user.</a:t>
            </a:r>
            <a:endParaRPr sz="20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20"/>
              </a:spcBef>
              <a:buClr>
                <a:srgbClr val="FFFFFF"/>
              </a:buClr>
              <a:buFont typeface="Arial MT"/>
              <a:buChar char="•"/>
            </a:pPr>
            <a:endParaRPr sz="1950">
              <a:latin typeface="Calibri"/>
              <a:cs typeface="Calibri"/>
            </a:endParaRPr>
          </a:p>
          <a:p>
            <a:pPr marL="641985" lvl="1" indent="-172720">
              <a:lnSpc>
                <a:spcPct val="100000"/>
              </a:lnSpc>
              <a:buFont typeface="Arial MT"/>
              <a:buChar char="•"/>
              <a:tabLst>
                <a:tab pos="642620" algn="l"/>
              </a:tabLst>
            </a:pP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Time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division multiplexing</a:t>
            </a:r>
            <a:r>
              <a:rPr sz="2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(TDM)</a:t>
            </a:r>
            <a:r>
              <a:rPr sz="20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also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known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as a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digital circuit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switched.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412616" y="6228613"/>
            <a:ext cx="5351780" cy="584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85"/>
              </a:lnSpc>
            </a:pPr>
            <a:r>
              <a:rPr sz="4400" u="heavy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3"/>
              </a:rPr>
              <a:t>www.knowledgegate.in</a:t>
            </a:r>
            <a:endParaRPr sz="4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8912" y="2505455"/>
            <a:ext cx="7551419" cy="3965448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78739" y="13207"/>
            <a:ext cx="11645900" cy="2220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785" indent="-172720">
              <a:lnSpc>
                <a:spcPct val="100000"/>
              </a:lnSpc>
              <a:spcBef>
                <a:spcPts val="100"/>
              </a:spcBef>
              <a:buClr>
                <a:srgbClr val="FFFFFF"/>
              </a:buClr>
              <a:buFont typeface="Arial MT"/>
              <a:buChar char="•"/>
              <a:tabLst>
                <a:tab pos="185420" algn="l"/>
              </a:tabLst>
            </a:pPr>
            <a:r>
              <a:rPr sz="2400" b="1" u="heavy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Frequency</a:t>
            </a:r>
            <a:r>
              <a:rPr sz="2400" b="1" u="heavy" spc="-1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2400" b="1" u="heavy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Division</a:t>
            </a:r>
            <a:r>
              <a:rPr sz="2400" b="1" u="heavy" spc="-2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2400" b="1" u="heavy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Multiplexing</a:t>
            </a:r>
            <a:r>
              <a:rPr sz="2400" b="1" u="heavy" spc="4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FFFFFF"/>
                </a:solidFill>
                <a:latin typeface="Calibri"/>
                <a:cs typeface="Calibri"/>
              </a:rPr>
              <a:t>: </a:t>
            </a:r>
            <a:r>
              <a:rPr sz="2400" i="1" spc="-5" dirty="0">
                <a:solidFill>
                  <a:srgbClr val="FFFFFF"/>
                </a:solidFill>
                <a:latin typeface="Calibri"/>
                <a:cs typeface="Calibri"/>
              </a:rPr>
              <a:t>Divides </a:t>
            </a:r>
            <a:r>
              <a:rPr sz="2400" i="1" spc="-15" dirty="0">
                <a:solidFill>
                  <a:srgbClr val="FFFFFF"/>
                </a:solidFill>
                <a:latin typeface="Calibri"/>
                <a:cs typeface="Calibri"/>
              </a:rPr>
              <a:t>into </a:t>
            </a:r>
            <a:r>
              <a:rPr sz="2400" i="1" spc="-5" dirty="0">
                <a:solidFill>
                  <a:srgbClr val="FFFFFF"/>
                </a:solidFill>
                <a:latin typeface="Calibri"/>
                <a:cs typeface="Calibri"/>
              </a:rPr>
              <a:t>multiple</a:t>
            </a:r>
            <a:r>
              <a:rPr sz="2400" i="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i="1" spc="-5" dirty="0">
                <a:solidFill>
                  <a:srgbClr val="FFFFFF"/>
                </a:solidFill>
                <a:latin typeface="Calibri"/>
                <a:cs typeface="Calibri"/>
              </a:rPr>
              <a:t>bands</a:t>
            </a:r>
            <a:endParaRPr sz="2400">
              <a:latin typeface="Calibri"/>
              <a:cs typeface="Calibri"/>
            </a:endParaRPr>
          </a:p>
          <a:p>
            <a:pPr marL="641985" marR="5080" lvl="1" indent="-172720">
              <a:lnSpc>
                <a:spcPct val="100000"/>
              </a:lnSpc>
              <a:buFont typeface="Arial MT"/>
              <a:buChar char="•"/>
              <a:tabLst>
                <a:tab pos="642620" algn="l"/>
              </a:tabLst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Frequency Division Multiplexing or FDM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is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used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when multiple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data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signals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are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combined </a:t>
            </a:r>
            <a:r>
              <a:rPr sz="2400" spc="-5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simultaneous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transmission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via a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shared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communication</a:t>
            </a:r>
            <a:r>
              <a:rPr sz="24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medium.</a:t>
            </a:r>
            <a:endParaRPr sz="2400">
              <a:latin typeface="Calibri"/>
              <a:cs typeface="Calibri"/>
            </a:endParaRPr>
          </a:p>
          <a:p>
            <a:pPr marL="641985" marR="115570" lvl="1" indent="-172720">
              <a:lnSpc>
                <a:spcPct val="100000"/>
              </a:lnSpc>
              <a:buFont typeface="Arial MT"/>
              <a:buChar char="•"/>
              <a:tabLst>
                <a:tab pos="642620" algn="l"/>
              </a:tabLst>
            </a:pP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It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technique by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which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total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bandwidth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divided</a:t>
            </a:r>
            <a:r>
              <a:rPr sz="24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into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series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non-overlapping </a:t>
            </a:r>
            <a:r>
              <a:rPr sz="2400" spc="-5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frequency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sub-bands,</a:t>
            </a:r>
            <a:r>
              <a:rPr sz="24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where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each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sub-band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carry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different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signal.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Practical</a:t>
            </a:r>
            <a:r>
              <a:rPr sz="24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use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in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radio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spectrum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&amp;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optical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fiber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share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multiple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independent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signals.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412616" y="6228613"/>
            <a:ext cx="5351780" cy="584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85"/>
              </a:lnSpc>
            </a:pPr>
            <a:r>
              <a:rPr sz="4400" u="heavy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3"/>
              </a:rPr>
              <a:t>www.knowledgegate.in</a:t>
            </a:r>
            <a:endParaRPr sz="4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739" y="16256"/>
            <a:ext cx="11971020" cy="398970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0"/>
              </a:spcBef>
              <a:buClr>
                <a:srgbClr val="FFFFFF"/>
              </a:buClr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2000" b="1" spc="-15" dirty="0">
                <a:solidFill>
                  <a:srgbClr val="FFFFFF"/>
                </a:solidFill>
                <a:latin typeface="Calibri"/>
                <a:cs typeface="Calibri"/>
              </a:rPr>
              <a:t>Advantages</a:t>
            </a:r>
            <a:r>
              <a:rPr sz="2000" b="1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2000" b="1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b="1" spc="-5" dirty="0">
                <a:solidFill>
                  <a:srgbClr val="FFFFFF"/>
                </a:solidFill>
                <a:latin typeface="Calibri"/>
                <a:cs typeface="Calibri"/>
              </a:rPr>
              <a:t>Circuit</a:t>
            </a:r>
            <a:r>
              <a:rPr sz="2000" b="1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FFFFFF"/>
                </a:solidFill>
                <a:latin typeface="Calibri"/>
                <a:cs typeface="Calibri"/>
              </a:rPr>
              <a:t>Switching:</a:t>
            </a:r>
            <a:r>
              <a:rPr sz="2000" b="1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It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has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following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advantages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:</a:t>
            </a:r>
            <a:endParaRPr sz="2000">
              <a:latin typeface="Calibri"/>
              <a:cs typeface="Calibri"/>
            </a:endParaRPr>
          </a:p>
          <a:p>
            <a:pPr marL="756285" lvl="1" indent="-287020">
              <a:lnSpc>
                <a:spcPct val="100000"/>
              </a:lnSpc>
              <a:buFont typeface="Arial MT"/>
              <a:buChar char="•"/>
              <a:tabLst>
                <a:tab pos="756285" algn="l"/>
                <a:tab pos="756920" algn="l"/>
              </a:tabLst>
            </a:pP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main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advantage</a:t>
            </a:r>
            <a:r>
              <a:rPr sz="20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circuit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switching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is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that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committed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transmission</a:t>
            </a:r>
            <a:r>
              <a:rPr sz="2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channel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established</a:t>
            </a:r>
            <a:r>
              <a:rPr sz="2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between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the</a:t>
            </a:r>
            <a:endParaRPr sz="2000">
              <a:latin typeface="Calibri"/>
              <a:cs typeface="Calibri"/>
            </a:endParaRPr>
          </a:p>
          <a:p>
            <a:pPr marL="756285">
              <a:lnSpc>
                <a:spcPct val="100000"/>
              </a:lnSpc>
              <a:spcBef>
                <a:spcPts val="5"/>
              </a:spcBef>
            </a:pP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computers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which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gives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guaranteed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ratee.</a:t>
            </a:r>
            <a:endParaRPr sz="2000">
              <a:latin typeface="Calibri"/>
              <a:cs typeface="Calibri"/>
            </a:endParaRPr>
          </a:p>
          <a:p>
            <a:pPr marL="756285" lvl="1" indent="-287020">
              <a:lnSpc>
                <a:spcPct val="100000"/>
              </a:lnSpc>
              <a:buFont typeface="Arial MT"/>
              <a:buChar char="•"/>
              <a:tabLst>
                <a:tab pos="756285" algn="l"/>
                <a:tab pos="756920" algn="l"/>
              </a:tabLst>
            </a:pP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In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circuit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switching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there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no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delay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flow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because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the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dedicated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transmission</a:t>
            </a:r>
            <a:r>
              <a:rPr sz="2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path.</a:t>
            </a:r>
            <a:endParaRPr sz="2000">
              <a:latin typeface="Calibri"/>
              <a:cs typeface="Calibri"/>
            </a:endParaRPr>
          </a:p>
          <a:p>
            <a:pPr marL="756285" lvl="1" indent="-287020">
              <a:lnSpc>
                <a:spcPct val="100000"/>
              </a:lnSpc>
              <a:buFont typeface="Arial MT"/>
              <a:buChar char="•"/>
              <a:tabLst>
                <a:tab pos="756285" algn="l"/>
                <a:tab pos="756920" algn="l"/>
              </a:tabLst>
            </a:pP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No</a:t>
            </a:r>
            <a:r>
              <a:rPr sz="20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Header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is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required</a:t>
            </a:r>
            <a:endParaRPr sz="2000">
              <a:latin typeface="Calibri"/>
              <a:cs typeface="Calibri"/>
            </a:endParaRPr>
          </a:p>
          <a:p>
            <a:pPr marL="756285" lvl="1" indent="-287020">
              <a:lnSpc>
                <a:spcPct val="100000"/>
              </a:lnSpc>
              <a:buFont typeface="Arial MT"/>
              <a:buChar char="•"/>
              <a:tabLst>
                <a:tab pos="756285" algn="l"/>
                <a:tab pos="756920" algn="l"/>
              </a:tabLst>
            </a:pP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Reordering</a:t>
            </a:r>
            <a:r>
              <a:rPr sz="20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 data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cannot</a:t>
            </a:r>
            <a:r>
              <a:rPr sz="20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happen.</a:t>
            </a:r>
            <a:endParaRPr sz="20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20"/>
              </a:spcBef>
              <a:buClr>
                <a:srgbClr val="FFFFFF"/>
              </a:buClr>
              <a:buFont typeface="Arial MT"/>
              <a:buChar char="•"/>
            </a:pPr>
            <a:endParaRPr sz="1950">
              <a:latin typeface="Calibri"/>
              <a:cs typeface="Calibri"/>
            </a:endParaRPr>
          </a:p>
          <a:p>
            <a:pPr marL="184785" indent="-172720">
              <a:lnSpc>
                <a:spcPct val="100000"/>
              </a:lnSpc>
              <a:buFont typeface="Arial MT"/>
              <a:buChar char="•"/>
              <a:tabLst>
                <a:tab pos="185420" algn="l"/>
              </a:tabLst>
            </a:pPr>
            <a:r>
              <a:rPr sz="2000" b="1" spc="-10" dirty="0">
                <a:solidFill>
                  <a:srgbClr val="FFFFFF"/>
                </a:solidFill>
                <a:latin typeface="Calibri"/>
                <a:cs typeface="Calibri"/>
              </a:rPr>
              <a:t>Disadvantages</a:t>
            </a:r>
            <a:r>
              <a:rPr sz="2000" b="1" dirty="0">
                <a:solidFill>
                  <a:srgbClr val="FFFFFF"/>
                </a:solidFill>
                <a:latin typeface="Calibri"/>
                <a:cs typeface="Calibri"/>
              </a:rPr>
              <a:t> of</a:t>
            </a:r>
            <a:r>
              <a:rPr sz="2000" b="1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FFFFFF"/>
                </a:solidFill>
                <a:latin typeface="Calibri"/>
                <a:cs typeface="Calibri"/>
              </a:rPr>
              <a:t>Circuit</a:t>
            </a:r>
            <a:r>
              <a:rPr sz="2000" b="1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FFFFFF"/>
                </a:solidFill>
                <a:latin typeface="Calibri"/>
                <a:cs typeface="Calibri"/>
              </a:rPr>
              <a:t>Switching:</a:t>
            </a:r>
            <a:r>
              <a:rPr sz="2000" b="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It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has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the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following disadvantages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:</a:t>
            </a:r>
            <a:endParaRPr sz="2000">
              <a:latin typeface="Calibri"/>
              <a:cs typeface="Calibri"/>
            </a:endParaRPr>
          </a:p>
          <a:p>
            <a:pPr marL="641985" lvl="1" indent="-172720">
              <a:lnSpc>
                <a:spcPct val="100000"/>
              </a:lnSpc>
              <a:buFont typeface="Arial MT"/>
              <a:buChar char="•"/>
              <a:tabLst>
                <a:tab pos="642620" algn="l"/>
              </a:tabLst>
            </a:pP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It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FFFFFF"/>
                </a:solidFill>
                <a:latin typeface="Calibri"/>
                <a:cs typeface="Calibri"/>
              </a:rPr>
              <a:t>takes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long</a:t>
            </a:r>
            <a:r>
              <a:rPr sz="20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time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establish</a:t>
            </a:r>
            <a:r>
              <a:rPr sz="2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connection.</a:t>
            </a:r>
            <a:endParaRPr sz="2000">
              <a:latin typeface="Calibri"/>
              <a:cs typeface="Calibri"/>
            </a:endParaRPr>
          </a:p>
          <a:p>
            <a:pPr marL="641985" lvl="1" indent="-172720">
              <a:lnSpc>
                <a:spcPct val="100000"/>
              </a:lnSpc>
              <a:buFont typeface="Arial MT"/>
              <a:buChar char="•"/>
              <a:tabLst>
                <a:tab pos="642620" algn="l"/>
              </a:tabLst>
            </a:pP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More bandwidth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required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setting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up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dedicated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channels.</a:t>
            </a:r>
            <a:endParaRPr sz="2000">
              <a:latin typeface="Calibri"/>
              <a:cs typeface="Calibri"/>
            </a:endParaRPr>
          </a:p>
          <a:p>
            <a:pPr marL="641985" lvl="1" indent="-172720">
              <a:lnSpc>
                <a:spcPct val="100000"/>
              </a:lnSpc>
              <a:buFont typeface="Arial MT"/>
              <a:buChar char="•"/>
              <a:tabLst>
                <a:tab pos="642620" algn="l"/>
              </a:tabLst>
            </a:pP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It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cannot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be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used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to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transmit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any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other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 data</a:t>
            </a:r>
            <a:r>
              <a:rPr sz="2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even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if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channel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free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as</a:t>
            </a:r>
            <a:r>
              <a:rPr sz="2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connection</a:t>
            </a:r>
            <a:r>
              <a:rPr sz="20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dedicated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endParaRPr sz="2000">
              <a:latin typeface="Calibri"/>
              <a:cs typeface="Calibri"/>
            </a:endParaRPr>
          </a:p>
          <a:p>
            <a:pPr marL="641985">
              <a:lnSpc>
                <a:spcPct val="100000"/>
              </a:lnSpc>
              <a:spcBef>
                <a:spcPts val="5"/>
              </a:spcBef>
            </a:pP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circuit</a:t>
            </a:r>
            <a:r>
              <a:rPr sz="20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switching.</a:t>
            </a:r>
            <a:endParaRPr sz="2000">
              <a:latin typeface="Calibri"/>
              <a:cs typeface="Calibri"/>
            </a:endParaRPr>
          </a:p>
          <a:p>
            <a:pPr marL="641985" lvl="1" indent="-172720">
              <a:lnSpc>
                <a:spcPct val="100000"/>
              </a:lnSpc>
              <a:buFont typeface="Arial MT"/>
              <a:buChar char="•"/>
              <a:tabLst>
                <a:tab pos="642620" algn="l"/>
              </a:tabLst>
            </a:pP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Outdated,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not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used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now</a:t>
            </a:r>
            <a:r>
              <a:rPr sz="20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 days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412616" y="6228613"/>
            <a:ext cx="5351780" cy="584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85"/>
              </a:lnSpc>
            </a:pPr>
            <a:r>
              <a:rPr sz="4400" u="heavy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www.knowledgegate.in</a:t>
            </a:r>
            <a:endParaRPr sz="4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25316" y="6241313"/>
            <a:ext cx="5326380" cy="559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185"/>
              </a:lnSpc>
            </a:pPr>
            <a:r>
              <a:rPr sz="4400" dirty="0">
                <a:solidFill>
                  <a:srgbClr val="0462C1"/>
                </a:solidFill>
                <a:latin typeface="Calibri"/>
                <a:cs typeface="Calibri"/>
                <a:hlinkClick r:id="rId2"/>
              </a:rPr>
              <a:t>w</a:t>
            </a:r>
            <a:r>
              <a:rPr sz="4400" spc="5" dirty="0">
                <a:solidFill>
                  <a:srgbClr val="0462C1"/>
                </a:solidFill>
                <a:latin typeface="Calibri"/>
                <a:cs typeface="Calibri"/>
                <a:hlinkClick r:id="rId2"/>
              </a:rPr>
              <a:t>w</a:t>
            </a:r>
            <a:r>
              <a:rPr sz="4400" spc="-285" dirty="0">
                <a:solidFill>
                  <a:srgbClr val="0462C1"/>
                </a:solidFill>
                <a:latin typeface="Calibri"/>
                <a:cs typeface="Calibri"/>
                <a:hlinkClick r:id="rId2"/>
              </a:rPr>
              <a:t>w</a:t>
            </a:r>
            <a:r>
              <a:rPr sz="4400" spc="-5" dirty="0">
                <a:solidFill>
                  <a:srgbClr val="0462C1"/>
                </a:solidFill>
                <a:latin typeface="Calibri"/>
                <a:cs typeface="Calibri"/>
                <a:hlinkClick r:id="rId2"/>
              </a:rPr>
              <a:t>.knowled</a:t>
            </a:r>
            <a:r>
              <a:rPr sz="4400" spc="-35" dirty="0">
                <a:solidFill>
                  <a:srgbClr val="0462C1"/>
                </a:solidFill>
                <a:latin typeface="Calibri"/>
                <a:cs typeface="Calibri"/>
                <a:hlinkClick r:id="rId2"/>
              </a:rPr>
              <a:t>g</a:t>
            </a:r>
            <a:r>
              <a:rPr sz="4400" dirty="0">
                <a:solidFill>
                  <a:srgbClr val="0462C1"/>
                </a:solidFill>
                <a:latin typeface="Calibri"/>
                <a:cs typeface="Calibri"/>
                <a:hlinkClick r:id="rId2"/>
              </a:rPr>
              <a:t>e</a:t>
            </a:r>
            <a:r>
              <a:rPr sz="4400" spc="-80" dirty="0">
                <a:solidFill>
                  <a:srgbClr val="0462C1"/>
                </a:solidFill>
                <a:latin typeface="Calibri"/>
                <a:cs typeface="Calibri"/>
                <a:hlinkClick r:id="rId2"/>
              </a:rPr>
              <a:t>g</a:t>
            </a:r>
            <a:r>
              <a:rPr sz="4400" spc="-40" dirty="0">
                <a:solidFill>
                  <a:srgbClr val="0462C1"/>
                </a:solidFill>
                <a:latin typeface="Calibri"/>
                <a:cs typeface="Calibri"/>
                <a:hlinkClick r:id="rId2"/>
              </a:rPr>
              <a:t>a</a:t>
            </a:r>
            <a:r>
              <a:rPr sz="4400" spc="-50" dirty="0">
                <a:solidFill>
                  <a:srgbClr val="0462C1"/>
                </a:solidFill>
                <a:latin typeface="Calibri"/>
                <a:cs typeface="Calibri"/>
                <a:hlinkClick r:id="rId2"/>
              </a:rPr>
              <a:t>t</a:t>
            </a:r>
            <a:r>
              <a:rPr sz="4400" dirty="0">
                <a:solidFill>
                  <a:srgbClr val="0462C1"/>
                </a:solidFill>
                <a:latin typeface="Calibri"/>
                <a:cs typeface="Calibri"/>
                <a:hlinkClick r:id="rId2"/>
              </a:rPr>
              <a:t>e.in</a:t>
            </a:r>
            <a:endParaRPr sz="44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2721610" y="2685033"/>
            <a:ext cx="7299325" cy="4075429"/>
            <a:chOff x="2721610" y="2685033"/>
            <a:chExt cx="7299325" cy="4075429"/>
          </a:xfrm>
        </p:grpSpPr>
        <p:sp>
          <p:nvSpPr>
            <p:cNvPr id="4" name="object 4"/>
            <p:cNvSpPr/>
            <p:nvPr/>
          </p:nvSpPr>
          <p:spPr>
            <a:xfrm>
              <a:off x="3424936" y="6723303"/>
              <a:ext cx="5329555" cy="36830"/>
            </a:xfrm>
            <a:custGeom>
              <a:avLst/>
              <a:gdLst/>
              <a:ahLst/>
              <a:cxnLst/>
              <a:rect l="l" t="t" r="r" b="b"/>
              <a:pathLst>
                <a:path w="5329555" h="36829">
                  <a:moveTo>
                    <a:pt x="5329428" y="0"/>
                  </a:moveTo>
                  <a:lnTo>
                    <a:pt x="0" y="0"/>
                  </a:lnTo>
                  <a:lnTo>
                    <a:pt x="0" y="36575"/>
                  </a:lnTo>
                  <a:lnTo>
                    <a:pt x="5329428" y="36575"/>
                  </a:lnTo>
                  <a:lnTo>
                    <a:pt x="5329428" y="0"/>
                  </a:lnTo>
                  <a:close/>
                </a:path>
              </a:pathLst>
            </a:custGeom>
            <a:solidFill>
              <a:srgbClr val="0462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727960" y="2691383"/>
              <a:ext cx="7286625" cy="4018915"/>
            </a:xfrm>
            <a:custGeom>
              <a:avLst/>
              <a:gdLst/>
              <a:ahLst/>
              <a:cxnLst/>
              <a:rect l="l" t="t" r="r" b="b"/>
              <a:pathLst>
                <a:path w="7286625" h="4018915">
                  <a:moveTo>
                    <a:pt x="7286244" y="0"/>
                  </a:moveTo>
                  <a:lnTo>
                    <a:pt x="0" y="0"/>
                  </a:lnTo>
                  <a:lnTo>
                    <a:pt x="0" y="4018788"/>
                  </a:lnTo>
                  <a:lnTo>
                    <a:pt x="7286244" y="4018788"/>
                  </a:lnTo>
                  <a:lnTo>
                    <a:pt x="728624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727960" y="2691383"/>
              <a:ext cx="7286625" cy="4018915"/>
            </a:xfrm>
            <a:custGeom>
              <a:avLst/>
              <a:gdLst/>
              <a:ahLst/>
              <a:cxnLst/>
              <a:rect l="l" t="t" r="r" b="b"/>
              <a:pathLst>
                <a:path w="7286625" h="4018915">
                  <a:moveTo>
                    <a:pt x="0" y="4018788"/>
                  </a:moveTo>
                  <a:lnTo>
                    <a:pt x="7286244" y="4018788"/>
                  </a:lnTo>
                  <a:lnTo>
                    <a:pt x="7286244" y="0"/>
                  </a:lnTo>
                  <a:lnTo>
                    <a:pt x="0" y="0"/>
                  </a:lnTo>
                  <a:lnTo>
                    <a:pt x="0" y="4018788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846446" y="46431"/>
            <a:ext cx="249745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u="heavy" spc="-3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Packet</a:t>
            </a:r>
            <a:r>
              <a:rPr sz="2800" b="1" u="heavy" spc="-2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2800" b="1" u="heavy" spc="-1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Switching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8739" y="488035"/>
            <a:ext cx="12016740" cy="2129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marR="184150" indent="-457200">
              <a:lnSpc>
                <a:spcPct val="114999"/>
              </a:lnSpc>
              <a:spcBef>
                <a:spcPts val="100"/>
              </a:spcBef>
              <a:buFont typeface="Arial MT"/>
              <a:buChar char="•"/>
              <a:tabLst>
                <a:tab pos="469265" algn="l"/>
                <a:tab pos="469900" algn="l"/>
              </a:tabLst>
            </a:pPr>
            <a:r>
              <a:rPr sz="2000" b="1" u="heavy" spc="-1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Datagram</a:t>
            </a:r>
            <a:r>
              <a:rPr sz="2000" b="1" u="heavy" spc="1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2000" b="1" u="heavy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network</a:t>
            </a:r>
            <a:r>
              <a:rPr sz="2000" b="1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If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message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going</a:t>
            </a:r>
            <a:r>
              <a:rPr sz="20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pass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through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packet-switched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network,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it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needs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be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divided </a:t>
            </a:r>
            <a:r>
              <a:rPr sz="2000" spc="-43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into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packets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of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fixed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or variable</a:t>
            </a:r>
            <a:r>
              <a:rPr sz="2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size.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size</a:t>
            </a:r>
            <a:r>
              <a:rPr sz="2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of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packet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determined</a:t>
            </a:r>
            <a:r>
              <a:rPr sz="2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by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network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and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governing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protocol.</a:t>
            </a:r>
            <a:endParaRPr sz="2000">
              <a:latin typeface="Calibri"/>
              <a:cs typeface="Calibri"/>
            </a:endParaRPr>
          </a:p>
          <a:p>
            <a:pPr marL="469900" indent="-457200">
              <a:lnSpc>
                <a:spcPct val="100000"/>
              </a:lnSpc>
              <a:spcBef>
                <a:spcPts val="359"/>
              </a:spcBef>
              <a:buFont typeface="Arial MT"/>
              <a:buChar char="•"/>
              <a:tabLst>
                <a:tab pos="469265" algn="l"/>
                <a:tab pos="469900" algn="l"/>
              </a:tabLst>
            </a:pP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packet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switching,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there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no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resource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allocation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for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packet.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This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means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that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there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no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reserved</a:t>
            </a:r>
            <a:r>
              <a:rPr sz="2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bandwidth</a:t>
            </a:r>
            <a:endParaRPr sz="2000">
              <a:latin typeface="Calibri"/>
              <a:cs typeface="Calibri"/>
            </a:endParaRPr>
          </a:p>
          <a:p>
            <a:pPr marL="469900" marR="393700">
              <a:lnSpc>
                <a:spcPct val="114999"/>
              </a:lnSpc>
            </a:pP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links,</a:t>
            </a:r>
            <a:r>
              <a:rPr sz="2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and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there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no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scheduled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processing</a:t>
            </a:r>
            <a:r>
              <a:rPr sz="2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time</a:t>
            </a:r>
            <a:r>
              <a:rPr sz="2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each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packet.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Resources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are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allocated</a:t>
            </a:r>
            <a:r>
              <a:rPr sz="2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demand. </a:t>
            </a:r>
            <a:r>
              <a:rPr sz="2000" spc="-4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The allocation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is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done on</a:t>
            </a:r>
            <a:r>
              <a:rPr sz="20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 </a:t>
            </a:r>
            <a:r>
              <a:rPr sz="2000" spc="-20" dirty="0">
                <a:solidFill>
                  <a:srgbClr val="FFFFFF"/>
                </a:solidFill>
                <a:latin typeface="Calibri"/>
                <a:cs typeface="Calibri"/>
              </a:rPr>
              <a:t>first</a:t>
            </a:r>
            <a:r>
              <a:rPr sz="2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come,</a:t>
            </a:r>
            <a:r>
              <a:rPr sz="20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first-served</a:t>
            </a:r>
            <a:r>
              <a:rPr sz="2000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basis.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43783" y="2740151"/>
            <a:ext cx="7056120" cy="3970020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739" y="0"/>
            <a:ext cx="11972290" cy="31108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marR="73660" indent="-457200">
              <a:lnSpc>
                <a:spcPct val="114999"/>
              </a:lnSpc>
              <a:spcBef>
                <a:spcPts val="100"/>
              </a:spcBef>
              <a:buClr>
                <a:srgbClr val="FFFFFF"/>
              </a:buClr>
              <a:buFont typeface="Arial MT"/>
              <a:buChar char="•"/>
              <a:tabLst>
                <a:tab pos="469265" algn="l"/>
                <a:tab pos="469900" algn="l"/>
              </a:tabLst>
            </a:pP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When</a:t>
            </a:r>
            <a:r>
              <a:rPr sz="22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switch receives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packet,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no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matter</a:t>
            </a:r>
            <a:r>
              <a:rPr sz="22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what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2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2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source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or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destination,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2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25" dirty="0">
                <a:solidFill>
                  <a:srgbClr val="FFFFFF"/>
                </a:solidFill>
                <a:latin typeface="Calibri"/>
                <a:cs typeface="Calibri"/>
              </a:rPr>
              <a:t>packet</a:t>
            </a:r>
            <a:r>
              <a:rPr sz="22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must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wait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if </a:t>
            </a:r>
            <a:r>
              <a:rPr sz="2200" spc="-4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there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are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other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packets</a:t>
            </a:r>
            <a:r>
              <a:rPr sz="22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being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processed.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As</a:t>
            </a:r>
            <a:r>
              <a:rPr sz="22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with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other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systems</a:t>
            </a:r>
            <a:r>
              <a:rPr sz="22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our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daily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life,</a:t>
            </a:r>
            <a:r>
              <a:rPr sz="22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this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lack of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reservation</a:t>
            </a:r>
            <a:r>
              <a:rPr sz="22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may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create</a:t>
            </a:r>
            <a:r>
              <a:rPr sz="22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35" dirty="0">
                <a:solidFill>
                  <a:srgbClr val="FFFFFF"/>
                </a:solidFill>
                <a:latin typeface="Calibri"/>
                <a:cs typeface="Calibri"/>
              </a:rPr>
              <a:t>delay.</a:t>
            </a:r>
            <a:endParaRPr sz="2200">
              <a:latin typeface="Calibri"/>
              <a:cs typeface="Calibri"/>
            </a:endParaRPr>
          </a:p>
          <a:p>
            <a:pPr marL="469900" indent="-457200">
              <a:lnSpc>
                <a:spcPct val="100000"/>
              </a:lnSpc>
              <a:spcBef>
                <a:spcPts val="395"/>
              </a:spcBef>
              <a:buFont typeface="Arial MT"/>
              <a:buChar char="•"/>
              <a:tabLst>
                <a:tab pos="469265" algn="l"/>
                <a:tab pos="469900" algn="l"/>
              </a:tabLst>
            </a:pPr>
            <a:r>
              <a:rPr sz="2200" spc="-25" dirty="0">
                <a:solidFill>
                  <a:srgbClr val="FFFFFF"/>
                </a:solidFill>
                <a:latin typeface="Calibri"/>
                <a:cs typeface="Calibri"/>
              </a:rPr>
              <a:t>Even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if</a:t>
            </a:r>
            <a:r>
              <a:rPr sz="22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25" dirty="0">
                <a:solidFill>
                  <a:srgbClr val="FFFFFF"/>
                </a:solidFill>
                <a:latin typeface="Calibri"/>
                <a:cs typeface="Calibri"/>
              </a:rPr>
              <a:t>packet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2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part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2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multipacket</a:t>
            </a:r>
            <a:r>
              <a:rPr sz="22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transmission,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2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network</a:t>
            </a:r>
            <a:r>
              <a:rPr sz="22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treats</a:t>
            </a:r>
            <a:r>
              <a:rPr sz="22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it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as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though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it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existed</a:t>
            </a:r>
            <a:r>
              <a:rPr sz="220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alone.</a:t>
            </a:r>
            <a:endParaRPr sz="2200">
              <a:latin typeface="Calibri"/>
              <a:cs typeface="Calibri"/>
            </a:endParaRPr>
          </a:p>
          <a:p>
            <a:pPr marL="469900">
              <a:lnSpc>
                <a:spcPct val="100000"/>
              </a:lnSpc>
              <a:spcBef>
                <a:spcPts val="400"/>
              </a:spcBef>
            </a:pPr>
            <a:r>
              <a:rPr sz="2200" spc="-25" dirty="0">
                <a:solidFill>
                  <a:srgbClr val="FFFFFF"/>
                </a:solidFill>
                <a:latin typeface="Calibri"/>
                <a:cs typeface="Calibri"/>
              </a:rPr>
              <a:t>Packets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this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approach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are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referred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2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as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datagrams.</a:t>
            </a:r>
            <a:r>
              <a:rPr sz="22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25" dirty="0">
                <a:solidFill>
                  <a:srgbClr val="FFFFFF"/>
                </a:solidFill>
                <a:latin typeface="Calibri"/>
                <a:cs typeface="Calibri"/>
              </a:rPr>
              <a:t>Packets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may</a:t>
            </a:r>
            <a:r>
              <a:rPr sz="22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also</a:t>
            </a:r>
            <a:r>
              <a:rPr sz="22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be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lost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or</a:t>
            </a:r>
            <a:r>
              <a:rPr sz="22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dropped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 because</a:t>
            </a:r>
            <a:r>
              <a:rPr sz="22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endParaRPr sz="2200">
              <a:latin typeface="Calibri"/>
              <a:cs typeface="Calibri"/>
            </a:endParaRPr>
          </a:p>
          <a:p>
            <a:pPr marL="469900">
              <a:lnSpc>
                <a:spcPct val="100000"/>
              </a:lnSpc>
              <a:spcBef>
                <a:spcPts val="395"/>
              </a:spcBef>
            </a:pP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lack</a:t>
            </a:r>
            <a:r>
              <a:rPr sz="22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of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resources.</a:t>
            </a:r>
            <a:endParaRPr sz="2200">
              <a:latin typeface="Calibri"/>
              <a:cs typeface="Calibri"/>
            </a:endParaRPr>
          </a:p>
          <a:p>
            <a:pPr marL="469900" marR="285750" indent="-457200">
              <a:lnSpc>
                <a:spcPct val="114999"/>
              </a:lnSpc>
              <a:buFont typeface="Arial MT"/>
              <a:buChar char="•"/>
              <a:tabLst>
                <a:tab pos="469265" algn="l"/>
                <a:tab pos="469900" algn="l"/>
              </a:tabLst>
            </a:pP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most</a:t>
            </a:r>
            <a:r>
              <a:rPr sz="22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protocols,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it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2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responsibility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22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an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upper-layer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protocol</a:t>
            </a:r>
            <a:r>
              <a:rPr sz="22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reorder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datagrams</a:t>
            </a:r>
            <a:r>
              <a:rPr sz="22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or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ask </a:t>
            </a:r>
            <a:r>
              <a:rPr sz="2200" spc="-4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lost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datagrams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25" dirty="0">
                <a:solidFill>
                  <a:srgbClr val="FFFFFF"/>
                </a:solidFill>
                <a:latin typeface="Calibri"/>
                <a:cs typeface="Calibri"/>
              </a:rPr>
              <a:t>before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passing them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application.</a:t>
            </a:r>
            <a:endParaRPr sz="22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15083" y="3314698"/>
            <a:ext cx="8561832" cy="354329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412616" y="6228613"/>
            <a:ext cx="5351780" cy="584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85"/>
              </a:lnSpc>
            </a:pPr>
            <a:r>
              <a:rPr sz="4400" u="heavy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3"/>
              </a:rPr>
              <a:t>www.knowledgegate.in</a:t>
            </a:r>
            <a:endParaRPr sz="4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739" y="0"/>
            <a:ext cx="11968480" cy="149860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marR="5080" indent="-287020">
              <a:lnSpc>
                <a:spcPct val="114999"/>
              </a:lnSpc>
              <a:spcBef>
                <a:spcPts val="105"/>
              </a:spcBef>
              <a:buClr>
                <a:srgbClr val="FFFFFF"/>
              </a:buClr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2800" b="1" u="heavy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Virtual</a:t>
            </a:r>
            <a:r>
              <a:rPr sz="2800" b="1" u="heavy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2800" b="1" u="heavy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network</a:t>
            </a:r>
            <a:r>
              <a:rPr sz="2800" b="1" u="heavy" spc="5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r>
              <a:rPr sz="2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virtual-circuit</a:t>
            </a:r>
            <a:r>
              <a:rPr sz="2800" spc="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network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8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cross</a:t>
            </a:r>
            <a:r>
              <a:rPr sz="2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between</a:t>
            </a:r>
            <a:r>
              <a:rPr sz="2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circuit-switched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network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28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FFFFFF"/>
                </a:solidFill>
                <a:latin typeface="Calibri"/>
                <a:cs typeface="Calibri"/>
              </a:rPr>
              <a:t>datagram</a:t>
            </a:r>
            <a:r>
              <a:rPr sz="2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network.</a:t>
            </a:r>
            <a:r>
              <a:rPr sz="2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It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has</a:t>
            </a:r>
            <a:r>
              <a:rPr sz="28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some</a:t>
            </a:r>
            <a:r>
              <a:rPr sz="2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characteristics</a:t>
            </a:r>
            <a:r>
              <a:rPr sz="28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both.</a:t>
            </a:r>
            <a:r>
              <a:rPr sz="2800" spc="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Used</a:t>
            </a:r>
            <a:r>
              <a:rPr sz="28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5" dirty="0">
                <a:solidFill>
                  <a:srgbClr val="FFFFFF"/>
                </a:solidFill>
                <a:latin typeface="Calibri"/>
                <a:cs typeface="Calibri"/>
              </a:rPr>
              <a:t>now- </a:t>
            </a:r>
            <a:r>
              <a:rPr sz="2800" spc="-6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FFFFFF"/>
                </a:solidFill>
                <a:latin typeface="Calibri"/>
                <a:cs typeface="Calibri"/>
              </a:rPr>
              <a:t>a-days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telephone</a:t>
            </a:r>
            <a:r>
              <a:rPr sz="2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networks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53055" y="1844039"/>
            <a:ext cx="7485888" cy="472440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412616" y="6228613"/>
            <a:ext cx="5351780" cy="584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85"/>
              </a:lnSpc>
            </a:pPr>
            <a:r>
              <a:rPr sz="4400" u="heavy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3"/>
              </a:rPr>
              <a:t>www.knowledgegate.in</a:t>
            </a:r>
            <a:endParaRPr sz="4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65450" y="46431"/>
            <a:ext cx="625856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u="heavy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ISDN</a:t>
            </a:r>
            <a:r>
              <a:rPr sz="2800" b="1" u="heavy" spc="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2800" b="1" u="heavy" spc="-2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(Integrated</a:t>
            </a:r>
            <a:r>
              <a:rPr sz="2800" b="1" u="heavy" spc="4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2800" b="1" u="heavy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Services</a:t>
            </a:r>
            <a:r>
              <a:rPr sz="2800" b="1" u="heavy" spc="2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2800" b="1" u="heavy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Digital</a:t>
            </a:r>
            <a:r>
              <a:rPr sz="2800" b="1" u="heavy" spc="1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2800" b="1" u="heavy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Network)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8739" y="633729"/>
            <a:ext cx="11926570" cy="23723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  <a:buAutoNum type="arabicPeriod"/>
              <a:tabLst>
                <a:tab pos="292100" algn="l"/>
              </a:tabLst>
            </a:pPr>
            <a:r>
              <a:rPr sz="2200" b="1" u="heavy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Definition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:</a:t>
            </a:r>
            <a:r>
              <a:rPr sz="220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Integrated</a:t>
            </a:r>
            <a:r>
              <a:rPr sz="220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Services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Digital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Network</a:t>
            </a:r>
            <a:r>
              <a:rPr sz="2200" spc="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2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set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22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protocols</a:t>
            </a:r>
            <a:r>
              <a:rPr sz="22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establishing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breaking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circuit- </a:t>
            </a:r>
            <a:r>
              <a:rPr sz="2200" spc="-48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switched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connections,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and 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advanced</a:t>
            </a:r>
            <a:r>
              <a:rPr sz="22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call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features</a:t>
            </a:r>
            <a:r>
              <a:rPr sz="22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2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0" dirty="0">
                <a:solidFill>
                  <a:srgbClr val="FFFFFF"/>
                </a:solidFill>
                <a:latin typeface="Calibri"/>
                <a:cs typeface="Calibri"/>
              </a:rPr>
              <a:t>user.</a:t>
            </a:r>
            <a:endParaRPr sz="2200">
              <a:latin typeface="Calibri"/>
              <a:cs typeface="Calibri"/>
            </a:endParaRPr>
          </a:p>
          <a:p>
            <a:pPr marL="291465" indent="-279400">
              <a:lnSpc>
                <a:spcPct val="100000"/>
              </a:lnSpc>
              <a:buAutoNum type="arabicPeriod"/>
              <a:tabLst>
                <a:tab pos="292100" algn="l"/>
              </a:tabLst>
            </a:pPr>
            <a:r>
              <a:rPr sz="2200" b="1" u="heavy" spc="-1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Development</a:t>
            </a:r>
            <a:r>
              <a:rPr sz="2200" b="1" u="heavy" spc="5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2200" b="1" u="heavy" spc="-1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Period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:</a:t>
            </a:r>
            <a:r>
              <a:rPr sz="2200" spc="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Developed</a:t>
            </a:r>
            <a:r>
              <a:rPr sz="22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during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2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late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1980s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early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1990s.</a:t>
            </a:r>
            <a:endParaRPr sz="2200">
              <a:latin typeface="Calibri"/>
              <a:cs typeface="Calibri"/>
            </a:endParaRPr>
          </a:p>
          <a:p>
            <a:pPr marL="291465" indent="-279400">
              <a:lnSpc>
                <a:spcPct val="100000"/>
              </a:lnSpc>
              <a:buAutoNum type="arabicPeriod"/>
              <a:tabLst>
                <a:tab pos="292100" algn="l"/>
              </a:tabLst>
            </a:pPr>
            <a:r>
              <a:rPr sz="2200" b="1" u="heavy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Digital</a:t>
            </a:r>
            <a:r>
              <a:rPr sz="2200" b="1" u="heavy" spc="1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2200" b="1" u="heavy" spc="-1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Transmission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: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Unlike</a:t>
            </a:r>
            <a:r>
              <a:rPr sz="22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traditional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telephone</a:t>
            </a:r>
            <a:r>
              <a:rPr sz="22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services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which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use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analog signals, ISDN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uses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digital</a:t>
            </a:r>
            <a:endParaRPr sz="2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signals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transmission.</a:t>
            </a:r>
            <a:endParaRPr sz="2200">
              <a:latin typeface="Calibri"/>
              <a:cs typeface="Calibri"/>
            </a:endParaRPr>
          </a:p>
          <a:p>
            <a:pPr marL="12700" marR="586105">
              <a:lnSpc>
                <a:spcPct val="100000"/>
              </a:lnSpc>
              <a:buAutoNum type="arabicPeriod" startAt="4"/>
              <a:tabLst>
                <a:tab pos="292100" algn="l"/>
              </a:tabLst>
            </a:pPr>
            <a:r>
              <a:rPr sz="2200" b="1" u="heavy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Channels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:</a:t>
            </a:r>
            <a:r>
              <a:rPr sz="22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ISDN</a:t>
            </a:r>
            <a:r>
              <a:rPr sz="22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provides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channels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known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as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B-channels</a:t>
            </a:r>
            <a:r>
              <a:rPr sz="22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(for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data)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D-channels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(for</a:t>
            </a:r>
            <a:r>
              <a:rPr sz="22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control</a:t>
            </a:r>
            <a:r>
              <a:rPr sz="22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and </a:t>
            </a:r>
            <a:r>
              <a:rPr sz="2200" spc="-4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signaling).</a:t>
            </a:r>
            <a:endParaRPr sz="22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92679" y="2889504"/>
            <a:ext cx="6446520" cy="3625596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412616" y="6228613"/>
            <a:ext cx="5351780" cy="584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85"/>
              </a:lnSpc>
            </a:pPr>
            <a:r>
              <a:rPr sz="4400" u="heavy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3"/>
              </a:rPr>
              <a:t>www.knowledgegate.in</a:t>
            </a:r>
            <a:endParaRPr sz="4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739" y="13207"/>
            <a:ext cx="11658600" cy="2952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92075">
              <a:lnSpc>
                <a:spcPct val="100000"/>
              </a:lnSpc>
              <a:spcBef>
                <a:spcPts val="100"/>
              </a:spcBef>
              <a:buClr>
                <a:srgbClr val="FFFFFF"/>
              </a:buClr>
              <a:buFont typeface="Calibri"/>
              <a:buAutoNum type="arabicPeriod" startAt="5"/>
              <a:tabLst>
                <a:tab pos="316230" algn="l"/>
              </a:tabLst>
            </a:pPr>
            <a:r>
              <a:rPr sz="2400" b="1" u="heavy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BRI </a:t>
            </a:r>
            <a:r>
              <a:rPr sz="2400" b="1" u="heavy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and PRI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: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There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are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two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types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of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ISDN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interfaces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- Basic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Rate Interface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(BRI)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and Primary </a:t>
            </a:r>
            <a:r>
              <a:rPr sz="2400" spc="-5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Rate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Interface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(PRI).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BRI</a:t>
            </a:r>
            <a:r>
              <a:rPr sz="24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suitable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home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and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small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enterprise,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while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PRI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used</a:t>
            </a:r>
            <a:r>
              <a:rPr sz="24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larger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installations.</a:t>
            </a:r>
            <a:endParaRPr sz="240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  <a:buAutoNum type="arabicPeriod" startAt="5"/>
              <a:tabLst>
                <a:tab pos="316230" algn="l"/>
              </a:tabLst>
            </a:pPr>
            <a:r>
              <a:rPr sz="2400" b="1" u="heavy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Speed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: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ISDN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provides</a:t>
            </a:r>
            <a:r>
              <a:rPr sz="24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rates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up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128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kbps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case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BRI,</a:t>
            </a:r>
            <a:r>
              <a:rPr sz="24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up</a:t>
            </a:r>
            <a:r>
              <a:rPr sz="24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1.544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Mbps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for </a:t>
            </a:r>
            <a:r>
              <a:rPr sz="2400" spc="-5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PRI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in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North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America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2.048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Mbps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in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Europe.</a:t>
            </a:r>
            <a:endParaRPr sz="2400">
              <a:latin typeface="Calibri"/>
              <a:cs typeface="Calibri"/>
            </a:endParaRPr>
          </a:p>
          <a:p>
            <a:pPr marL="315595" indent="-303530">
              <a:lnSpc>
                <a:spcPct val="100000"/>
              </a:lnSpc>
              <a:spcBef>
                <a:spcPts val="5"/>
              </a:spcBef>
              <a:buAutoNum type="arabicPeriod" startAt="5"/>
              <a:tabLst>
                <a:tab pos="316230" algn="l"/>
              </a:tabLst>
            </a:pPr>
            <a:r>
              <a:rPr sz="2400" b="1" u="heavy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Usage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: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Initially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popular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24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internet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access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before</a:t>
            </a:r>
            <a:r>
              <a:rPr sz="24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4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widespread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availability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24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broadband.</a:t>
            </a:r>
            <a:endParaRPr sz="2400">
              <a:latin typeface="Calibri"/>
              <a:cs typeface="Calibri"/>
            </a:endParaRPr>
          </a:p>
          <a:p>
            <a:pPr marL="12700" marR="685165">
              <a:lnSpc>
                <a:spcPct val="100000"/>
              </a:lnSpc>
              <a:buAutoNum type="arabicPeriod" startAt="5"/>
              <a:tabLst>
                <a:tab pos="316230" algn="l"/>
              </a:tabLst>
            </a:pPr>
            <a:r>
              <a:rPr sz="2400" b="1" u="heavy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Decline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: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Its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popularity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has declined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with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advent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24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45" dirty="0">
                <a:solidFill>
                  <a:srgbClr val="FFFFFF"/>
                </a:solidFill>
                <a:latin typeface="Calibri"/>
                <a:cs typeface="Calibri"/>
              </a:rPr>
              <a:t>faster,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more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reliable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broadband </a:t>
            </a:r>
            <a:r>
              <a:rPr sz="2400" spc="-5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internet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services.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50592" y="3084576"/>
            <a:ext cx="6096000" cy="342900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412616" y="6228613"/>
            <a:ext cx="5351780" cy="584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85"/>
              </a:lnSpc>
            </a:pPr>
            <a:r>
              <a:rPr sz="4400" u="heavy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3"/>
              </a:rPr>
              <a:t>www.knowledgegate.in</a:t>
            </a:r>
            <a:endParaRPr sz="4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5195" y="4629911"/>
            <a:ext cx="11338560" cy="287020"/>
          </a:xfrm>
          <a:custGeom>
            <a:avLst/>
            <a:gdLst/>
            <a:ahLst/>
            <a:cxnLst/>
            <a:rect l="l" t="t" r="r" b="b"/>
            <a:pathLst>
              <a:path w="11338560" h="287020">
                <a:moveTo>
                  <a:pt x="11338560" y="0"/>
                </a:moveTo>
                <a:lnTo>
                  <a:pt x="0" y="0"/>
                </a:lnTo>
                <a:lnTo>
                  <a:pt x="0" y="286512"/>
                </a:lnTo>
                <a:lnTo>
                  <a:pt x="11338560" y="286512"/>
                </a:lnTo>
                <a:lnTo>
                  <a:pt x="1133856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23874" y="1237361"/>
            <a:ext cx="7367905" cy="2946400"/>
          </a:xfrm>
          <a:custGeom>
            <a:avLst/>
            <a:gdLst/>
            <a:ahLst/>
            <a:cxnLst/>
            <a:rect l="l" t="t" r="r" b="b"/>
            <a:pathLst>
              <a:path w="7367905" h="2946400">
                <a:moveTo>
                  <a:pt x="281622" y="123825"/>
                </a:moveTo>
                <a:lnTo>
                  <a:pt x="241884" y="124209"/>
                </a:lnTo>
                <a:lnTo>
                  <a:pt x="173614" y="127361"/>
                </a:lnTo>
                <a:lnTo>
                  <a:pt x="119681" y="133655"/>
                </a:lnTo>
                <a:lnTo>
                  <a:pt x="76476" y="142140"/>
                </a:lnTo>
                <a:lnTo>
                  <a:pt x="30670" y="159480"/>
                </a:lnTo>
                <a:lnTo>
                  <a:pt x="3200" y="193087"/>
                </a:lnTo>
                <a:lnTo>
                  <a:pt x="0" y="213360"/>
                </a:lnTo>
                <a:lnTo>
                  <a:pt x="71" y="1896852"/>
                </a:lnTo>
                <a:lnTo>
                  <a:pt x="935" y="1950362"/>
                </a:lnTo>
                <a:lnTo>
                  <a:pt x="3740" y="2006648"/>
                </a:lnTo>
                <a:lnTo>
                  <a:pt x="8415" y="2061285"/>
                </a:lnTo>
                <a:lnTo>
                  <a:pt x="14961" y="2114268"/>
                </a:lnTo>
                <a:lnTo>
                  <a:pt x="23377" y="2165598"/>
                </a:lnTo>
                <a:lnTo>
                  <a:pt x="33663" y="2215270"/>
                </a:lnTo>
                <a:lnTo>
                  <a:pt x="45819" y="2263283"/>
                </a:lnTo>
                <a:lnTo>
                  <a:pt x="59846" y="2309636"/>
                </a:lnTo>
                <a:lnTo>
                  <a:pt x="75742" y="2354326"/>
                </a:lnTo>
                <a:lnTo>
                  <a:pt x="95728" y="2402647"/>
                </a:lnTo>
                <a:lnTo>
                  <a:pt x="117812" y="2448933"/>
                </a:lnTo>
                <a:lnTo>
                  <a:pt x="141997" y="2493182"/>
                </a:lnTo>
                <a:lnTo>
                  <a:pt x="168281" y="2535396"/>
                </a:lnTo>
                <a:lnTo>
                  <a:pt x="196665" y="2575573"/>
                </a:lnTo>
                <a:lnTo>
                  <a:pt x="227151" y="2613715"/>
                </a:lnTo>
                <a:lnTo>
                  <a:pt x="259736" y="2649821"/>
                </a:lnTo>
                <a:lnTo>
                  <a:pt x="294424" y="2683891"/>
                </a:lnTo>
                <a:lnTo>
                  <a:pt x="331157" y="2715895"/>
                </a:lnTo>
                <a:lnTo>
                  <a:pt x="369892" y="2745803"/>
                </a:lnTo>
                <a:lnTo>
                  <a:pt x="410627" y="2773616"/>
                </a:lnTo>
                <a:lnTo>
                  <a:pt x="453363" y="2799334"/>
                </a:lnTo>
                <a:lnTo>
                  <a:pt x="498097" y="2822956"/>
                </a:lnTo>
                <a:lnTo>
                  <a:pt x="544832" y="2844482"/>
                </a:lnTo>
                <a:lnTo>
                  <a:pt x="593565" y="2863913"/>
                </a:lnTo>
                <a:lnTo>
                  <a:pt x="644296" y="2881249"/>
                </a:lnTo>
                <a:lnTo>
                  <a:pt x="690933" y="2894918"/>
                </a:lnTo>
                <a:lnTo>
                  <a:pt x="738894" y="2906971"/>
                </a:lnTo>
                <a:lnTo>
                  <a:pt x="788177" y="2917411"/>
                </a:lnTo>
                <a:lnTo>
                  <a:pt x="838781" y="2926238"/>
                </a:lnTo>
                <a:lnTo>
                  <a:pt x="890703" y="2933456"/>
                </a:lnTo>
                <a:lnTo>
                  <a:pt x="943941" y="2939066"/>
                </a:lnTo>
                <a:lnTo>
                  <a:pt x="998492" y="2943071"/>
                </a:lnTo>
                <a:lnTo>
                  <a:pt x="1054356" y="2945473"/>
                </a:lnTo>
                <a:lnTo>
                  <a:pt x="1111529" y="2946272"/>
                </a:lnTo>
                <a:lnTo>
                  <a:pt x="1166362" y="2945548"/>
                </a:lnTo>
                <a:lnTo>
                  <a:pt x="1219916" y="2943376"/>
                </a:lnTo>
                <a:lnTo>
                  <a:pt x="1272189" y="2939754"/>
                </a:lnTo>
                <a:lnTo>
                  <a:pt x="1323182" y="2934682"/>
                </a:lnTo>
                <a:lnTo>
                  <a:pt x="1372895" y="2928159"/>
                </a:lnTo>
                <a:lnTo>
                  <a:pt x="1421328" y="2920185"/>
                </a:lnTo>
                <a:lnTo>
                  <a:pt x="1468480" y="2910758"/>
                </a:lnTo>
                <a:lnTo>
                  <a:pt x="1514353" y="2899878"/>
                </a:lnTo>
                <a:lnTo>
                  <a:pt x="1558945" y="2887544"/>
                </a:lnTo>
                <a:lnTo>
                  <a:pt x="1602257" y="2873756"/>
                </a:lnTo>
                <a:lnTo>
                  <a:pt x="1654526" y="2854580"/>
                </a:lnTo>
                <a:lnTo>
                  <a:pt x="1704655" y="2833344"/>
                </a:lnTo>
                <a:lnTo>
                  <a:pt x="1752646" y="2810044"/>
                </a:lnTo>
                <a:lnTo>
                  <a:pt x="1798504" y="2784681"/>
                </a:lnTo>
                <a:lnTo>
                  <a:pt x="1842230" y="2757252"/>
                </a:lnTo>
                <a:lnTo>
                  <a:pt x="1883828" y="2727755"/>
                </a:lnTo>
                <a:lnTo>
                  <a:pt x="1923300" y="2696190"/>
                </a:lnTo>
                <a:lnTo>
                  <a:pt x="1960651" y="2662555"/>
                </a:lnTo>
                <a:lnTo>
                  <a:pt x="1995834" y="2626919"/>
                </a:lnTo>
                <a:lnTo>
                  <a:pt x="2028806" y="2589353"/>
                </a:lnTo>
                <a:lnTo>
                  <a:pt x="2059570" y="2549855"/>
                </a:lnTo>
                <a:lnTo>
                  <a:pt x="2088127" y="2508424"/>
                </a:lnTo>
                <a:lnTo>
                  <a:pt x="2102049" y="2485516"/>
                </a:lnTo>
                <a:lnTo>
                  <a:pt x="1135024" y="2485516"/>
                </a:lnTo>
                <a:lnTo>
                  <a:pt x="1083956" y="2483933"/>
                </a:lnTo>
                <a:lnTo>
                  <a:pt x="1034844" y="2479185"/>
                </a:lnTo>
                <a:lnTo>
                  <a:pt x="987696" y="2471279"/>
                </a:lnTo>
                <a:lnTo>
                  <a:pt x="942516" y="2460222"/>
                </a:lnTo>
                <a:lnTo>
                  <a:pt x="899312" y="2446020"/>
                </a:lnTo>
                <a:lnTo>
                  <a:pt x="848329" y="2423828"/>
                </a:lnTo>
                <a:lnTo>
                  <a:pt x="801109" y="2396696"/>
                </a:lnTo>
                <a:lnTo>
                  <a:pt x="757651" y="2364634"/>
                </a:lnTo>
                <a:lnTo>
                  <a:pt x="717956" y="2327655"/>
                </a:lnTo>
                <a:lnTo>
                  <a:pt x="689045" y="2294385"/>
                </a:lnTo>
                <a:lnTo>
                  <a:pt x="662962" y="2257810"/>
                </a:lnTo>
                <a:lnTo>
                  <a:pt x="639702" y="2217918"/>
                </a:lnTo>
                <a:lnTo>
                  <a:pt x="619258" y="2174699"/>
                </a:lnTo>
                <a:lnTo>
                  <a:pt x="601624" y="2128139"/>
                </a:lnTo>
                <a:lnTo>
                  <a:pt x="589230" y="2086735"/>
                </a:lnTo>
                <a:lnTo>
                  <a:pt x="579098" y="2042912"/>
                </a:lnTo>
                <a:lnTo>
                  <a:pt x="571223" y="1996662"/>
                </a:lnTo>
                <a:lnTo>
                  <a:pt x="565603" y="1947977"/>
                </a:lnTo>
                <a:lnTo>
                  <a:pt x="562233" y="1896852"/>
                </a:lnTo>
                <a:lnTo>
                  <a:pt x="561111" y="1843277"/>
                </a:lnTo>
                <a:lnTo>
                  <a:pt x="561111" y="213360"/>
                </a:lnTo>
                <a:lnTo>
                  <a:pt x="560252" y="202955"/>
                </a:lnTo>
                <a:lnTo>
                  <a:pt x="539178" y="166838"/>
                </a:lnTo>
                <a:lnTo>
                  <a:pt x="501370" y="147192"/>
                </a:lnTo>
                <a:lnTo>
                  <a:pt x="464032" y="137636"/>
                </a:lnTo>
                <a:lnTo>
                  <a:pt x="416026" y="130175"/>
                </a:lnTo>
                <a:lnTo>
                  <a:pt x="355758" y="125380"/>
                </a:lnTo>
                <a:lnTo>
                  <a:pt x="320425" y="124209"/>
                </a:lnTo>
                <a:lnTo>
                  <a:pt x="281622" y="123825"/>
                </a:lnTo>
                <a:close/>
              </a:path>
              <a:path w="7367905" h="2946400">
                <a:moveTo>
                  <a:pt x="1979828" y="123825"/>
                </a:moveTo>
                <a:lnTo>
                  <a:pt x="1940992" y="124209"/>
                </a:lnTo>
                <a:lnTo>
                  <a:pt x="1873225" y="127361"/>
                </a:lnTo>
                <a:lnTo>
                  <a:pt x="1818556" y="133655"/>
                </a:lnTo>
                <a:lnTo>
                  <a:pt x="1775364" y="142140"/>
                </a:lnTo>
                <a:lnTo>
                  <a:pt x="1730733" y="159480"/>
                </a:lnTo>
                <a:lnTo>
                  <a:pt x="1703587" y="193087"/>
                </a:lnTo>
                <a:lnTo>
                  <a:pt x="1700428" y="213360"/>
                </a:lnTo>
                <a:lnTo>
                  <a:pt x="1700428" y="1875281"/>
                </a:lnTo>
                <a:lnTo>
                  <a:pt x="1698844" y="1932097"/>
                </a:lnTo>
                <a:lnTo>
                  <a:pt x="1694096" y="1986420"/>
                </a:lnTo>
                <a:lnTo>
                  <a:pt x="1686191" y="2038255"/>
                </a:lnTo>
                <a:lnTo>
                  <a:pt x="1675134" y="2087609"/>
                </a:lnTo>
                <a:lnTo>
                  <a:pt x="1660908" y="2134546"/>
                </a:lnTo>
                <a:lnTo>
                  <a:pt x="1639142" y="2189353"/>
                </a:lnTo>
                <a:lnTo>
                  <a:pt x="1613211" y="2239644"/>
                </a:lnTo>
                <a:lnTo>
                  <a:pt x="1583135" y="2285365"/>
                </a:lnTo>
                <a:lnTo>
                  <a:pt x="1548917" y="2326513"/>
                </a:lnTo>
                <a:lnTo>
                  <a:pt x="1510626" y="2363136"/>
                </a:lnTo>
                <a:lnTo>
                  <a:pt x="1468335" y="2395093"/>
                </a:lnTo>
                <a:lnTo>
                  <a:pt x="1422044" y="2422382"/>
                </a:lnTo>
                <a:lnTo>
                  <a:pt x="1371752" y="2445004"/>
                </a:lnTo>
                <a:lnTo>
                  <a:pt x="1328869" y="2459556"/>
                </a:lnTo>
                <a:lnTo>
                  <a:pt x="1283742" y="2470895"/>
                </a:lnTo>
                <a:lnTo>
                  <a:pt x="1236384" y="2479010"/>
                </a:lnTo>
                <a:lnTo>
                  <a:pt x="1186807" y="2483888"/>
                </a:lnTo>
                <a:lnTo>
                  <a:pt x="1135024" y="2485516"/>
                </a:lnTo>
                <a:lnTo>
                  <a:pt x="2102049" y="2485516"/>
                </a:lnTo>
                <a:lnTo>
                  <a:pt x="2138637" y="2419756"/>
                </a:lnTo>
                <a:lnTo>
                  <a:pt x="2160596" y="2372517"/>
                </a:lnTo>
                <a:lnTo>
                  <a:pt x="2180361" y="2323338"/>
                </a:lnTo>
                <a:lnTo>
                  <a:pt x="2196034" y="2278106"/>
                </a:lnTo>
                <a:lnTo>
                  <a:pt x="2209863" y="2231565"/>
                </a:lnTo>
                <a:lnTo>
                  <a:pt x="2221848" y="2183713"/>
                </a:lnTo>
                <a:lnTo>
                  <a:pt x="2231998" y="2134489"/>
                </a:lnTo>
                <a:lnTo>
                  <a:pt x="2240286" y="2084064"/>
                </a:lnTo>
                <a:lnTo>
                  <a:pt x="2246740" y="2032263"/>
                </a:lnTo>
                <a:lnTo>
                  <a:pt x="2251349" y="1979142"/>
                </a:lnTo>
                <a:lnTo>
                  <a:pt x="2254115" y="1924699"/>
                </a:lnTo>
                <a:lnTo>
                  <a:pt x="2254932" y="1875281"/>
                </a:lnTo>
                <a:lnTo>
                  <a:pt x="2255037" y="213360"/>
                </a:lnTo>
                <a:lnTo>
                  <a:pt x="2254247" y="202955"/>
                </a:lnTo>
                <a:lnTo>
                  <a:pt x="2234636" y="166838"/>
                </a:lnTo>
                <a:lnTo>
                  <a:pt x="2197506" y="147192"/>
                </a:lnTo>
                <a:lnTo>
                  <a:pt x="2160390" y="137636"/>
                </a:lnTo>
                <a:lnTo>
                  <a:pt x="2113178" y="130175"/>
                </a:lnTo>
                <a:lnTo>
                  <a:pt x="2053742" y="125380"/>
                </a:lnTo>
                <a:lnTo>
                  <a:pt x="2018595" y="124209"/>
                </a:lnTo>
                <a:lnTo>
                  <a:pt x="1979828" y="123825"/>
                </a:lnTo>
                <a:close/>
              </a:path>
              <a:path w="7367905" h="2946400">
                <a:moveTo>
                  <a:pt x="3053486" y="836294"/>
                </a:moveTo>
                <a:lnTo>
                  <a:pt x="2992939" y="837628"/>
                </a:lnTo>
                <a:lnTo>
                  <a:pt x="2943631" y="841628"/>
                </a:lnTo>
                <a:lnTo>
                  <a:pt x="2903880" y="848296"/>
                </a:lnTo>
                <a:lnTo>
                  <a:pt x="2859315" y="863298"/>
                </a:lnTo>
                <a:lnTo>
                  <a:pt x="2829109" y="892635"/>
                </a:lnTo>
                <a:lnTo>
                  <a:pt x="2823108" y="921638"/>
                </a:lnTo>
                <a:lnTo>
                  <a:pt x="2823108" y="2824734"/>
                </a:lnTo>
                <a:lnTo>
                  <a:pt x="2835808" y="2862072"/>
                </a:lnTo>
                <a:lnTo>
                  <a:pt x="2879623" y="2888741"/>
                </a:lnTo>
                <a:lnTo>
                  <a:pt x="2937434" y="2901743"/>
                </a:lnTo>
                <a:lnTo>
                  <a:pt x="2989077" y="2907077"/>
                </a:lnTo>
                <a:lnTo>
                  <a:pt x="3054125" y="2909744"/>
                </a:lnTo>
                <a:lnTo>
                  <a:pt x="3091840" y="2910078"/>
                </a:lnTo>
                <a:lnTo>
                  <a:pt x="3129610" y="2909744"/>
                </a:lnTo>
                <a:lnTo>
                  <a:pt x="3194674" y="2907077"/>
                </a:lnTo>
                <a:lnTo>
                  <a:pt x="3246355" y="2901743"/>
                </a:lnTo>
                <a:lnTo>
                  <a:pt x="3287416" y="2893742"/>
                </a:lnTo>
                <a:lnTo>
                  <a:pt x="3330552" y="2876740"/>
                </a:lnTo>
                <a:lnTo>
                  <a:pt x="3357476" y="2844736"/>
                </a:lnTo>
                <a:lnTo>
                  <a:pt x="3360699" y="2824734"/>
                </a:lnTo>
                <a:lnTo>
                  <a:pt x="3360699" y="1559560"/>
                </a:lnTo>
                <a:lnTo>
                  <a:pt x="3398174" y="1513829"/>
                </a:lnTo>
                <a:lnTo>
                  <a:pt x="3435163" y="1471887"/>
                </a:lnTo>
                <a:lnTo>
                  <a:pt x="3471665" y="1433734"/>
                </a:lnTo>
                <a:lnTo>
                  <a:pt x="3507680" y="1399370"/>
                </a:lnTo>
                <a:lnTo>
                  <a:pt x="3543208" y="1368795"/>
                </a:lnTo>
                <a:lnTo>
                  <a:pt x="3578250" y="1342009"/>
                </a:lnTo>
                <a:lnTo>
                  <a:pt x="3630401" y="1309338"/>
                </a:lnTo>
                <a:lnTo>
                  <a:pt x="3682279" y="1286002"/>
                </a:lnTo>
                <a:lnTo>
                  <a:pt x="3733894" y="1272000"/>
                </a:lnTo>
                <a:lnTo>
                  <a:pt x="3785260" y="1267333"/>
                </a:lnTo>
                <a:lnTo>
                  <a:pt x="4596820" y="1267333"/>
                </a:lnTo>
                <a:lnTo>
                  <a:pt x="4591147" y="1246980"/>
                </a:lnTo>
                <a:lnTo>
                  <a:pt x="4575228" y="1201029"/>
                </a:lnTo>
                <a:lnTo>
                  <a:pt x="4556769" y="1157160"/>
                </a:lnTo>
                <a:lnTo>
                  <a:pt x="4548885" y="1141476"/>
                </a:lnTo>
                <a:lnTo>
                  <a:pt x="3281705" y="1141476"/>
                </a:lnTo>
                <a:lnTo>
                  <a:pt x="3281705" y="921638"/>
                </a:lnTo>
                <a:lnTo>
                  <a:pt x="3271037" y="884301"/>
                </a:lnTo>
                <a:lnTo>
                  <a:pt x="3235858" y="857630"/>
                </a:lnTo>
                <a:lnTo>
                  <a:pt x="3187638" y="844629"/>
                </a:lnTo>
                <a:lnTo>
                  <a:pt x="3142658" y="839295"/>
                </a:lnTo>
                <a:lnTo>
                  <a:pt x="3086131" y="836628"/>
                </a:lnTo>
                <a:lnTo>
                  <a:pt x="3053486" y="836294"/>
                </a:lnTo>
                <a:close/>
              </a:path>
              <a:path w="7367905" h="2946400">
                <a:moveTo>
                  <a:pt x="4596820" y="1267333"/>
                </a:moveTo>
                <a:lnTo>
                  <a:pt x="3785260" y="1267333"/>
                </a:lnTo>
                <a:lnTo>
                  <a:pt x="3824499" y="1269261"/>
                </a:lnTo>
                <a:lnTo>
                  <a:pt x="3861238" y="1275048"/>
                </a:lnTo>
                <a:lnTo>
                  <a:pt x="3927119" y="1298193"/>
                </a:lnTo>
                <a:lnTo>
                  <a:pt x="3982332" y="1335563"/>
                </a:lnTo>
                <a:lnTo>
                  <a:pt x="4026306" y="1385697"/>
                </a:lnTo>
                <a:lnTo>
                  <a:pt x="4060215" y="1447831"/>
                </a:lnTo>
                <a:lnTo>
                  <a:pt x="4084980" y="1521205"/>
                </a:lnTo>
                <a:lnTo>
                  <a:pt x="4093888" y="1564378"/>
                </a:lnTo>
                <a:lnTo>
                  <a:pt x="4100236" y="1615027"/>
                </a:lnTo>
                <a:lnTo>
                  <a:pt x="4104036" y="1673153"/>
                </a:lnTo>
                <a:lnTo>
                  <a:pt x="4105300" y="1738756"/>
                </a:lnTo>
                <a:lnTo>
                  <a:pt x="4105300" y="2824734"/>
                </a:lnTo>
                <a:lnTo>
                  <a:pt x="4106090" y="2835068"/>
                </a:lnTo>
                <a:lnTo>
                  <a:pt x="4125580" y="2869739"/>
                </a:lnTo>
                <a:lnTo>
                  <a:pt x="4160799" y="2888741"/>
                </a:lnTo>
                <a:lnTo>
                  <a:pt x="4218127" y="2901743"/>
                </a:lnTo>
                <a:lnTo>
                  <a:pt x="4270680" y="2907077"/>
                </a:lnTo>
                <a:lnTo>
                  <a:pt x="4336263" y="2909744"/>
                </a:lnTo>
                <a:lnTo>
                  <a:pt x="4374032" y="2910078"/>
                </a:lnTo>
                <a:lnTo>
                  <a:pt x="4410947" y="2909744"/>
                </a:lnTo>
                <a:lnTo>
                  <a:pt x="4475491" y="2907077"/>
                </a:lnTo>
                <a:lnTo>
                  <a:pt x="4527904" y="2901743"/>
                </a:lnTo>
                <a:lnTo>
                  <a:pt x="4568949" y="2893742"/>
                </a:lnTo>
                <a:lnTo>
                  <a:pt x="4610855" y="2876740"/>
                </a:lnTo>
                <a:lnTo>
                  <a:pt x="4637557" y="2844736"/>
                </a:lnTo>
                <a:lnTo>
                  <a:pt x="4640732" y="2824734"/>
                </a:lnTo>
                <a:lnTo>
                  <a:pt x="4640732" y="1649222"/>
                </a:lnTo>
                <a:lnTo>
                  <a:pt x="4639993" y="1591285"/>
                </a:lnTo>
                <a:lnTo>
                  <a:pt x="4637777" y="1535802"/>
                </a:lnTo>
                <a:lnTo>
                  <a:pt x="4634084" y="1482767"/>
                </a:lnTo>
                <a:lnTo>
                  <a:pt x="4628913" y="1432175"/>
                </a:lnTo>
                <a:lnTo>
                  <a:pt x="4622265" y="1384023"/>
                </a:lnTo>
                <a:lnTo>
                  <a:pt x="4614140" y="1338306"/>
                </a:lnTo>
                <a:lnTo>
                  <a:pt x="4604537" y="1295018"/>
                </a:lnTo>
                <a:lnTo>
                  <a:pt x="4596820" y="1267333"/>
                </a:lnTo>
                <a:close/>
              </a:path>
              <a:path w="7367905" h="2946400">
                <a:moveTo>
                  <a:pt x="3943121" y="800100"/>
                </a:moveTo>
                <a:lnTo>
                  <a:pt x="3892830" y="801841"/>
                </a:lnTo>
                <a:lnTo>
                  <a:pt x="3843090" y="807066"/>
                </a:lnTo>
                <a:lnTo>
                  <a:pt x="3793908" y="815775"/>
                </a:lnTo>
                <a:lnTo>
                  <a:pt x="3745290" y="827967"/>
                </a:lnTo>
                <a:lnTo>
                  <a:pt x="3697243" y="843642"/>
                </a:lnTo>
                <a:lnTo>
                  <a:pt x="3649773" y="862801"/>
                </a:lnTo>
                <a:lnTo>
                  <a:pt x="3602888" y="885443"/>
                </a:lnTo>
                <a:lnTo>
                  <a:pt x="3562157" y="908113"/>
                </a:lnTo>
                <a:lnTo>
                  <a:pt x="3521592" y="933450"/>
                </a:lnTo>
                <a:lnTo>
                  <a:pt x="3481194" y="961453"/>
                </a:lnTo>
                <a:lnTo>
                  <a:pt x="3440963" y="992124"/>
                </a:lnTo>
                <a:lnTo>
                  <a:pt x="3400898" y="1025461"/>
                </a:lnTo>
                <a:lnTo>
                  <a:pt x="3361001" y="1061465"/>
                </a:lnTo>
                <a:lnTo>
                  <a:pt x="3321269" y="1100137"/>
                </a:lnTo>
                <a:lnTo>
                  <a:pt x="3281705" y="1141476"/>
                </a:lnTo>
                <a:lnTo>
                  <a:pt x="4548885" y="1141476"/>
                </a:lnTo>
                <a:lnTo>
                  <a:pt x="4512188" y="1075638"/>
                </a:lnTo>
                <a:lnTo>
                  <a:pt x="4486046" y="1037971"/>
                </a:lnTo>
                <a:lnTo>
                  <a:pt x="4457259" y="1002611"/>
                </a:lnTo>
                <a:lnTo>
                  <a:pt x="4425632" y="969809"/>
                </a:lnTo>
                <a:lnTo>
                  <a:pt x="4391161" y="939561"/>
                </a:lnTo>
                <a:lnTo>
                  <a:pt x="4353844" y="911864"/>
                </a:lnTo>
                <a:lnTo>
                  <a:pt x="4313676" y="886714"/>
                </a:lnTo>
                <a:lnTo>
                  <a:pt x="4270654" y="864108"/>
                </a:lnTo>
                <a:lnTo>
                  <a:pt x="4231310" y="847126"/>
                </a:lnTo>
                <a:lnTo>
                  <a:pt x="4189481" y="832757"/>
                </a:lnTo>
                <a:lnTo>
                  <a:pt x="4145167" y="821000"/>
                </a:lnTo>
                <a:lnTo>
                  <a:pt x="4098372" y="811856"/>
                </a:lnTo>
                <a:lnTo>
                  <a:pt x="4049098" y="805325"/>
                </a:lnTo>
                <a:lnTo>
                  <a:pt x="3997347" y="801406"/>
                </a:lnTo>
                <a:lnTo>
                  <a:pt x="3943121" y="800100"/>
                </a:lnTo>
                <a:close/>
              </a:path>
              <a:path w="7367905" h="2946400">
                <a:moveTo>
                  <a:pt x="5437276" y="836294"/>
                </a:moveTo>
                <a:lnTo>
                  <a:pt x="5365299" y="837914"/>
                </a:lnTo>
                <a:lnTo>
                  <a:pt x="5307228" y="842772"/>
                </a:lnTo>
                <a:lnTo>
                  <a:pt x="5261048" y="850471"/>
                </a:lnTo>
                <a:lnTo>
                  <a:pt x="5210694" y="867027"/>
                </a:lnTo>
                <a:lnTo>
                  <a:pt x="5175670" y="896953"/>
                </a:lnTo>
                <a:lnTo>
                  <a:pt x="5168544" y="925956"/>
                </a:lnTo>
                <a:lnTo>
                  <a:pt x="5168544" y="2824734"/>
                </a:lnTo>
                <a:lnTo>
                  <a:pt x="5181244" y="2862072"/>
                </a:lnTo>
                <a:lnTo>
                  <a:pt x="5225059" y="2888741"/>
                </a:lnTo>
                <a:lnTo>
                  <a:pt x="5282870" y="2901743"/>
                </a:lnTo>
                <a:lnTo>
                  <a:pt x="5334513" y="2907077"/>
                </a:lnTo>
                <a:lnTo>
                  <a:pt x="5399561" y="2909744"/>
                </a:lnTo>
                <a:lnTo>
                  <a:pt x="5437276" y="2910078"/>
                </a:lnTo>
                <a:lnTo>
                  <a:pt x="5475046" y="2909744"/>
                </a:lnTo>
                <a:lnTo>
                  <a:pt x="5540110" y="2907077"/>
                </a:lnTo>
                <a:lnTo>
                  <a:pt x="5591791" y="2901743"/>
                </a:lnTo>
                <a:lnTo>
                  <a:pt x="5632852" y="2893742"/>
                </a:lnTo>
                <a:lnTo>
                  <a:pt x="5675988" y="2876740"/>
                </a:lnTo>
                <a:lnTo>
                  <a:pt x="5702912" y="2844736"/>
                </a:lnTo>
                <a:lnTo>
                  <a:pt x="5706135" y="2824734"/>
                </a:lnTo>
                <a:lnTo>
                  <a:pt x="5706135" y="925956"/>
                </a:lnTo>
                <a:lnTo>
                  <a:pt x="5693308" y="888618"/>
                </a:lnTo>
                <a:lnTo>
                  <a:pt x="5649620" y="860933"/>
                </a:lnTo>
                <a:lnTo>
                  <a:pt x="5591791" y="846270"/>
                </a:lnTo>
                <a:lnTo>
                  <a:pt x="5540110" y="839938"/>
                </a:lnTo>
                <a:lnTo>
                  <a:pt x="5475046" y="836699"/>
                </a:lnTo>
                <a:lnTo>
                  <a:pt x="5437276" y="836294"/>
                </a:lnTo>
                <a:close/>
              </a:path>
              <a:path w="7367905" h="2946400">
                <a:moveTo>
                  <a:pt x="5439435" y="0"/>
                </a:moveTo>
                <a:lnTo>
                  <a:pt x="5371542" y="2515"/>
                </a:lnTo>
                <a:lnTo>
                  <a:pt x="5312951" y="10066"/>
                </a:lnTo>
                <a:lnTo>
                  <a:pt x="5263669" y="22658"/>
                </a:lnTo>
                <a:lnTo>
                  <a:pt x="5223702" y="40298"/>
                </a:lnTo>
                <a:lnTo>
                  <a:pt x="5193055" y="62991"/>
                </a:lnTo>
                <a:lnTo>
                  <a:pt x="5151358" y="129186"/>
                </a:lnTo>
                <a:lnTo>
                  <a:pt x="5138328" y="174201"/>
                </a:lnTo>
                <a:lnTo>
                  <a:pt x="5130510" y="227153"/>
                </a:lnTo>
                <a:lnTo>
                  <a:pt x="5127904" y="288036"/>
                </a:lnTo>
                <a:lnTo>
                  <a:pt x="5130432" y="346513"/>
                </a:lnTo>
                <a:lnTo>
                  <a:pt x="5138007" y="397292"/>
                </a:lnTo>
                <a:lnTo>
                  <a:pt x="5150618" y="440384"/>
                </a:lnTo>
                <a:lnTo>
                  <a:pt x="5168251" y="475800"/>
                </a:lnTo>
                <a:lnTo>
                  <a:pt x="5220795" y="525027"/>
                </a:lnTo>
                <a:lnTo>
                  <a:pt x="5260191" y="541738"/>
                </a:lnTo>
                <a:lnTo>
                  <a:pt x="5309073" y="553682"/>
                </a:lnTo>
                <a:lnTo>
                  <a:pt x="5367428" y="560853"/>
                </a:lnTo>
                <a:lnTo>
                  <a:pt x="5435244" y="563244"/>
                </a:lnTo>
                <a:lnTo>
                  <a:pt x="5502360" y="560775"/>
                </a:lnTo>
                <a:lnTo>
                  <a:pt x="5560448" y="553361"/>
                </a:lnTo>
                <a:lnTo>
                  <a:pt x="5609501" y="540997"/>
                </a:lnTo>
                <a:lnTo>
                  <a:pt x="5649514" y="523677"/>
                </a:lnTo>
                <a:lnTo>
                  <a:pt x="5680481" y="501396"/>
                </a:lnTo>
                <a:lnTo>
                  <a:pt x="5722864" y="435833"/>
                </a:lnTo>
                <a:lnTo>
                  <a:pt x="5736086" y="391027"/>
                </a:lnTo>
                <a:lnTo>
                  <a:pt x="5744009" y="338206"/>
                </a:lnTo>
                <a:lnTo>
                  <a:pt x="5746648" y="277367"/>
                </a:lnTo>
                <a:lnTo>
                  <a:pt x="5744088" y="218845"/>
                </a:lnTo>
                <a:lnTo>
                  <a:pt x="5736407" y="167936"/>
                </a:lnTo>
                <a:lnTo>
                  <a:pt x="5723605" y="124635"/>
                </a:lnTo>
                <a:lnTo>
                  <a:pt x="5705683" y="88936"/>
                </a:lnTo>
                <a:lnTo>
                  <a:pt x="5652433" y="38949"/>
                </a:lnTo>
                <a:lnTo>
                  <a:pt x="5613015" y="21918"/>
                </a:lnTo>
                <a:lnTo>
                  <a:pt x="5564381" y="9745"/>
                </a:lnTo>
                <a:lnTo>
                  <a:pt x="5506522" y="2437"/>
                </a:lnTo>
                <a:lnTo>
                  <a:pt x="5439435" y="0"/>
                </a:lnTo>
                <a:close/>
              </a:path>
              <a:path w="7367905" h="2946400">
                <a:moveTo>
                  <a:pt x="6868693" y="1284351"/>
                </a:moveTo>
                <a:lnTo>
                  <a:pt x="6333134" y="1284351"/>
                </a:lnTo>
                <a:lnTo>
                  <a:pt x="6333134" y="2259329"/>
                </a:lnTo>
                <a:lnTo>
                  <a:pt x="6334140" y="2316330"/>
                </a:lnTo>
                <a:lnTo>
                  <a:pt x="6337160" y="2370741"/>
                </a:lnTo>
                <a:lnTo>
                  <a:pt x="6342199" y="2422556"/>
                </a:lnTo>
                <a:lnTo>
                  <a:pt x="6349258" y="2471768"/>
                </a:lnTo>
                <a:lnTo>
                  <a:pt x="6358343" y="2518368"/>
                </a:lnTo>
                <a:lnTo>
                  <a:pt x="6369456" y="2562352"/>
                </a:lnTo>
                <a:lnTo>
                  <a:pt x="6385564" y="2611805"/>
                </a:lnTo>
                <a:lnTo>
                  <a:pt x="6404926" y="2657754"/>
                </a:lnTo>
                <a:lnTo>
                  <a:pt x="6427539" y="2700197"/>
                </a:lnTo>
                <a:lnTo>
                  <a:pt x="6453394" y="2739135"/>
                </a:lnTo>
                <a:lnTo>
                  <a:pt x="6482486" y="2774569"/>
                </a:lnTo>
                <a:lnTo>
                  <a:pt x="6514824" y="2806511"/>
                </a:lnTo>
                <a:lnTo>
                  <a:pt x="6550418" y="2834972"/>
                </a:lnTo>
                <a:lnTo>
                  <a:pt x="6589260" y="2859946"/>
                </a:lnTo>
                <a:lnTo>
                  <a:pt x="6631346" y="2881427"/>
                </a:lnTo>
                <a:lnTo>
                  <a:pt x="6676669" y="2899410"/>
                </a:lnTo>
                <a:lnTo>
                  <a:pt x="6716970" y="2911803"/>
                </a:lnTo>
                <a:lnTo>
                  <a:pt x="6759638" y="2921936"/>
                </a:lnTo>
                <a:lnTo>
                  <a:pt x="6804669" y="2929810"/>
                </a:lnTo>
                <a:lnTo>
                  <a:pt x="6852061" y="2935430"/>
                </a:lnTo>
                <a:lnTo>
                  <a:pt x="6901809" y="2938800"/>
                </a:lnTo>
                <a:lnTo>
                  <a:pt x="6953910" y="2939922"/>
                </a:lnTo>
                <a:lnTo>
                  <a:pt x="6983747" y="2939520"/>
                </a:lnTo>
                <a:lnTo>
                  <a:pt x="7042992" y="2936333"/>
                </a:lnTo>
                <a:lnTo>
                  <a:pt x="7101194" y="2930003"/>
                </a:lnTo>
                <a:lnTo>
                  <a:pt x="7155590" y="2920910"/>
                </a:lnTo>
                <a:lnTo>
                  <a:pt x="7205483" y="2909244"/>
                </a:lnTo>
                <a:lnTo>
                  <a:pt x="7249159" y="2895338"/>
                </a:lnTo>
                <a:lnTo>
                  <a:pt x="7286162" y="2879336"/>
                </a:lnTo>
                <a:lnTo>
                  <a:pt x="7325131" y="2851404"/>
                </a:lnTo>
                <a:lnTo>
                  <a:pt x="7349759" y="2804165"/>
                </a:lnTo>
                <a:lnTo>
                  <a:pt x="7361266" y="2753131"/>
                </a:lnTo>
                <a:lnTo>
                  <a:pt x="7367085" y="2681174"/>
                </a:lnTo>
                <a:lnTo>
                  <a:pt x="7367803" y="2637028"/>
                </a:lnTo>
                <a:lnTo>
                  <a:pt x="7367470" y="2608454"/>
                </a:lnTo>
                <a:lnTo>
                  <a:pt x="7364803" y="2559357"/>
                </a:lnTo>
                <a:lnTo>
                  <a:pt x="7359750" y="2520636"/>
                </a:lnTo>
                <a:lnTo>
                  <a:pt x="7092594" y="2489708"/>
                </a:lnTo>
                <a:lnTo>
                  <a:pt x="7034497" y="2484848"/>
                </a:lnTo>
                <a:lnTo>
                  <a:pt x="6985962" y="2470261"/>
                </a:lnTo>
                <a:lnTo>
                  <a:pt x="6947022" y="2445934"/>
                </a:lnTo>
                <a:lnTo>
                  <a:pt x="6917715" y="2411857"/>
                </a:lnTo>
                <a:lnTo>
                  <a:pt x="6900034" y="2377582"/>
                </a:lnTo>
                <a:lnTo>
                  <a:pt x="6886304" y="2337089"/>
                </a:lnTo>
                <a:lnTo>
                  <a:pt x="6876512" y="2290378"/>
                </a:lnTo>
                <a:lnTo>
                  <a:pt x="6870646" y="2237450"/>
                </a:lnTo>
                <a:lnTo>
                  <a:pt x="6868693" y="2178304"/>
                </a:lnTo>
                <a:lnTo>
                  <a:pt x="6868693" y="1284351"/>
                </a:lnTo>
                <a:close/>
              </a:path>
              <a:path w="7367905" h="2946400">
                <a:moveTo>
                  <a:pt x="7308113" y="2440686"/>
                </a:moveTo>
                <a:lnTo>
                  <a:pt x="7265445" y="2452034"/>
                </a:lnTo>
                <a:lnTo>
                  <a:pt x="7254773" y="2456164"/>
                </a:lnTo>
                <a:lnTo>
                  <a:pt x="7216453" y="2469894"/>
                </a:lnTo>
                <a:lnTo>
                  <a:pt x="7169429" y="2482341"/>
                </a:lnTo>
                <a:lnTo>
                  <a:pt x="7113404" y="2489253"/>
                </a:lnTo>
                <a:lnTo>
                  <a:pt x="7092594" y="2489708"/>
                </a:lnTo>
                <a:lnTo>
                  <a:pt x="7353794" y="2489708"/>
                </a:lnTo>
                <a:lnTo>
                  <a:pt x="7338176" y="2452824"/>
                </a:lnTo>
                <a:lnTo>
                  <a:pt x="7314443" y="2441160"/>
                </a:lnTo>
                <a:lnTo>
                  <a:pt x="7308113" y="2440686"/>
                </a:lnTo>
                <a:close/>
              </a:path>
              <a:path w="7367905" h="2946400">
                <a:moveTo>
                  <a:pt x="7282459" y="849122"/>
                </a:moveTo>
                <a:lnTo>
                  <a:pt x="6106947" y="849122"/>
                </a:lnTo>
                <a:lnTo>
                  <a:pt x="6096612" y="849788"/>
                </a:lnTo>
                <a:lnTo>
                  <a:pt x="6061941" y="866001"/>
                </a:lnTo>
                <a:lnTo>
                  <a:pt x="6037938" y="908377"/>
                </a:lnTo>
                <a:lnTo>
                  <a:pt x="6026937" y="962151"/>
                </a:lnTo>
                <a:lnTo>
                  <a:pt x="6022936" y="1009665"/>
                </a:lnTo>
                <a:lnTo>
                  <a:pt x="6021603" y="1066800"/>
                </a:lnTo>
                <a:lnTo>
                  <a:pt x="6022936" y="1121261"/>
                </a:lnTo>
                <a:lnTo>
                  <a:pt x="6026937" y="1167304"/>
                </a:lnTo>
                <a:lnTo>
                  <a:pt x="6033604" y="1204942"/>
                </a:lnTo>
                <a:lnTo>
                  <a:pt x="6054819" y="1256115"/>
                </a:lnTo>
                <a:lnTo>
                  <a:pt x="6085819" y="1281209"/>
                </a:lnTo>
                <a:lnTo>
                  <a:pt x="6104915" y="1284351"/>
                </a:lnTo>
                <a:lnTo>
                  <a:pt x="7284618" y="1284351"/>
                </a:lnTo>
                <a:lnTo>
                  <a:pt x="7334606" y="1256115"/>
                </a:lnTo>
                <a:lnTo>
                  <a:pt x="7355801" y="1204942"/>
                </a:lnTo>
                <a:lnTo>
                  <a:pt x="7362469" y="1167304"/>
                </a:lnTo>
                <a:lnTo>
                  <a:pt x="7366469" y="1121261"/>
                </a:lnTo>
                <a:lnTo>
                  <a:pt x="7367803" y="1066800"/>
                </a:lnTo>
                <a:lnTo>
                  <a:pt x="7367470" y="1037036"/>
                </a:lnTo>
                <a:lnTo>
                  <a:pt x="7364803" y="984700"/>
                </a:lnTo>
                <a:lnTo>
                  <a:pt x="7359469" y="941957"/>
                </a:lnTo>
                <a:lnTo>
                  <a:pt x="7346467" y="894968"/>
                </a:lnTo>
                <a:lnTo>
                  <a:pt x="7319797" y="859789"/>
                </a:lnTo>
                <a:lnTo>
                  <a:pt x="7282459" y="849122"/>
                </a:lnTo>
                <a:close/>
              </a:path>
              <a:path w="7367905" h="2946400">
                <a:moveTo>
                  <a:pt x="6599834" y="335025"/>
                </a:moveTo>
                <a:lnTo>
                  <a:pt x="6562974" y="335359"/>
                </a:lnTo>
                <a:lnTo>
                  <a:pt x="6529174" y="336359"/>
                </a:lnTo>
                <a:lnTo>
                  <a:pt x="6470802" y="340360"/>
                </a:lnTo>
                <a:lnTo>
                  <a:pt x="6423812" y="347249"/>
                </a:lnTo>
                <a:lnTo>
                  <a:pt x="6373250" y="363597"/>
                </a:lnTo>
                <a:lnTo>
                  <a:pt x="6339724" y="394968"/>
                </a:lnTo>
                <a:lnTo>
                  <a:pt x="6333134" y="424561"/>
                </a:lnTo>
                <a:lnTo>
                  <a:pt x="6333134" y="849122"/>
                </a:lnTo>
                <a:lnTo>
                  <a:pt x="6868693" y="849122"/>
                </a:lnTo>
                <a:lnTo>
                  <a:pt x="6868693" y="424561"/>
                </a:lnTo>
                <a:lnTo>
                  <a:pt x="6855866" y="386206"/>
                </a:lnTo>
                <a:lnTo>
                  <a:pt x="6813194" y="357377"/>
                </a:lnTo>
                <a:lnTo>
                  <a:pt x="6755740" y="343411"/>
                </a:lnTo>
                <a:lnTo>
                  <a:pt x="6703240" y="338026"/>
                </a:lnTo>
                <a:lnTo>
                  <a:pt x="6637620" y="335359"/>
                </a:lnTo>
                <a:lnTo>
                  <a:pt x="6599834" y="33502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337168" y="2843910"/>
            <a:ext cx="1086485" cy="439420"/>
          </a:xfrm>
          <a:custGeom>
            <a:avLst/>
            <a:gdLst/>
            <a:ahLst/>
            <a:cxnLst/>
            <a:rect l="l" t="t" r="r" b="b"/>
            <a:pathLst>
              <a:path w="1086484" h="439420">
                <a:moveTo>
                  <a:pt x="987805" y="0"/>
                </a:moveTo>
                <a:lnTo>
                  <a:pt x="100329" y="0"/>
                </a:lnTo>
                <a:lnTo>
                  <a:pt x="75519" y="3051"/>
                </a:lnTo>
                <a:lnTo>
                  <a:pt x="37089" y="27539"/>
                </a:lnTo>
                <a:lnTo>
                  <a:pt x="13233" y="77979"/>
                </a:lnTo>
                <a:lnTo>
                  <a:pt x="5889" y="115712"/>
                </a:lnTo>
                <a:lnTo>
                  <a:pt x="1474" y="162232"/>
                </a:lnTo>
                <a:lnTo>
                  <a:pt x="0" y="217550"/>
                </a:lnTo>
                <a:lnTo>
                  <a:pt x="1474" y="273919"/>
                </a:lnTo>
                <a:lnTo>
                  <a:pt x="5889" y="321309"/>
                </a:lnTo>
                <a:lnTo>
                  <a:pt x="13233" y="359747"/>
                </a:lnTo>
                <a:lnTo>
                  <a:pt x="37089" y="411237"/>
                </a:lnTo>
                <a:lnTo>
                  <a:pt x="75519" y="436296"/>
                </a:lnTo>
                <a:lnTo>
                  <a:pt x="100329" y="439419"/>
                </a:lnTo>
                <a:lnTo>
                  <a:pt x="987805" y="439419"/>
                </a:lnTo>
                <a:lnTo>
                  <a:pt x="1032097" y="427148"/>
                </a:lnTo>
                <a:lnTo>
                  <a:pt x="1062481" y="390398"/>
                </a:lnTo>
                <a:lnTo>
                  <a:pt x="1080087" y="322643"/>
                </a:lnTo>
                <a:lnTo>
                  <a:pt x="1084502" y="274776"/>
                </a:lnTo>
                <a:lnTo>
                  <a:pt x="1085977" y="217550"/>
                </a:lnTo>
                <a:lnTo>
                  <a:pt x="1085643" y="188787"/>
                </a:lnTo>
                <a:lnTo>
                  <a:pt x="1082976" y="137594"/>
                </a:lnTo>
                <a:lnTo>
                  <a:pt x="1077501" y="94922"/>
                </a:lnTo>
                <a:lnTo>
                  <a:pt x="1062481" y="46862"/>
                </a:lnTo>
                <a:lnTo>
                  <a:pt x="1031494" y="10667"/>
                </a:lnTo>
                <a:lnTo>
                  <a:pt x="98780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737090" y="1324863"/>
            <a:ext cx="1852295" cy="2809875"/>
          </a:xfrm>
          <a:custGeom>
            <a:avLst/>
            <a:gdLst/>
            <a:ahLst/>
            <a:cxnLst/>
            <a:rect l="l" t="t" r="r" b="b"/>
            <a:pathLst>
              <a:path w="1852295" h="2809875">
                <a:moveTo>
                  <a:pt x="885443" y="0"/>
                </a:moveTo>
                <a:lnTo>
                  <a:pt x="831236" y="1022"/>
                </a:lnTo>
                <a:lnTo>
                  <a:pt x="777888" y="4092"/>
                </a:lnTo>
                <a:lnTo>
                  <a:pt x="725405" y="9217"/>
                </a:lnTo>
                <a:lnTo>
                  <a:pt x="673794" y="16402"/>
                </a:lnTo>
                <a:lnTo>
                  <a:pt x="623061" y="25653"/>
                </a:lnTo>
                <a:lnTo>
                  <a:pt x="573547" y="36337"/>
                </a:lnTo>
                <a:lnTo>
                  <a:pt x="525739" y="47965"/>
                </a:lnTo>
                <a:lnTo>
                  <a:pt x="479638" y="60538"/>
                </a:lnTo>
                <a:lnTo>
                  <a:pt x="435244" y="74056"/>
                </a:lnTo>
                <a:lnTo>
                  <a:pt x="392556" y="88519"/>
                </a:lnTo>
                <a:lnTo>
                  <a:pt x="342407" y="107328"/>
                </a:lnTo>
                <a:lnTo>
                  <a:pt x="296354" y="126412"/>
                </a:lnTo>
                <a:lnTo>
                  <a:pt x="254396" y="145758"/>
                </a:lnTo>
                <a:lnTo>
                  <a:pt x="216534" y="165353"/>
                </a:lnTo>
                <a:lnTo>
                  <a:pt x="156321" y="201342"/>
                </a:lnTo>
                <a:lnTo>
                  <a:pt x="118490" y="230377"/>
                </a:lnTo>
                <a:lnTo>
                  <a:pt x="87487" y="264614"/>
                </a:lnTo>
                <a:lnTo>
                  <a:pt x="67508" y="304982"/>
                </a:lnTo>
                <a:lnTo>
                  <a:pt x="58435" y="343487"/>
                </a:lnTo>
                <a:lnTo>
                  <a:pt x="53056" y="391949"/>
                </a:lnTo>
                <a:lnTo>
                  <a:pt x="51393" y="433010"/>
                </a:lnTo>
                <a:lnTo>
                  <a:pt x="51180" y="456564"/>
                </a:lnTo>
                <a:lnTo>
                  <a:pt x="51514" y="491450"/>
                </a:lnTo>
                <a:lnTo>
                  <a:pt x="54181" y="552791"/>
                </a:lnTo>
                <a:lnTo>
                  <a:pt x="59394" y="603035"/>
                </a:lnTo>
                <a:lnTo>
                  <a:pt x="66391" y="643040"/>
                </a:lnTo>
                <a:lnTo>
                  <a:pt x="80279" y="684879"/>
                </a:lnTo>
                <a:lnTo>
                  <a:pt x="108061" y="711533"/>
                </a:lnTo>
                <a:lnTo>
                  <a:pt x="125856" y="714756"/>
                </a:lnTo>
                <a:lnTo>
                  <a:pt x="141095" y="712684"/>
                </a:lnTo>
                <a:lnTo>
                  <a:pt x="158988" y="706469"/>
                </a:lnTo>
                <a:lnTo>
                  <a:pt x="179524" y="696110"/>
                </a:lnTo>
                <a:lnTo>
                  <a:pt x="202691" y="681609"/>
                </a:lnTo>
                <a:lnTo>
                  <a:pt x="228790" y="664706"/>
                </a:lnTo>
                <a:lnTo>
                  <a:pt x="257937" y="646969"/>
                </a:lnTo>
                <a:lnTo>
                  <a:pt x="325374" y="609091"/>
                </a:lnTo>
                <a:lnTo>
                  <a:pt x="363616" y="589829"/>
                </a:lnTo>
                <a:lnTo>
                  <a:pt x="404812" y="571484"/>
                </a:lnTo>
                <a:lnTo>
                  <a:pt x="448960" y="554067"/>
                </a:lnTo>
                <a:lnTo>
                  <a:pt x="496061" y="537590"/>
                </a:lnTo>
                <a:lnTo>
                  <a:pt x="546427" y="523589"/>
                </a:lnTo>
                <a:lnTo>
                  <a:pt x="600376" y="513588"/>
                </a:lnTo>
                <a:lnTo>
                  <a:pt x="657921" y="507587"/>
                </a:lnTo>
                <a:lnTo>
                  <a:pt x="719074" y="505587"/>
                </a:lnTo>
                <a:lnTo>
                  <a:pt x="762386" y="507253"/>
                </a:lnTo>
                <a:lnTo>
                  <a:pt x="802782" y="512254"/>
                </a:lnTo>
                <a:lnTo>
                  <a:pt x="840249" y="520588"/>
                </a:lnTo>
                <a:lnTo>
                  <a:pt x="906424" y="546856"/>
                </a:lnTo>
                <a:lnTo>
                  <a:pt x="961340" y="583674"/>
                </a:lnTo>
                <a:lnTo>
                  <a:pt x="1005185" y="630368"/>
                </a:lnTo>
                <a:lnTo>
                  <a:pt x="1038244" y="685319"/>
                </a:lnTo>
                <a:lnTo>
                  <a:pt x="1060559" y="747680"/>
                </a:lnTo>
                <a:lnTo>
                  <a:pt x="1071747" y="814355"/>
                </a:lnTo>
                <a:lnTo>
                  <a:pt x="1073150" y="849122"/>
                </a:lnTo>
                <a:lnTo>
                  <a:pt x="1072026" y="888053"/>
                </a:lnTo>
                <a:lnTo>
                  <a:pt x="1068641" y="928068"/>
                </a:lnTo>
                <a:lnTo>
                  <a:pt x="1062970" y="969154"/>
                </a:lnTo>
                <a:lnTo>
                  <a:pt x="1054988" y="1011301"/>
                </a:lnTo>
                <a:lnTo>
                  <a:pt x="1044009" y="1054971"/>
                </a:lnTo>
                <a:lnTo>
                  <a:pt x="1029160" y="1100629"/>
                </a:lnTo>
                <a:lnTo>
                  <a:pt x="1010429" y="1148264"/>
                </a:lnTo>
                <a:lnTo>
                  <a:pt x="987805" y="1197864"/>
                </a:lnTo>
                <a:lnTo>
                  <a:pt x="966670" y="1239255"/>
                </a:lnTo>
                <a:lnTo>
                  <a:pt x="942437" y="1282354"/>
                </a:lnTo>
                <a:lnTo>
                  <a:pt x="915120" y="1327160"/>
                </a:lnTo>
                <a:lnTo>
                  <a:pt x="884730" y="1373672"/>
                </a:lnTo>
                <a:lnTo>
                  <a:pt x="851280" y="1421891"/>
                </a:lnTo>
                <a:lnTo>
                  <a:pt x="825163" y="1457488"/>
                </a:lnTo>
                <a:lnTo>
                  <a:pt x="796777" y="1494173"/>
                </a:lnTo>
                <a:lnTo>
                  <a:pt x="766125" y="1531946"/>
                </a:lnTo>
                <a:lnTo>
                  <a:pt x="733210" y="1570808"/>
                </a:lnTo>
                <a:lnTo>
                  <a:pt x="698033" y="1610759"/>
                </a:lnTo>
                <a:lnTo>
                  <a:pt x="660596" y="1651798"/>
                </a:lnTo>
                <a:lnTo>
                  <a:pt x="620902" y="1693926"/>
                </a:lnTo>
                <a:lnTo>
                  <a:pt x="122666" y="2227919"/>
                </a:lnTo>
                <a:lnTo>
                  <a:pt x="87995" y="2269015"/>
                </a:lnTo>
                <a:lnTo>
                  <a:pt x="60920" y="2306949"/>
                </a:lnTo>
                <a:lnTo>
                  <a:pt x="39012" y="2345291"/>
                </a:lnTo>
                <a:lnTo>
                  <a:pt x="22014" y="2385323"/>
                </a:lnTo>
                <a:lnTo>
                  <a:pt x="10306" y="2430143"/>
                </a:lnTo>
                <a:lnTo>
                  <a:pt x="3643" y="2480861"/>
                </a:lnTo>
                <a:lnTo>
                  <a:pt x="404" y="2541146"/>
                </a:lnTo>
                <a:lnTo>
                  <a:pt x="0" y="2575052"/>
                </a:lnTo>
                <a:lnTo>
                  <a:pt x="597" y="2610653"/>
                </a:lnTo>
                <a:lnTo>
                  <a:pt x="5411" y="2671474"/>
                </a:lnTo>
                <a:lnTo>
                  <a:pt x="15152" y="2718764"/>
                </a:lnTo>
                <a:lnTo>
                  <a:pt x="30583" y="2754475"/>
                </a:lnTo>
                <a:lnTo>
                  <a:pt x="65071" y="2788666"/>
                </a:lnTo>
                <a:lnTo>
                  <a:pt x="113871" y="2804979"/>
                </a:lnTo>
                <a:lnTo>
                  <a:pt x="154447" y="2809222"/>
                </a:lnTo>
                <a:lnTo>
                  <a:pt x="177164" y="2809748"/>
                </a:lnTo>
                <a:lnTo>
                  <a:pt x="1764410" y="2809748"/>
                </a:lnTo>
                <a:lnTo>
                  <a:pt x="1802764" y="2798064"/>
                </a:lnTo>
                <a:lnTo>
                  <a:pt x="1830577" y="2758567"/>
                </a:lnTo>
                <a:lnTo>
                  <a:pt x="1843579" y="2707953"/>
                </a:lnTo>
                <a:lnTo>
                  <a:pt x="1848913" y="2664039"/>
                </a:lnTo>
                <a:lnTo>
                  <a:pt x="1851580" y="2611270"/>
                </a:lnTo>
                <a:lnTo>
                  <a:pt x="1851913" y="2581529"/>
                </a:lnTo>
                <a:lnTo>
                  <a:pt x="1851509" y="2552622"/>
                </a:lnTo>
                <a:lnTo>
                  <a:pt x="1848270" y="2500858"/>
                </a:lnTo>
                <a:lnTo>
                  <a:pt x="1841869" y="2457188"/>
                </a:lnTo>
                <a:lnTo>
                  <a:pt x="1826259" y="2407539"/>
                </a:lnTo>
                <a:lnTo>
                  <a:pt x="1804114" y="2375409"/>
                </a:lnTo>
                <a:lnTo>
                  <a:pt x="1766359" y="2356131"/>
                </a:lnTo>
                <a:lnTo>
                  <a:pt x="667765" y="2355342"/>
                </a:lnTo>
                <a:lnTo>
                  <a:pt x="989964" y="2024634"/>
                </a:lnTo>
                <a:lnTo>
                  <a:pt x="1033399" y="1981300"/>
                </a:lnTo>
                <a:lnTo>
                  <a:pt x="1075241" y="1938931"/>
                </a:lnTo>
                <a:lnTo>
                  <a:pt x="1115492" y="1897527"/>
                </a:lnTo>
                <a:lnTo>
                  <a:pt x="1154153" y="1857088"/>
                </a:lnTo>
                <a:lnTo>
                  <a:pt x="1191226" y="1817614"/>
                </a:lnTo>
                <a:lnTo>
                  <a:pt x="1226711" y="1779107"/>
                </a:lnTo>
                <a:lnTo>
                  <a:pt x="1260609" y="1741567"/>
                </a:lnTo>
                <a:lnTo>
                  <a:pt x="1292923" y="1704995"/>
                </a:lnTo>
                <a:lnTo>
                  <a:pt x="1323652" y="1669391"/>
                </a:lnTo>
                <a:lnTo>
                  <a:pt x="1352798" y="1634755"/>
                </a:lnTo>
                <a:lnTo>
                  <a:pt x="1380362" y="1601089"/>
                </a:lnTo>
                <a:lnTo>
                  <a:pt x="1416141" y="1556006"/>
                </a:lnTo>
                <a:lnTo>
                  <a:pt x="1449849" y="1511915"/>
                </a:lnTo>
                <a:lnTo>
                  <a:pt x="1481489" y="1468818"/>
                </a:lnTo>
                <a:lnTo>
                  <a:pt x="1511061" y="1426718"/>
                </a:lnTo>
                <a:lnTo>
                  <a:pt x="1538568" y="1385618"/>
                </a:lnTo>
                <a:lnTo>
                  <a:pt x="1564010" y="1345521"/>
                </a:lnTo>
                <a:lnTo>
                  <a:pt x="1587390" y="1306430"/>
                </a:lnTo>
                <a:lnTo>
                  <a:pt x="1608708" y="1268349"/>
                </a:lnTo>
                <a:lnTo>
                  <a:pt x="1634161" y="1218754"/>
                </a:lnTo>
                <a:lnTo>
                  <a:pt x="1656545" y="1170300"/>
                </a:lnTo>
                <a:lnTo>
                  <a:pt x="1675860" y="1122981"/>
                </a:lnTo>
                <a:lnTo>
                  <a:pt x="1692105" y="1076795"/>
                </a:lnTo>
                <a:lnTo>
                  <a:pt x="1705281" y="1031738"/>
                </a:lnTo>
                <a:lnTo>
                  <a:pt x="1715388" y="987806"/>
                </a:lnTo>
                <a:lnTo>
                  <a:pt x="1724578" y="935580"/>
                </a:lnTo>
                <a:lnTo>
                  <a:pt x="1731726" y="883001"/>
                </a:lnTo>
                <a:lnTo>
                  <a:pt x="1736831" y="830081"/>
                </a:lnTo>
                <a:lnTo>
                  <a:pt x="1739894" y="776831"/>
                </a:lnTo>
                <a:lnTo>
                  <a:pt x="1740915" y="723264"/>
                </a:lnTo>
                <a:lnTo>
                  <a:pt x="1739466" y="672591"/>
                </a:lnTo>
                <a:lnTo>
                  <a:pt x="1735116" y="623057"/>
                </a:lnTo>
                <a:lnTo>
                  <a:pt x="1727866" y="574659"/>
                </a:lnTo>
                <a:lnTo>
                  <a:pt x="1717717" y="527393"/>
                </a:lnTo>
                <a:lnTo>
                  <a:pt x="1704668" y="481256"/>
                </a:lnTo>
                <a:lnTo>
                  <a:pt x="1688718" y="436245"/>
                </a:lnTo>
                <a:lnTo>
                  <a:pt x="1669753" y="392809"/>
                </a:lnTo>
                <a:lnTo>
                  <a:pt x="1647777" y="351399"/>
                </a:lnTo>
                <a:lnTo>
                  <a:pt x="1622790" y="312007"/>
                </a:lnTo>
                <a:lnTo>
                  <a:pt x="1594786" y="274625"/>
                </a:lnTo>
                <a:lnTo>
                  <a:pt x="1563762" y="239248"/>
                </a:lnTo>
                <a:lnTo>
                  <a:pt x="1529714" y="205866"/>
                </a:lnTo>
                <a:lnTo>
                  <a:pt x="1492642" y="174676"/>
                </a:lnTo>
                <a:lnTo>
                  <a:pt x="1452546" y="145871"/>
                </a:lnTo>
                <a:lnTo>
                  <a:pt x="1409430" y="119443"/>
                </a:lnTo>
                <a:lnTo>
                  <a:pt x="1363297" y="95386"/>
                </a:lnTo>
                <a:lnTo>
                  <a:pt x="1314153" y="73692"/>
                </a:lnTo>
                <a:lnTo>
                  <a:pt x="1261999" y="54356"/>
                </a:lnTo>
                <a:lnTo>
                  <a:pt x="1220862" y="41628"/>
                </a:lnTo>
                <a:lnTo>
                  <a:pt x="1178034" y="30593"/>
                </a:lnTo>
                <a:lnTo>
                  <a:pt x="1133511" y="21251"/>
                </a:lnTo>
                <a:lnTo>
                  <a:pt x="1087294" y="13604"/>
                </a:lnTo>
                <a:lnTo>
                  <a:pt x="1039380" y="7654"/>
                </a:lnTo>
                <a:lnTo>
                  <a:pt x="989768" y="3403"/>
                </a:lnTo>
                <a:lnTo>
                  <a:pt x="938456" y="851"/>
                </a:lnTo>
                <a:lnTo>
                  <a:pt x="88544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412616" y="6228613"/>
            <a:ext cx="5351780" cy="584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85"/>
              </a:lnSpc>
            </a:pPr>
            <a:r>
              <a:rPr sz="4400" u="heavy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www.knowledgegate.in</a:t>
            </a:r>
            <a:endParaRPr sz="4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737604" y="0"/>
            <a:ext cx="5454396" cy="291236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392426" y="39751"/>
            <a:ext cx="18357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1" u="heavy" spc="-3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Two</a:t>
            </a:r>
            <a:r>
              <a:rPr b="1" u="heavy" spc="-8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b="1" u="heavy" spc="-1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Sublayers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3412616" y="6228613"/>
            <a:ext cx="5351780" cy="584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85"/>
              </a:lnSpc>
            </a:pPr>
            <a:r>
              <a:rPr sz="4400" u="heavy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3"/>
              </a:rPr>
              <a:t>www.knowledgegate.in</a:t>
            </a:r>
            <a:endParaRPr sz="4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8739" y="545805"/>
            <a:ext cx="6466840" cy="43967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715" indent="-342900" algn="just">
              <a:lnSpc>
                <a:spcPct val="107000"/>
              </a:lnSpc>
              <a:spcBef>
                <a:spcPts val="100"/>
              </a:spcBef>
              <a:buAutoNum type="arabicPeriod"/>
              <a:tabLst>
                <a:tab pos="355600" algn="l"/>
              </a:tabLst>
            </a:pP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IEEE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has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subdivided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data-link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layer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into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two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sublayers: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b="1" spc="-5" dirty="0">
                <a:solidFill>
                  <a:srgbClr val="FFFFFF"/>
                </a:solidFill>
                <a:latin typeface="Calibri"/>
                <a:cs typeface="Calibri"/>
              </a:rPr>
              <a:t>logical</a:t>
            </a:r>
            <a:r>
              <a:rPr sz="2000" b="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b="1" spc="-5" dirty="0">
                <a:solidFill>
                  <a:srgbClr val="FFFFFF"/>
                </a:solidFill>
                <a:latin typeface="Calibri"/>
                <a:cs typeface="Calibri"/>
              </a:rPr>
              <a:t>link</a:t>
            </a:r>
            <a:r>
              <a:rPr sz="2000" b="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b="1" spc="-15" dirty="0">
                <a:solidFill>
                  <a:srgbClr val="FFFFFF"/>
                </a:solidFill>
                <a:latin typeface="Calibri"/>
                <a:cs typeface="Calibri"/>
              </a:rPr>
              <a:t>control</a:t>
            </a:r>
            <a:r>
              <a:rPr sz="2000" b="1" spc="-10" dirty="0">
                <a:solidFill>
                  <a:srgbClr val="FFFFFF"/>
                </a:solidFill>
                <a:latin typeface="Calibri"/>
                <a:cs typeface="Calibri"/>
              </a:rPr>
              <a:t> (LLC)</a:t>
            </a:r>
            <a:r>
              <a:rPr sz="2000" b="1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(TOP)</a:t>
            </a:r>
            <a:r>
              <a:rPr sz="2000" spc="4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2000" b="1" spc="4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b="1" spc="-5" dirty="0">
                <a:solidFill>
                  <a:srgbClr val="FFFFFF"/>
                </a:solidFill>
                <a:latin typeface="Calibri"/>
                <a:cs typeface="Calibri"/>
              </a:rPr>
              <a:t>media </a:t>
            </a:r>
            <a:r>
              <a:rPr sz="2000" b="1" dirty="0">
                <a:solidFill>
                  <a:srgbClr val="FFFFFF"/>
                </a:solidFill>
                <a:latin typeface="Calibri"/>
                <a:cs typeface="Calibri"/>
              </a:rPr>
              <a:t> access</a:t>
            </a:r>
            <a:r>
              <a:rPr sz="2000" b="1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FFFFFF"/>
                </a:solidFill>
                <a:latin typeface="Calibri"/>
                <a:cs typeface="Calibri"/>
              </a:rPr>
              <a:t>control</a:t>
            </a:r>
            <a:r>
              <a:rPr sz="2000" b="1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b="1" spc="-5" dirty="0">
                <a:solidFill>
                  <a:srgbClr val="FFFFFF"/>
                </a:solidFill>
                <a:latin typeface="Calibri"/>
                <a:cs typeface="Calibri"/>
              </a:rPr>
              <a:t>(MAC)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(BOTTOM)</a:t>
            </a:r>
            <a:r>
              <a:rPr sz="2000" b="1" spc="-10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AutoNum type="arabicPeriod"/>
            </a:pPr>
            <a:endParaRPr sz="1650">
              <a:latin typeface="Calibri"/>
              <a:cs typeface="Calibri"/>
            </a:endParaRPr>
          </a:p>
          <a:p>
            <a:pPr marL="355600" marR="5080" indent="-342900" algn="just">
              <a:lnSpc>
                <a:spcPct val="107100"/>
              </a:lnSpc>
              <a:buAutoNum type="arabicPeriod"/>
              <a:tabLst>
                <a:tab pos="355600" algn="l"/>
              </a:tabLst>
            </a:pPr>
            <a:r>
              <a:rPr sz="2000" b="1" i="1" dirty="0">
                <a:solidFill>
                  <a:srgbClr val="FFFFFF"/>
                </a:solidFill>
                <a:latin typeface="Calibri"/>
                <a:cs typeface="Calibri"/>
              </a:rPr>
              <a:t>Media </a:t>
            </a:r>
            <a:r>
              <a:rPr sz="2000" b="1" i="1" spc="-10" dirty="0">
                <a:solidFill>
                  <a:srgbClr val="FFFFFF"/>
                </a:solidFill>
                <a:latin typeface="Calibri"/>
                <a:cs typeface="Calibri"/>
              </a:rPr>
              <a:t>Access Control (MAC):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It defines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specific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access 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method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each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LAN,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Ethernet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5" dirty="0">
                <a:solidFill>
                  <a:srgbClr val="FFFFFF"/>
                </a:solidFill>
                <a:latin typeface="Calibri"/>
                <a:cs typeface="Calibri"/>
              </a:rPr>
              <a:t>Take</a:t>
            </a:r>
            <a:r>
              <a:rPr sz="20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care</a:t>
            </a:r>
            <a:r>
              <a:rPr sz="2000" spc="43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of 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Addressing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at</a:t>
            </a:r>
            <a:r>
              <a:rPr sz="2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level</a:t>
            </a:r>
            <a:r>
              <a:rPr sz="2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(Lan technology).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AutoNum type="arabicPeriod"/>
            </a:pPr>
            <a:endParaRPr sz="1650">
              <a:latin typeface="Calibri"/>
              <a:cs typeface="Calibri"/>
            </a:endParaRPr>
          </a:p>
          <a:p>
            <a:pPr marL="355600" marR="5715" indent="-342900" algn="just">
              <a:lnSpc>
                <a:spcPct val="107000"/>
              </a:lnSpc>
              <a:buAutoNum type="arabicPeriod"/>
              <a:tabLst>
                <a:tab pos="355600" algn="l"/>
              </a:tabLst>
            </a:pP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Flow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control, error control,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and part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of the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framing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duties 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are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collected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into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one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sublayer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called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the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i="1" spc="-5" dirty="0">
                <a:solidFill>
                  <a:srgbClr val="FFFFFF"/>
                </a:solidFill>
                <a:latin typeface="Calibri"/>
                <a:cs typeface="Calibri"/>
              </a:rPr>
              <a:t>logical</a:t>
            </a:r>
            <a:r>
              <a:rPr sz="2000" i="1" spc="4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i="1" dirty="0">
                <a:solidFill>
                  <a:srgbClr val="FFFFFF"/>
                </a:solidFill>
                <a:latin typeface="Calibri"/>
                <a:cs typeface="Calibri"/>
              </a:rPr>
              <a:t>link </a:t>
            </a:r>
            <a:r>
              <a:rPr sz="2000" i="1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i="1" spc="-5" dirty="0">
                <a:solidFill>
                  <a:srgbClr val="FFFFFF"/>
                </a:solidFill>
                <a:latin typeface="Calibri"/>
                <a:cs typeface="Calibri"/>
              </a:rPr>
              <a:t>control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(LLC).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AutoNum type="arabicPeriod"/>
            </a:pPr>
            <a:endParaRPr sz="1650">
              <a:latin typeface="Calibri"/>
              <a:cs typeface="Calibri"/>
            </a:endParaRPr>
          </a:p>
          <a:p>
            <a:pPr marL="355600" marR="5080" indent="-342900" algn="just">
              <a:lnSpc>
                <a:spcPct val="107000"/>
              </a:lnSpc>
              <a:spcBef>
                <a:spcPts val="5"/>
              </a:spcBef>
              <a:buAutoNum type="arabicPeriod"/>
              <a:tabLst>
                <a:tab pos="355600" algn="l"/>
              </a:tabLst>
            </a:pP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Framing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is handled in both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LLC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sublayer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and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the MAC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35" dirty="0">
                <a:solidFill>
                  <a:srgbClr val="FFFFFF"/>
                </a:solidFill>
                <a:latin typeface="Calibri"/>
                <a:cs typeface="Calibri"/>
              </a:rPr>
              <a:t>sublayer.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42105" y="6807"/>
            <a:ext cx="4904740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u="heavy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Goals</a:t>
            </a:r>
            <a:r>
              <a:rPr sz="3200" b="1" u="heavy" spc="-3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3200" b="1" u="heavy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of</a:t>
            </a:r>
            <a:r>
              <a:rPr sz="3200" b="1" u="heavy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3200" b="1" u="heavy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Computer</a:t>
            </a:r>
            <a:r>
              <a:rPr sz="3200" b="1" u="heavy" spc="-3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3200" b="1" u="heavy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Networks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412616" y="6228613"/>
            <a:ext cx="5351780" cy="584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85"/>
              </a:lnSpc>
            </a:pPr>
            <a:r>
              <a:rPr sz="4400" u="heavy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www.knowledgegate.in</a:t>
            </a:r>
            <a:endParaRPr sz="44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8739" y="714502"/>
            <a:ext cx="11588750" cy="4781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b="1" u="heavy" spc="-1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Facilitating</a:t>
            </a:r>
            <a:r>
              <a:rPr sz="2400" b="1" u="heavy" spc="-2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2400" b="1" u="heavy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Communication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:</a:t>
            </a:r>
            <a:endParaRPr sz="2400">
              <a:latin typeface="Calibri"/>
              <a:cs typeface="Calibri"/>
            </a:endParaRPr>
          </a:p>
          <a:p>
            <a:pPr marL="812800" lvl="1" indent="-342900">
              <a:lnSpc>
                <a:spcPct val="100000"/>
              </a:lnSpc>
              <a:buFont typeface="Arial MT"/>
              <a:buChar char="•"/>
              <a:tabLst>
                <a:tab pos="812165" algn="l"/>
                <a:tab pos="812800" algn="l"/>
              </a:tabLst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Enabling swift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efficient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communication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between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individuals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and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organizations.</a:t>
            </a:r>
            <a:endParaRPr sz="2400">
              <a:latin typeface="Calibri"/>
              <a:cs typeface="Calibri"/>
            </a:endParaRPr>
          </a:p>
          <a:p>
            <a:pPr marL="812800" lvl="1" indent="-342900">
              <a:lnSpc>
                <a:spcPct val="100000"/>
              </a:lnSpc>
              <a:buFont typeface="Arial MT"/>
              <a:buChar char="•"/>
              <a:tabLst>
                <a:tab pos="812165" algn="l"/>
                <a:tab pos="812800" algn="l"/>
              </a:tabLst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Supports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video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conferencing,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emails,</a:t>
            </a:r>
            <a:r>
              <a:rPr sz="24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instant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messaging,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etc.</a:t>
            </a:r>
            <a:endParaRPr sz="24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b="1" u="heavy" spc="-1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Resource</a:t>
            </a:r>
            <a:r>
              <a:rPr sz="2400" b="1" u="heavy" spc="-4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2400" b="1" u="heavy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Sharing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:</a:t>
            </a:r>
            <a:endParaRPr sz="2400">
              <a:latin typeface="Calibri"/>
              <a:cs typeface="Calibri"/>
            </a:endParaRPr>
          </a:p>
          <a:p>
            <a:pPr marL="812800" lvl="1" indent="-342900">
              <a:lnSpc>
                <a:spcPct val="100000"/>
              </a:lnSpc>
              <a:buFont typeface="Arial MT"/>
              <a:buChar char="•"/>
              <a:tabLst>
                <a:tab pos="812165" algn="l"/>
                <a:tab pos="812800" algn="l"/>
              </a:tabLst>
            </a:pP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Allows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users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share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hardware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and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software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resources.</a:t>
            </a:r>
            <a:endParaRPr sz="2400">
              <a:latin typeface="Calibri"/>
              <a:cs typeface="Calibri"/>
            </a:endParaRPr>
          </a:p>
          <a:p>
            <a:pPr marL="812800" lvl="1" indent="-342900">
              <a:lnSpc>
                <a:spcPct val="100000"/>
              </a:lnSpc>
              <a:buFont typeface="Arial MT"/>
              <a:buChar char="•"/>
              <a:tabLst>
                <a:tab pos="812165" algn="l"/>
                <a:tab pos="812800" algn="l"/>
              </a:tabLst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Enables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printer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sharing, file sharing,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etc.</a:t>
            </a:r>
            <a:endParaRPr sz="24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b="1" u="heavy" spc="-1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Data</a:t>
            </a:r>
            <a:r>
              <a:rPr sz="2400" b="1" u="heavy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2400" b="1" u="heavy" spc="-1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Storage</a:t>
            </a:r>
            <a:r>
              <a:rPr sz="2400" b="1" u="heavy" spc="-3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2400" b="1" u="heavy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and</a:t>
            </a:r>
            <a:r>
              <a:rPr sz="2400" b="1" u="heavy" spc="-3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2400" b="1" u="heavy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Access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:</a:t>
            </a:r>
            <a:endParaRPr sz="2400">
              <a:latin typeface="Calibri"/>
              <a:cs typeface="Calibri"/>
            </a:endParaRPr>
          </a:p>
          <a:p>
            <a:pPr marL="812800" lvl="1" indent="-342900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812165" algn="l"/>
                <a:tab pos="812800" algn="l"/>
              </a:tabLst>
            </a:pP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Centralized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storage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systems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that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allow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access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from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any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connected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device.</a:t>
            </a:r>
            <a:endParaRPr sz="2400">
              <a:latin typeface="Calibri"/>
              <a:cs typeface="Calibri"/>
            </a:endParaRPr>
          </a:p>
          <a:p>
            <a:pPr marL="812800" lvl="1" indent="-342900">
              <a:lnSpc>
                <a:spcPct val="100000"/>
              </a:lnSpc>
              <a:buFont typeface="Arial MT"/>
              <a:buChar char="•"/>
              <a:tabLst>
                <a:tab pos="812165" algn="l"/>
                <a:tab pos="812800" algn="l"/>
              </a:tabLst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Helps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easy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backup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30" dirty="0">
                <a:solidFill>
                  <a:srgbClr val="FFFFFF"/>
                </a:solidFill>
                <a:latin typeface="Calibri"/>
                <a:cs typeface="Calibri"/>
              </a:rPr>
              <a:t>recovery.</a:t>
            </a:r>
            <a:endParaRPr sz="24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b="1" u="heavy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Cost</a:t>
            </a:r>
            <a:r>
              <a:rPr sz="2400" b="1" u="heavy" spc="-3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2400" b="1" u="heavy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Efficiency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:</a:t>
            </a:r>
            <a:endParaRPr sz="2400">
              <a:latin typeface="Calibri"/>
              <a:cs typeface="Calibri"/>
            </a:endParaRPr>
          </a:p>
          <a:p>
            <a:pPr marL="812800" lvl="1" indent="-342900">
              <a:lnSpc>
                <a:spcPct val="100000"/>
              </a:lnSpc>
              <a:buFont typeface="Arial MT"/>
              <a:buChar char="•"/>
              <a:tabLst>
                <a:tab pos="812165" algn="l"/>
                <a:tab pos="812800" algn="l"/>
              </a:tabLst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Reduces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costs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by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sharing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resources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and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avoiding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duplication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of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hardware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software.</a:t>
            </a:r>
            <a:endParaRPr sz="24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b="1" u="heavy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Reliability</a:t>
            </a:r>
            <a:r>
              <a:rPr sz="2400" b="1" u="heavy" spc="-2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2400" b="1" u="heavy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and</a:t>
            </a:r>
            <a:r>
              <a:rPr sz="2400" b="1" u="heavy" spc="-3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2400" b="1" u="heavy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Redundancy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:</a:t>
            </a:r>
            <a:endParaRPr sz="2400">
              <a:latin typeface="Calibri"/>
              <a:cs typeface="Calibri"/>
            </a:endParaRPr>
          </a:p>
          <a:p>
            <a:pPr marL="812800" lvl="1" indent="-342900">
              <a:lnSpc>
                <a:spcPct val="100000"/>
              </a:lnSpc>
              <a:buFont typeface="Arial MT"/>
              <a:buChar char="•"/>
              <a:tabLst>
                <a:tab pos="812165" algn="l"/>
                <a:tab pos="812800" algn="l"/>
              </a:tabLst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Enhances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reliability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through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alternate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paths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redundant</a:t>
            </a:r>
            <a:r>
              <a:rPr sz="24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systems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24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case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of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failures.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739" y="9855"/>
            <a:ext cx="11755755" cy="1732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431030">
              <a:lnSpc>
                <a:spcPct val="100000"/>
              </a:lnSpc>
              <a:spcBef>
                <a:spcPts val="95"/>
              </a:spcBef>
            </a:pPr>
            <a:r>
              <a:rPr sz="2800" b="1" u="heavy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Media</a:t>
            </a:r>
            <a:r>
              <a:rPr sz="2800" b="1" u="heavy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Access</a:t>
            </a:r>
            <a:r>
              <a:rPr sz="2800" b="1" u="heavy" spc="-1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Control</a:t>
            </a:r>
            <a:endParaRPr sz="2800">
              <a:latin typeface="Calibri"/>
              <a:cs typeface="Calibri"/>
            </a:endParaRPr>
          </a:p>
          <a:p>
            <a:pPr marL="469900" marR="5080" indent="-457200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469265" algn="l"/>
                <a:tab pos="469900" algn="l"/>
              </a:tabLst>
            </a:pP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When</a:t>
            </a:r>
            <a:r>
              <a:rPr sz="2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nodes</a:t>
            </a:r>
            <a:r>
              <a:rPr sz="2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or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stations</a:t>
            </a:r>
            <a:r>
              <a:rPr sz="28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FFFFFF"/>
                </a:solidFill>
                <a:latin typeface="Calibri"/>
                <a:cs typeface="Calibri"/>
              </a:rPr>
              <a:t>are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connected</a:t>
            </a:r>
            <a:r>
              <a:rPr sz="28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2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use</a:t>
            </a:r>
            <a:r>
              <a:rPr sz="28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a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common</a:t>
            </a:r>
            <a:r>
              <a:rPr sz="2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link,</a:t>
            </a:r>
            <a:r>
              <a:rPr sz="2800" spc="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we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need</a:t>
            </a:r>
            <a:r>
              <a:rPr sz="28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a 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multiple-access</a:t>
            </a:r>
            <a:r>
              <a:rPr sz="2800" spc="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FFFFFF"/>
                </a:solidFill>
                <a:latin typeface="Calibri"/>
                <a:cs typeface="Calibri"/>
              </a:rPr>
              <a:t>protocol</a:t>
            </a:r>
            <a:r>
              <a:rPr sz="2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FFFFFF"/>
                </a:solidFill>
                <a:latin typeface="Calibri"/>
                <a:cs typeface="Calibri"/>
              </a:rPr>
              <a:t>coordinate</a:t>
            </a:r>
            <a:r>
              <a:rPr sz="2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access</a:t>
            </a:r>
            <a:r>
              <a:rPr sz="28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8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link.</a:t>
            </a:r>
            <a:r>
              <a:rPr sz="28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FFFFFF"/>
                </a:solidFill>
                <a:latin typeface="Calibri"/>
                <a:cs typeface="Calibri"/>
              </a:rPr>
              <a:t>Many</a:t>
            </a:r>
            <a:r>
              <a:rPr sz="2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FFFFFF"/>
                </a:solidFill>
                <a:latin typeface="Calibri"/>
                <a:cs typeface="Calibri"/>
              </a:rPr>
              <a:t>protocols</a:t>
            </a:r>
            <a:r>
              <a:rPr sz="28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25" dirty="0">
                <a:solidFill>
                  <a:srgbClr val="FFFFFF"/>
                </a:solidFill>
                <a:latin typeface="Calibri"/>
                <a:cs typeface="Calibri"/>
              </a:rPr>
              <a:t>have </a:t>
            </a:r>
            <a:r>
              <a:rPr sz="2800" spc="-6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been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devised</a:t>
            </a:r>
            <a:r>
              <a:rPr sz="2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handle</a:t>
            </a:r>
            <a:r>
              <a:rPr sz="2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access</a:t>
            </a:r>
            <a:r>
              <a:rPr sz="2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 a</a:t>
            </a:r>
            <a:r>
              <a:rPr sz="2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shared</a:t>
            </a:r>
            <a:r>
              <a:rPr sz="28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link.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1836" y="2138172"/>
            <a:ext cx="11768328" cy="3723132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412616" y="6228613"/>
            <a:ext cx="5351780" cy="584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85"/>
              </a:lnSpc>
            </a:pPr>
            <a:r>
              <a:rPr sz="4400" u="heavy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3"/>
              </a:rPr>
              <a:t>www.knowledgegate.in</a:t>
            </a:r>
            <a:endParaRPr sz="4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339" y="9855"/>
            <a:ext cx="11826240" cy="1305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24485" marR="30480" indent="-287020">
              <a:lnSpc>
                <a:spcPct val="100000"/>
              </a:lnSpc>
              <a:spcBef>
                <a:spcPts val="95"/>
              </a:spcBef>
              <a:buClr>
                <a:srgbClr val="FFFFFF"/>
              </a:buClr>
              <a:buFont typeface="Arial MT"/>
              <a:buChar char="•"/>
              <a:tabLst>
                <a:tab pos="324485" algn="l"/>
                <a:tab pos="325120" algn="l"/>
              </a:tabLst>
            </a:pPr>
            <a:r>
              <a:rPr sz="2800" b="1" u="heavy" spc="-1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Propagation</a:t>
            </a:r>
            <a:r>
              <a:rPr sz="2800" b="1" u="heavy" spc="4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2800" b="1" u="heavy" spc="-1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Delay</a:t>
            </a:r>
            <a:r>
              <a:rPr sz="2800" i="1" spc="-15" dirty="0">
                <a:solidFill>
                  <a:srgbClr val="FFFFFF"/>
                </a:solidFill>
                <a:latin typeface="Calibri"/>
                <a:cs typeface="Calibri"/>
              </a:rPr>
              <a:t>:</a:t>
            </a:r>
            <a:r>
              <a:rPr sz="2800" i="1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FFFFFF"/>
                </a:solidFill>
                <a:latin typeface="Calibri"/>
                <a:cs typeface="Calibri"/>
              </a:rPr>
              <a:t>Propagation</a:t>
            </a:r>
            <a:r>
              <a:rPr sz="2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FFFFFF"/>
                </a:solidFill>
                <a:latin typeface="Calibri"/>
                <a:cs typeface="Calibri"/>
              </a:rPr>
              <a:t>delay</a:t>
            </a:r>
            <a:r>
              <a:rPr sz="2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8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time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it</a:t>
            </a:r>
            <a:r>
              <a:rPr sz="28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30" dirty="0">
                <a:solidFill>
                  <a:srgbClr val="FFFFFF"/>
                </a:solidFill>
                <a:latin typeface="Calibri"/>
                <a:cs typeface="Calibri"/>
              </a:rPr>
              <a:t>takes</a:t>
            </a:r>
            <a:r>
              <a:rPr sz="2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25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bit</a:t>
            </a:r>
            <a:r>
              <a:rPr sz="2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25" dirty="0">
                <a:solidFill>
                  <a:srgbClr val="FFFFFF"/>
                </a:solidFill>
                <a:latin typeface="Calibri"/>
                <a:cs typeface="Calibri"/>
              </a:rPr>
              <a:t>travel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FFFFFF"/>
                </a:solidFill>
                <a:latin typeface="Calibri"/>
                <a:cs typeface="Calibri"/>
              </a:rPr>
              <a:t>from </a:t>
            </a:r>
            <a:r>
              <a:rPr sz="2800" spc="-6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point</a:t>
            </a:r>
            <a:r>
              <a:rPr sz="28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point</a:t>
            </a:r>
            <a:r>
              <a:rPr sz="28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B</a:t>
            </a:r>
            <a:r>
              <a:rPr sz="2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transmission</a:t>
            </a:r>
            <a:r>
              <a:rPr sz="2800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media.</a:t>
            </a:r>
            <a:endParaRPr sz="2800">
              <a:latin typeface="Calibri"/>
              <a:cs typeface="Calibri"/>
            </a:endParaRPr>
          </a:p>
          <a:p>
            <a:pPr marL="324485">
              <a:lnSpc>
                <a:spcPct val="100000"/>
              </a:lnSpc>
              <a:spcBef>
                <a:spcPts val="5"/>
              </a:spcBef>
            </a:pPr>
            <a:r>
              <a:rPr sz="2800" spc="5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2775" spc="7" baseline="-21021" dirty="0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r>
              <a:rPr sz="2775" spc="307" baseline="-2102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2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(Distance)</a:t>
            </a:r>
            <a:r>
              <a:rPr sz="28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/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(Propagation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speed)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65676" y="1758695"/>
            <a:ext cx="7089648" cy="3860291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412616" y="6228613"/>
            <a:ext cx="5351780" cy="584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85"/>
              </a:lnSpc>
            </a:pPr>
            <a:r>
              <a:rPr sz="4400" u="heavy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3"/>
              </a:rPr>
              <a:t>www.knowledgegate.in</a:t>
            </a:r>
            <a:endParaRPr sz="4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339" y="9855"/>
            <a:ext cx="11715115" cy="1732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24485" marR="30480" indent="-287020" algn="just">
              <a:lnSpc>
                <a:spcPct val="100000"/>
              </a:lnSpc>
              <a:spcBef>
                <a:spcPts val="95"/>
              </a:spcBef>
              <a:buClr>
                <a:srgbClr val="FFFFFF"/>
              </a:buClr>
              <a:buFont typeface="Arial MT"/>
              <a:buChar char="•"/>
              <a:tabLst>
                <a:tab pos="325120" algn="l"/>
              </a:tabLst>
            </a:pPr>
            <a:r>
              <a:rPr sz="2800" b="1" u="heavy" spc="-2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Transmission </a:t>
            </a:r>
            <a:r>
              <a:rPr sz="2800" b="1" u="heavy" spc="-1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Delay </a:t>
            </a:r>
            <a:r>
              <a:rPr sz="2800" b="1" u="heavy" spc="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(TT)</a:t>
            </a:r>
            <a:r>
              <a:rPr sz="2800" b="1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b="1" spc="-5" dirty="0">
                <a:solidFill>
                  <a:srgbClr val="FFFFFF"/>
                </a:solidFill>
                <a:latin typeface="Calibri"/>
                <a:cs typeface="Calibri"/>
              </a:rPr>
              <a:t>: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A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sender needs </a:t>
            </a:r>
            <a:r>
              <a:rPr sz="2800" spc="-20" dirty="0">
                <a:solidFill>
                  <a:srgbClr val="FFFFFF"/>
                </a:solidFill>
                <a:latin typeface="Calibri"/>
                <a:cs typeface="Calibri"/>
              </a:rPr>
              <a:t>to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put the bits in a </a:t>
            </a:r>
            <a:r>
              <a:rPr sz="2800" spc="-20" dirty="0">
                <a:solidFill>
                  <a:srgbClr val="FFFFFF"/>
                </a:solidFill>
                <a:latin typeface="Calibri"/>
                <a:cs typeface="Calibri"/>
              </a:rPr>
              <a:t>packet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on the line </a:t>
            </a:r>
            <a:r>
              <a:rPr sz="2800" spc="-6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one 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by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one.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If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800" spc="-25" dirty="0">
                <a:solidFill>
                  <a:srgbClr val="FFFFFF"/>
                </a:solidFill>
                <a:latin typeface="Calibri"/>
                <a:cs typeface="Calibri"/>
              </a:rPr>
              <a:t>first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bit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of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800" spc="-20" dirty="0">
                <a:solidFill>
                  <a:srgbClr val="FFFFFF"/>
                </a:solidFill>
                <a:latin typeface="Calibri"/>
                <a:cs typeface="Calibri"/>
              </a:rPr>
              <a:t>packet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is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put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on the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line 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at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time </a:t>
            </a:r>
            <a:r>
              <a:rPr sz="2800" spc="3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2775" spc="44" baseline="-21021" dirty="0">
                <a:solidFill>
                  <a:srgbClr val="FFFFFF"/>
                </a:solidFill>
                <a:latin typeface="Calibri"/>
                <a:cs typeface="Calibri"/>
              </a:rPr>
              <a:t>1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and the 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last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 bit</a:t>
            </a:r>
            <a:r>
              <a:rPr sz="2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put</a:t>
            </a:r>
            <a:r>
              <a:rPr sz="28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r>
              <a:rPr sz="2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line</a:t>
            </a:r>
            <a:r>
              <a:rPr sz="2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at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 time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5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2775" spc="7" baseline="-21021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r>
              <a:rPr sz="2800" spc="5" dirty="0">
                <a:solidFill>
                  <a:srgbClr val="FFFFFF"/>
                </a:solidFill>
                <a:latin typeface="Calibri"/>
                <a:cs typeface="Calibri"/>
              </a:rPr>
              <a:t>,</a:t>
            </a:r>
            <a:r>
              <a:rPr sz="2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transmission</a:t>
            </a:r>
            <a:r>
              <a:rPr sz="2800" spc="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FFFFFF"/>
                </a:solidFill>
                <a:latin typeface="Calibri"/>
                <a:cs typeface="Calibri"/>
              </a:rPr>
              <a:t>delay</a:t>
            </a:r>
            <a:r>
              <a:rPr sz="2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FFFFFF"/>
                </a:solidFill>
                <a:latin typeface="Calibri"/>
                <a:cs typeface="Calibri"/>
              </a:rPr>
              <a:t>packet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5" dirty="0">
                <a:solidFill>
                  <a:srgbClr val="FFFFFF"/>
                </a:solidFill>
                <a:latin typeface="Calibri"/>
                <a:cs typeface="Calibri"/>
              </a:rPr>
              <a:t>(t</a:t>
            </a:r>
            <a:r>
              <a:rPr sz="2775" spc="7" baseline="-21021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r>
              <a:rPr sz="2775" spc="322" baseline="-2102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−</a:t>
            </a:r>
            <a:r>
              <a:rPr sz="2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2775" baseline="-21021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).</a:t>
            </a:r>
            <a:endParaRPr sz="2800">
              <a:latin typeface="Calibri"/>
              <a:cs typeface="Calibri"/>
            </a:endParaRPr>
          </a:p>
          <a:p>
            <a:pPr marL="324485" algn="just">
              <a:lnSpc>
                <a:spcPct val="100000"/>
              </a:lnSpc>
              <a:spcBef>
                <a:spcPts val="5"/>
              </a:spcBef>
            </a:pPr>
            <a:r>
              <a:rPr sz="2800" spc="5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2775" spc="7" baseline="-21021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2775" spc="-7" baseline="-2102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2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25" dirty="0">
                <a:solidFill>
                  <a:srgbClr val="FFFFFF"/>
                </a:solidFill>
                <a:latin typeface="Calibri"/>
                <a:cs typeface="Calibri"/>
              </a:rPr>
              <a:t>(Packet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length</a:t>
            </a:r>
            <a:r>
              <a:rPr sz="28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(L))</a:t>
            </a:r>
            <a:r>
              <a:rPr sz="2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/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25" dirty="0">
                <a:solidFill>
                  <a:srgbClr val="FFFFFF"/>
                </a:solidFill>
                <a:latin typeface="Calibri"/>
                <a:cs typeface="Calibri"/>
              </a:rPr>
              <a:t>(Transmission</a:t>
            </a:r>
            <a:r>
              <a:rPr sz="2800" spc="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35" dirty="0">
                <a:solidFill>
                  <a:srgbClr val="FFFFFF"/>
                </a:solidFill>
                <a:latin typeface="Calibri"/>
                <a:cs typeface="Calibri"/>
              </a:rPr>
              <a:t>rate</a:t>
            </a:r>
            <a:r>
              <a:rPr sz="2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or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 Bandwidth</a:t>
            </a:r>
            <a:r>
              <a:rPr sz="28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(B))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2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/</a:t>
            </a:r>
            <a:r>
              <a:rPr sz="28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B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34711" y="2185416"/>
            <a:ext cx="6199632" cy="3797808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412616" y="6228613"/>
            <a:ext cx="5351780" cy="584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85"/>
              </a:lnSpc>
            </a:pPr>
            <a:r>
              <a:rPr sz="4400" u="heavy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3"/>
              </a:rPr>
              <a:t>www.knowledgegate.in</a:t>
            </a:r>
            <a:endParaRPr sz="4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83963" y="9855"/>
            <a:ext cx="262382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u="heavy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RANDOM</a:t>
            </a:r>
            <a:r>
              <a:rPr sz="2800" b="1" u="heavy" spc="-4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2800" b="1" u="heavy" spc="-1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ACCESS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8739" y="443229"/>
            <a:ext cx="11852910" cy="36842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69900" marR="5080" indent="-457200">
              <a:lnSpc>
                <a:spcPct val="100000"/>
              </a:lnSpc>
              <a:spcBef>
                <a:spcPts val="95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random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access</a:t>
            </a:r>
            <a:r>
              <a:rPr sz="22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methods,</a:t>
            </a:r>
            <a:r>
              <a:rPr sz="220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no</a:t>
            </a:r>
            <a:r>
              <a:rPr sz="22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station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superior</a:t>
            </a:r>
            <a:r>
              <a:rPr sz="22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2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another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station</a:t>
            </a:r>
            <a:r>
              <a:rPr sz="22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none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2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assigned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2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control </a:t>
            </a:r>
            <a:r>
              <a:rPr sz="2200" spc="-48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over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30" dirty="0">
                <a:solidFill>
                  <a:srgbClr val="FFFFFF"/>
                </a:solidFill>
                <a:latin typeface="Calibri"/>
                <a:cs typeface="Calibri"/>
              </a:rPr>
              <a:t>another.</a:t>
            </a:r>
            <a:endParaRPr sz="2200">
              <a:latin typeface="Calibri"/>
              <a:cs typeface="Calibri"/>
            </a:endParaRPr>
          </a:p>
          <a:p>
            <a:pPr marL="469900" indent="-457200">
              <a:lnSpc>
                <a:spcPct val="100000"/>
              </a:lnSpc>
              <a:spcBef>
                <a:spcPts val="960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No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station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permits,</a:t>
            </a:r>
            <a:r>
              <a:rPr sz="22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or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does</a:t>
            </a:r>
            <a:r>
              <a:rPr sz="22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not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permit,</a:t>
            </a:r>
            <a:r>
              <a:rPr sz="22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another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station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send.</a:t>
            </a:r>
            <a:endParaRPr sz="2200">
              <a:latin typeface="Calibri"/>
              <a:cs typeface="Calibri"/>
            </a:endParaRPr>
          </a:p>
          <a:p>
            <a:pPr marL="469900" indent="-457200">
              <a:lnSpc>
                <a:spcPct val="100000"/>
              </a:lnSpc>
              <a:spcBef>
                <a:spcPts val="960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sz="2200" spc="-45" dirty="0">
                <a:solidFill>
                  <a:srgbClr val="FFFFFF"/>
                </a:solidFill>
                <a:latin typeface="Calibri"/>
                <a:cs typeface="Calibri"/>
              </a:rPr>
              <a:t>Two</a:t>
            </a:r>
            <a:r>
              <a:rPr sz="22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features</a:t>
            </a:r>
            <a:r>
              <a:rPr sz="22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give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this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method</a:t>
            </a:r>
            <a:r>
              <a:rPr sz="22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its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name.</a:t>
            </a:r>
            <a:endParaRPr sz="2200">
              <a:latin typeface="Calibri"/>
              <a:cs typeface="Calibri"/>
            </a:endParaRPr>
          </a:p>
          <a:p>
            <a:pPr marL="927100" marR="475615" lvl="1" indent="-457200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926465" algn="l"/>
                <a:tab pos="927100" algn="l"/>
              </a:tabLst>
            </a:pP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First,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there</a:t>
            </a:r>
            <a:r>
              <a:rPr sz="22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no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scheduled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time</a:t>
            </a:r>
            <a:r>
              <a:rPr sz="22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station</a:t>
            </a:r>
            <a:r>
              <a:rPr sz="22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transmit.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Transmission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random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among</a:t>
            </a:r>
            <a:r>
              <a:rPr sz="22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200" spc="-48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stations.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That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why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these</a:t>
            </a:r>
            <a:r>
              <a:rPr sz="22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methods</a:t>
            </a:r>
            <a:r>
              <a:rPr sz="22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are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called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random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access.</a:t>
            </a:r>
            <a:endParaRPr sz="2200">
              <a:latin typeface="Calibri"/>
              <a:cs typeface="Calibri"/>
            </a:endParaRPr>
          </a:p>
          <a:p>
            <a:pPr marL="927100" lvl="1" indent="-457200">
              <a:lnSpc>
                <a:spcPct val="100000"/>
              </a:lnSpc>
              <a:spcBef>
                <a:spcPts val="960"/>
              </a:spcBef>
              <a:buFont typeface="Arial MT"/>
              <a:buChar char="•"/>
              <a:tabLst>
                <a:tab pos="926465" algn="l"/>
                <a:tab pos="927100" algn="l"/>
              </a:tabLst>
            </a:pP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Second,</a:t>
            </a:r>
            <a:r>
              <a:rPr sz="22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no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rules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specify</a:t>
            </a:r>
            <a:r>
              <a:rPr sz="22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which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 station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should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send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next.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Stations</a:t>
            </a:r>
            <a:r>
              <a:rPr sz="22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compete</a:t>
            </a:r>
            <a:r>
              <a:rPr sz="22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with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one another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endParaRPr sz="220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</a:pP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access</a:t>
            </a:r>
            <a:r>
              <a:rPr sz="22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medium.</a:t>
            </a:r>
            <a:r>
              <a:rPr sz="22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That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why</a:t>
            </a:r>
            <a:r>
              <a:rPr sz="22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these</a:t>
            </a:r>
            <a:r>
              <a:rPr sz="22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methods</a:t>
            </a:r>
            <a:r>
              <a:rPr sz="22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are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also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called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contention</a:t>
            </a:r>
            <a:r>
              <a:rPr sz="220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methods.</a:t>
            </a:r>
            <a:endParaRPr sz="2200">
              <a:latin typeface="Calibri"/>
              <a:cs typeface="Calibri"/>
            </a:endParaRPr>
          </a:p>
          <a:p>
            <a:pPr marL="525780" marR="400685" indent="-513715">
              <a:lnSpc>
                <a:spcPct val="100000"/>
              </a:lnSpc>
              <a:spcBef>
                <a:spcPts val="10"/>
              </a:spcBef>
              <a:buAutoNum type="arabicPeriod" startAt="4"/>
              <a:tabLst>
                <a:tab pos="549275" algn="l"/>
                <a:tab pos="549910" algn="l"/>
              </a:tabLst>
            </a:pPr>
            <a:r>
              <a:rPr sz="2000" spc="-35" dirty="0">
                <a:solidFill>
                  <a:srgbClr val="FFFFFF"/>
                </a:solidFill>
                <a:latin typeface="Calibri"/>
                <a:cs typeface="Calibri"/>
              </a:rPr>
              <a:t>However,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if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more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than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one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station</a:t>
            </a:r>
            <a:r>
              <a:rPr sz="2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tries</a:t>
            </a:r>
            <a:r>
              <a:rPr sz="2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send,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there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is an</a:t>
            </a:r>
            <a:r>
              <a:rPr sz="2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access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conflict-collision-and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frames</a:t>
            </a:r>
            <a:r>
              <a:rPr sz="2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will</a:t>
            </a:r>
            <a:r>
              <a:rPr sz="2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be </a:t>
            </a:r>
            <a:r>
              <a:rPr sz="2000" spc="-43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either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destroyed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or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modified.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93008" y="4392167"/>
            <a:ext cx="4610099" cy="2304288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412616" y="6228613"/>
            <a:ext cx="5351780" cy="584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85"/>
              </a:lnSpc>
            </a:pPr>
            <a:r>
              <a:rPr sz="4400" u="heavy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3"/>
              </a:rPr>
              <a:t>www.knowledgegate.in</a:t>
            </a:r>
            <a:endParaRPr sz="4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739" y="11379"/>
            <a:ext cx="11094085" cy="31972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5"/>
              </a:spcBef>
              <a:buClr>
                <a:srgbClr val="FFFFFF"/>
              </a:buClr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2600" dirty="0">
                <a:solidFill>
                  <a:srgbClr val="FFFFFF"/>
                </a:solidFill>
                <a:latin typeface="Calibri"/>
                <a:cs typeface="Calibri"/>
              </a:rPr>
              <a:t>All the</a:t>
            </a:r>
            <a:r>
              <a:rPr sz="26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spc="-15" dirty="0">
                <a:solidFill>
                  <a:srgbClr val="FFFFFF"/>
                </a:solidFill>
                <a:latin typeface="Calibri"/>
                <a:cs typeface="Calibri"/>
              </a:rPr>
              <a:t>protocols</a:t>
            </a:r>
            <a:r>
              <a:rPr sz="2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26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FFFFFF"/>
                </a:solidFill>
                <a:latin typeface="Calibri"/>
                <a:cs typeface="Calibri"/>
              </a:rPr>
              <a:t>Random</a:t>
            </a:r>
            <a:r>
              <a:rPr sz="26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FFFFFF"/>
                </a:solidFill>
                <a:latin typeface="Calibri"/>
                <a:cs typeface="Calibri"/>
              </a:rPr>
              <a:t>access</a:t>
            </a:r>
            <a:r>
              <a:rPr sz="26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FFFFFF"/>
                </a:solidFill>
                <a:latin typeface="Calibri"/>
                <a:cs typeface="Calibri"/>
              </a:rPr>
              <a:t>approach</a:t>
            </a:r>
            <a:r>
              <a:rPr sz="26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FFFFFF"/>
                </a:solidFill>
                <a:latin typeface="Calibri"/>
                <a:cs typeface="Calibri"/>
              </a:rPr>
              <a:t>will</a:t>
            </a:r>
            <a:r>
              <a:rPr sz="26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FFFFFF"/>
                </a:solidFill>
                <a:latin typeface="Calibri"/>
                <a:cs typeface="Calibri"/>
              </a:rPr>
              <a:t>answer </a:t>
            </a:r>
            <a:r>
              <a:rPr sz="26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6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FFFFFF"/>
                </a:solidFill>
                <a:latin typeface="Calibri"/>
                <a:cs typeface="Calibri"/>
              </a:rPr>
              <a:t>following</a:t>
            </a:r>
            <a:r>
              <a:rPr sz="2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FFFFFF"/>
                </a:solidFill>
                <a:latin typeface="Calibri"/>
                <a:cs typeface="Calibri"/>
              </a:rPr>
              <a:t>questions</a:t>
            </a:r>
            <a:endParaRPr sz="2600">
              <a:latin typeface="Calibri"/>
              <a:cs typeface="Calibri"/>
            </a:endParaRPr>
          </a:p>
          <a:p>
            <a:pPr marL="927100" lvl="1" indent="-457200">
              <a:lnSpc>
                <a:spcPct val="100000"/>
              </a:lnSpc>
              <a:buAutoNum type="arabicPeriod"/>
              <a:tabLst>
                <a:tab pos="926465" algn="l"/>
                <a:tab pos="927100" algn="l"/>
              </a:tabLst>
            </a:pPr>
            <a:r>
              <a:rPr sz="2600" dirty="0">
                <a:solidFill>
                  <a:srgbClr val="FFFFFF"/>
                </a:solidFill>
                <a:latin typeface="Calibri"/>
                <a:cs typeface="Calibri"/>
              </a:rPr>
              <a:t>When</a:t>
            </a:r>
            <a:r>
              <a:rPr sz="26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FFFFFF"/>
                </a:solidFill>
                <a:latin typeface="Calibri"/>
                <a:cs typeface="Calibri"/>
              </a:rPr>
              <a:t>can</a:t>
            </a:r>
            <a:r>
              <a:rPr sz="2600" dirty="0">
                <a:solidFill>
                  <a:srgbClr val="FFFFFF"/>
                </a:solidFill>
                <a:latin typeface="Calibri"/>
                <a:cs typeface="Calibri"/>
              </a:rPr>
              <a:t> the</a:t>
            </a:r>
            <a:r>
              <a:rPr sz="26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spc="-15" dirty="0">
                <a:solidFill>
                  <a:srgbClr val="FFFFFF"/>
                </a:solidFill>
                <a:latin typeface="Calibri"/>
                <a:cs typeface="Calibri"/>
              </a:rPr>
              <a:t>station</a:t>
            </a:r>
            <a:r>
              <a:rPr sz="26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FFFFFF"/>
                </a:solidFill>
                <a:latin typeface="Calibri"/>
                <a:cs typeface="Calibri"/>
              </a:rPr>
              <a:t>access</a:t>
            </a:r>
            <a:r>
              <a:rPr sz="26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6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FFFFFF"/>
                </a:solidFill>
                <a:latin typeface="Calibri"/>
                <a:cs typeface="Calibri"/>
              </a:rPr>
              <a:t>medium?</a:t>
            </a:r>
            <a:endParaRPr sz="26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10"/>
              </a:spcBef>
              <a:buClr>
                <a:srgbClr val="FFFFFF"/>
              </a:buClr>
              <a:buFont typeface="Calibri"/>
              <a:buAutoNum type="arabicPeriod"/>
            </a:pPr>
            <a:endParaRPr sz="2550">
              <a:latin typeface="Calibri"/>
              <a:cs typeface="Calibri"/>
            </a:endParaRPr>
          </a:p>
          <a:p>
            <a:pPr marL="927100" lvl="1" indent="-457200">
              <a:lnSpc>
                <a:spcPct val="100000"/>
              </a:lnSpc>
              <a:buAutoNum type="arabicPeriod"/>
              <a:tabLst>
                <a:tab pos="926465" algn="l"/>
                <a:tab pos="927100" algn="l"/>
              </a:tabLst>
            </a:pPr>
            <a:r>
              <a:rPr sz="2600" spc="-5" dirty="0">
                <a:solidFill>
                  <a:srgbClr val="FFFFFF"/>
                </a:solidFill>
                <a:latin typeface="Calibri"/>
                <a:cs typeface="Calibri"/>
              </a:rPr>
              <a:t>What</a:t>
            </a:r>
            <a:r>
              <a:rPr sz="2600" spc="-10" dirty="0">
                <a:solidFill>
                  <a:srgbClr val="FFFFFF"/>
                </a:solidFill>
                <a:latin typeface="Calibri"/>
                <a:cs typeface="Calibri"/>
              </a:rPr>
              <a:t> can</a:t>
            </a:r>
            <a:r>
              <a:rPr sz="2600" dirty="0">
                <a:solidFill>
                  <a:srgbClr val="FFFFFF"/>
                </a:solidFill>
                <a:latin typeface="Calibri"/>
                <a:cs typeface="Calibri"/>
              </a:rPr>
              <a:t> the </a:t>
            </a:r>
            <a:r>
              <a:rPr sz="2600" spc="-15" dirty="0">
                <a:solidFill>
                  <a:srgbClr val="FFFFFF"/>
                </a:solidFill>
                <a:latin typeface="Calibri"/>
                <a:cs typeface="Calibri"/>
              </a:rPr>
              <a:t>station</a:t>
            </a:r>
            <a:r>
              <a:rPr sz="26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FFFFFF"/>
                </a:solidFill>
                <a:latin typeface="Calibri"/>
                <a:cs typeface="Calibri"/>
              </a:rPr>
              <a:t>do </a:t>
            </a:r>
            <a:r>
              <a:rPr sz="2600" dirty="0">
                <a:solidFill>
                  <a:srgbClr val="FFFFFF"/>
                </a:solidFill>
                <a:latin typeface="Calibri"/>
                <a:cs typeface="Calibri"/>
              </a:rPr>
              <a:t>if</a:t>
            </a:r>
            <a:r>
              <a:rPr sz="2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6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FFFFFF"/>
                </a:solidFill>
                <a:latin typeface="Calibri"/>
                <a:cs typeface="Calibri"/>
              </a:rPr>
              <a:t>medium</a:t>
            </a:r>
            <a:r>
              <a:rPr sz="26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6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spc="-15" dirty="0">
                <a:solidFill>
                  <a:srgbClr val="FFFFFF"/>
                </a:solidFill>
                <a:latin typeface="Calibri"/>
                <a:cs typeface="Calibri"/>
              </a:rPr>
              <a:t>busy?</a:t>
            </a:r>
            <a:endParaRPr sz="26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10"/>
              </a:spcBef>
              <a:buClr>
                <a:srgbClr val="FFFFFF"/>
              </a:buClr>
              <a:buFont typeface="Calibri"/>
              <a:buAutoNum type="arabicPeriod"/>
            </a:pPr>
            <a:endParaRPr sz="2550">
              <a:latin typeface="Calibri"/>
              <a:cs typeface="Calibri"/>
            </a:endParaRPr>
          </a:p>
          <a:p>
            <a:pPr marL="927100" lvl="1" indent="-457200">
              <a:lnSpc>
                <a:spcPct val="100000"/>
              </a:lnSpc>
              <a:buAutoNum type="arabicPeriod"/>
              <a:tabLst>
                <a:tab pos="926465" algn="l"/>
                <a:tab pos="927100" algn="l"/>
              </a:tabLst>
            </a:pPr>
            <a:r>
              <a:rPr sz="2600" spc="-10" dirty="0">
                <a:solidFill>
                  <a:srgbClr val="FFFFFF"/>
                </a:solidFill>
                <a:latin typeface="Calibri"/>
                <a:cs typeface="Calibri"/>
              </a:rPr>
              <a:t>How</a:t>
            </a:r>
            <a:r>
              <a:rPr sz="26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FFFFFF"/>
                </a:solidFill>
                <a:latin typeface="Calibri"/>
                <a:cs typeface="Calibri"/>
              </a:rPr>
              <a:t>can</a:t>
            </a:r>
            <a:r>
              <a:rPr sz="2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spc="-15" dirty="0">
                <a:solidFill>
                  <a:srgbClr val="FFFFFF"/>
                </a:solidFill>
                <a:latin typeface="Calibri"/>
                <a:cs typeface="Calibri"/>
              </a:rPr>
              <a:t>station</a:t>
            </a:r>
            <a:r>
              <a:rPr sz="2600" spc="-5" dirty="0">
                <a:solidFill>
                  <a:srgbClr val="FFFFFF"/>
                </a:solidFill>
                <a:latin typeface="Calibri"/>
                <a:cs typeface="Calibri"/>
              </a:rPr>
              <a:t> determine</a:t>
            </a:r>
            <a:r>
              <a:rPr sz="26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600" spc="-5" dirty="0">
                <a:solidFill>
                  <a:srgbClr val="FFFFFF"/>
                </a:solidFill>
                <a:latin typeface="Calibri"/>
                <a:cs typeface="Calibri"/>
              </a:rPr>
              <a:t> success</a:t>
            </a:r>
            <a:r>
              <a:rPr sz="26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FFFFFF"/>
                </a:solidFill>
                <a:latin typeface="Calibri"/>
                <a:cs typeface="Calibri"/>
              </a:rPr>
              <a:t>or</a:t>
            </a:r>
            <a:r>
              <a:rPr sz="26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FFFFFF"/>
                </a:solidFill>
                <a:latin typeface="Calibri"/>
                <a:cs typeface="Calibri"/>
              </a:rPr>
              <a:t>failure</a:t>
            </a:r>
            <a:r>
              <a:rPr sz="26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2600" dirty="0">
                <a:solidFill>
                  <a:srgbClr val="FFFFFF"/>
                </a:solidFill>
                <a:latin typeface="Calibri"/>
                <a:cs typeface="Calibri"/>
              </a:rPr>
              <a:t> the</a:t>
            </a:r>
            <a:r>
              <a:rPr sz="26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FFFFFF"/>
                </a:solidFill>
                <a:latin typeface="Calibri"/>
                <a:cs typeface="Calibri"/>
              </a:rPr>
              <a:t>transmission?</a:t>
            </a:r>
            <a:endParaRPr sz="26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5"/>
              </a:spcBef>
              <a:buClr>
                <a:srgbClr val="FFFFFF"/>
              </a:buClr>
              <a:buFont typeface="Calibri"/>
              <a:buAutoNum type="arabicPeriod"/>
            </a:pPr>
            <a:endParaRPr sz="2550">
              <a:latin typeface="Calibri"/>
              <a:cs typeface="Calibri"/>
            </a:endParaRPr>
          </a:p>
          <a:p>
            <a:pPr marL="927100" lvl="1" indent="-457200">
              <a:lnSpc>
                <a:spcPct val="100000"/>
              </a:lnSpc>
              <a:buAutoNum type="arabicPeriod"/>
              <a:tabLst>
                <a:tab pos="926465" algn="l"/>
                <a:tab pos="927100" algn="l"/>
              </a:tabLst>
            </a:pPr>
            <a:r>
              <a:rPr sz="2600" spc="-5" dirty="0">
                <a:solidFill>
                  <a:srgbClr val="FFFFFF"/>
                </a:solidFill>
                <a:latin typeface="Calibri"/>
                <a:cs typeface="Calibri"/>
              </a:rPr>
              <a:t>What</a:t>
            </a:r>
            <a:r>
              <a:rPr sz="2600" spc="-10" dirty="0">
                <a:solidFill>
                  <a:srgbClr val="FFFFFF"/>
                </a:solidFill>
                <a:latin typeface="Calibri"/>
                <a:cs typeface="Calibri"/>
              </a:rPr>
              <a:t> can</a:t>
            </a:r>
            <a:r>
              <a:rPr sz="2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600" spc="-15" dirty="0">
                <a:solidFill>
                  <a:srgbClr val="FFFFFF"/>
                </a:solidFill>
                <a:latin typeface="Calibri"/>
                <a:cs typeface="Calibri"/>
              </a:rPr>
              <a:t>station</a:t>
            </a:r>
            <a:r>
              <a:rPr sz="2600" spc="-5" dirty="0">
                <a:solidFill>
                  <a:srgbClr val="FFFFFF"/>
                </a:solidFill>
                <a:latin typeface="Calibri"/>
                <a:cs typeface="Calibri"/>
              </a:rPr>
              <a:t> do </a:t>
            </a:r>
            <a:r>
              <a:rPr sz="2600" dirty="0">
                <a:solidFill>
                  <a:srgbClr val="FFFFFF"/>
                </a:solidFill>
                <a:latin typeface="Calibri"/>
                <a:cs typeface="Calibri"/>
              </a:rPr>
              <a:t>if</a:t>
            </a:r>
            <a:r>
              <a:rPr sz="2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FFFFFF"/>
                </a:solidFill>
                <a:latin typeface="Calibri"/>
                <a:cs typeface="Calibri"/>
              </a:rPr>
              <a:t>there</a:t>
            </a:r>
            <a:r>
              <a:rPr sz="26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6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FFFFFF"/>
                </a:solidFill>
                <a:latin typeface="Calibri"/>
                <a:cs typeface="Calibri"/>
              </a:rPr>
              <a:t>an</a:t>
            </a:r>
            <a:r>
              <a:rPr sz="2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FFFFFF"/>
                </a:solidFill>
                <a:latin typeface="Calibri"/>
                <a:cs typeface="Calibri"/>
              </a:rPr>
              <a:t>access</a:t>
            </a:r>
            <a:r>
              <a:rPr sz="26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FFFFFF"/>
                </a:solidFill>
                <a:latin typeface="Calibri"/>
                <a:cs typeface="Calibri"/>
              </a:rPr>
              <a:t>conflict?</a:t>
            </a:r>
            <a:endParaRPr sz="26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412616" y="6228613"/>
            <a:ext cx="5351780" cy="584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85"/>
              </a:lnSpc>
            </a:pPr>
            <a:r>
              <a:rPr sz="4400" u="heavy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www.knowledgegate.in</a:t>
            </a:r>
            <a:endParaRPr sz="4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90794" y="6807"/>
            <a:ext cx="1010919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u="heavy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Aloha</a:t>
            </a:r>
            <a:endParaRPr sz="32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0" y="0"/>
            <a:ext cx="3048000" cy="4270248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78739" y="598170"/>
            <a:ext cx="8798560" cy="2952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marR="20955" indent="-4572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469265" algn="l"/>
                <a:tab pos="469900" algn="l"/>
              </a:tabLst>
            </a:pP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Earliest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random-access method,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was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developed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at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University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of </a:t>
            </a:r>
            <a:r>
              <a:rPr sz="2400" spc="-5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Hawaii</a:t>
            </a:r>
            <a:r>
              <a:rPr sz="24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around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1970.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Clr>
                <a:srgbClr val="FFFFFF"/>
              </a:buClr>
              <a:buFont typeface="Arial MT"/>
              <a:buChar char="•"/>
            </a:pPr>
            <a:endParaRPr sz="2350">
              <a:latin typeface="Calibri"/>
              <a:cs typeface="Calibri"/>
            </a:endParaRPr>
          </a:p>
          <a:p>
            <a:pPr marL="469900" marR="5080" indent="-457200">
              <a:lnSpc>
                <a:spcPct val="100000"/>
              </a:lnSpc>
              <a:buFont typeface="Arial MT"/>
              <a:buChar char="•"/>
              <a:tabLst>
                <a:tab pos="469265" algn="l"/>
                <a:tab pos="469900" algn="l"/>
              </a:tabLst>
            </a:pP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It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was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designed 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for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radio (wireless)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LAN, but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it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can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be used on 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any </a:t>
            </a:r>
            <a:r>
              <a:rPr sz="2400" spc="-5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shared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medium.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FFFFFF"/>
              </a:buClr>
              <a:buFont typeface="Arial MT"/>
              <a:buChar char="•"/>
            </a:pPr>
            <a:endParaRPr sz="2350">
              <a:latin typeface="Calibri"/>
              <a:cs typeface="Calibri"/>
            </a:endParaRPr>
          </a:p>
          <a:p>
            <a:pPr marL="469900" marR="126364" indent="-457200">
              <a:lnSpc>
                <a:spcPct val="100000"/>
              </a:lnSpc>
              <a:buFont typeface="Arial MT"/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The original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ALOHA protocol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is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called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pure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ALOHA. This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is a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simple, </a:t>
            </a:r>
            <a:r>
              <a:rPr sz="2400" spc="-5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but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elegant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protocol.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412616" y="6228613"/>
            <a:ext cx="5351780" cy="584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85"/>
              </a:lnSpc>
            </a:pPr>
            <a:r>
              <a:rPr sz="4400" u="heavy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3"/>
              </a:rPr>
              <a:t>www.knowledgegate.in</a:t>
            </a:r>
            <a:endParaRPr sz="4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8739" y="3890898"/>
            <a:ext cx="8968105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marR="5080" indent="-4572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idea is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that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each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station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sends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frame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whenever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it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has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frame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send.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40" dirty="0">
                <a:solidFill>
                  <a:srgbClr val="FFFFFF"/>
                </a:solidFill>
                <a:latin typeface="Calibri"/>
                <a:cs typeface="Calibri"/>
              </a:rPr>
              <a:t>However,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there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is the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possibility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of collision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between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frames </a:t>
            </a:r>
            <a:r>
              <a:rPr sz="2400" spc="-5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from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different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stations.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209913" y="4341317"/>
            <a:ext cx="291719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Norman</a:t>
            </a:r>
            <a:r>
              <a:rPr sz="1800" b="1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Manuel</a:t>
            </a:r>
            <a:r>
              <a:rPr sz="1800" b="1" spc="-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Abramson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339" y="0"/>
            <a:ext cx="11784330" cy="1794510"/>
          </a:xfrm>
          <a:prstGeom prst="rect">
            <a:avLst/>
          </a:prstGeom>
        </p:spPr>
        <p:txBody>
          <a:bodyPr vert="horz" wrap="square" lIns="0" tIns="135255" rIns="0" bIns="0" rtlCol="0">
            <a:spAutoFit/>
          </a:bodyPr>
          <a:lstStyle/>
          <a:p>
            <a:pPr marL="324485" indent="-287020">
              <a:lnSpc>
                <a:spcPct val="100000"/>
              </a:lnSpc>
              <a:spcBef>
                <a:spcPts val="1065"/>
              </a:spcBef>
              <a:buClr>
                <a:srgbClr val="FFFFFF"/>
              </a:buClr>
              <a:buFont typeface="Arial MT"/>
              <a:buChar char="•"/>
              <a:tabLst>
                <a:tab pos="324485" algn="l"/>
                <a:tab pos="325120" algn="l"/>
              </a:tabLst>
            </a:pPr>
            <a:r>
              <a:rPr sz="2500" spc="-55" dirty="0">
                <a:solidFill>
                  <a:srgbClr val="FFFFFF"/>
                </a:solidFill>
                <a:latin typeface="Calibri"/>
                <a:cs typeface="Calibri"/>
              </a:rPr>
              <a:t>We</a:t>
            </a:r>
            <a:r>
              <a:rPr sz="25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00" spc="-5" dirty="0">
                <a:solidFill>
                  <a:srgbClr val="FFFFFF"/>
                </a:solidFill>
                <a:latin typeface="Calibri"/>
                <a:cs typeface="Calibri"/>
              </a:rPr>
              <a:t>assume</a:t>
            </a:r>
            <a:r>
              <a:rPr sz="25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00" spc="-10" dirty="0">
                <a:solidFill>
                  <a:srgbClr val="FFFFFF"/>
                </a:solidFill>
                <a:latin typeface="Calibri"/>
                <a:cs typeface="Calibri"/>
              </a:rPr>
              <a:t>that</a:t>
            </a:r>
            <a:r>
              <a:rPr sz="25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5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00" spc="-15" dirty="0">
                <a:solidFill>
                  <a:srgbClr val="FFFFFF"/>
                </a:solidFill>
                <a:latin typeface="Calibri"/>
                <a:cs typeface="Calibri"/>
              </a:rPr>
              <a:t>stations</a:t>
            </a:r>
            <a:r>
              <a:rPr sz="25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00" spc="-5" dirty="0">
                <a:solidFill>
                  <a:srgbClr val="FFFFFF"/>
                </a:solidFill>
                <a:latin typeface="Calibri"/>
                <a:cs typeface="Calibri"/>
              </a:rPr>
              <a:t>send</a:t>
            </a:r>
            <a:r>
              <a:rPr sz="25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00" spc="-10" dirty="0">
                <a:solidFill>
                  <a:srgbClr val="FFFFFF"/>
                </a:solidFill>
                <a:latin typeface="Calibri"/>
                <a:cs typeface="Calibri"/>
              </a:rPr>
              <a:t>fixed-length</a:t>
            </a:r>
            <a:r>
              <a:rPr sz="25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00" spc="-15" dirty="0">
                <a:solidFill>
                  <a:srgbClr val="FFFFFF"/>
                </a:solidFill>
                <a:latin typeface="Calibri"/>
                <a:cs typeface="Calibri"/>
              </a:rPr>
              <a:t>frames</a:t>
            </a:r>
            <a:r>
              <a:rPr sz="25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00" spc="-5" dirty="0">
                <a:solidFill>
                  <a:srgbClr val="FFFFFF"/>
                </a:solidFill>
                <a:latin typeface="Calibri"/>
                <a:cs typeface="Calibri"/>
              </a:rPr>
              <a:t>with</a:t>
            </a:r>
            <a:r>
              <a:rPr sz="25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00" dirty="0">
                <a:solidFill>
                  <a:srgbClr val="FFFFFF"/>
                </a:solidFill>
                <a:latin typeface="Calibri"/>
                <a:cs typeface="Calibri"/>
              </a:rPr>
              <a:t>each</a:t>
            </a:r>
            <a:r>
              <a:rPr sz="25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00" spc="-15" dirty="0">
                <a:solidFill>
                  <a:srgbClr val="FFFFFF"/>
                </a:solidFill>
                <a:latin typeface="Calibri"/>
                <a:cs typeface="Calibri"/>
              </a:rPr>
              <a:t>frame</a:t>
            </a:r>
            <a:r>
              <a:rPr sz="25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00" spc="-10" dirty="0">
                <a:solidFill>
                  <a:srgbClr val="FFFFFF"/>
                </a:solidFill>
                <a:latin typeface="Calibri"/>
                <a:cs typeface="Calibri"/>
              </a:rPr>
              <a:t>taking</a:t>
            </a:r>
            <a:r>
              <a:rPr sz="25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00" spc="-5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2475" spc="-7" baseline="-20202" dirty="0">
                <a:solidFill>
                  <a:srgbClr val="FFFFFF"/>
                </a:solidFill>
                <a:latin typeface="Calibri"/>
                <a:cs typeface="Calibri"/>
              </a:rPr>
              <a:t>fr</a:t>
            </a:r>
            <a:r>
              <a:rPr sz="2475" spc="300" baseline="-2020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00" spc="-1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500" spc="-10" dirty="0">
                <a:solidFill>
                  <a:srgbClr val="FFFFFF"/>
                </a:solidFill>
                <a:latin typeface="Calibri"/>
                <a:cs typeface="Calibri"/>
              </a:rPr>
              <a:t> send.</a:t>
            </a:r>
            <a:endParaRPr sz="2500">
              <a:latin typeface="Calibri"/>
              <a:cs typeface="Calibri"/>
            </a:endParaRPr>
          </a:p>
          <a:p>
            <a:pPr marL="324485" marR="157480" indent="-287020">
              <a:lnSpc>
                <a:spcPct val="100000"/>
              </a:lnSpc>
              <a:spcBef>
                <a:spcPts val="960"/>
              </a:spcBef>
              <a:buFont typeface="Arial MT"/>
              <a:buChar char="•"/>
              <a:tabLst>
                <a:tab pos="324485" algn="l"/>
                <a:tab pos="325120" algn="l"/>
              </a:tabLst>
            </a:pPr>
            <a:r>
              <a:rPr sz="2500" spc="-15" dirty="0">
                <a:solidFill>
                  <a:srgbClr val="FFFFFF"/>
                </a:solidFill>
                <a:latin typeface="Calibri"/>
                <a:cs typeface="Calibri"/>
              </a:rPr>
              <a:t>Vulnerable</a:t>
            </a:r>
            <a:r>
              <a:rPr sz="25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00" spc="-5" dirty="0">
                <a:solidFill>
                  <a:srgbClr val="FFFFFF"/>
                </a:solidFill>
                <a:latin typeface="Calibri"/>
                <a:cs typeface="Calibri"/>
              </a:rPr>
              <a:t>time</a:t>
            </a:r>
            <a:r>
              <a:rPr sz="25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00" spc="-5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25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00" spc="-5" dirty="0">
                <a:solidFill>
                  <a:srgbClr val="FFFFFF"/>
                </a:solidFill>
                <a:latin typeface="Calibri"/>
                <a:cs typeface="Calibri"/>
              </a:rPr>
              <a:t>which</a:t>
            </a:r>
            <a:r>
              <a:rPr sz="25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00" spc="-10" dirty="0">
                <a:solidFill>
                  <a:srgbClr val="FFFFFF"/>
                </a:solidFill>
                <a:latin typeface="Calibri"/>
                <a:cs typeface="Calibri"/>
              </a:rPr>
              <a:t>there</a:t>
            </a:r>
            <a:r>
              <a:rPr sz="25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00" spc="-5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5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00" spc="-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5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00" spc="-10" dirty="0">
                <a:solidFill>
                  <a:srgbClr val="FFFFFF"/>
                </a:solidFill>
                <a:latin typeface="Calibri"/>
                <a:cs typeface="Calibri"/>
              </a:rPr>
              <a:t>possibility</a:t>
            </a:r>
            <a:r>
              <a:rPr sz="25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25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00" spc="-10" dirty="0">
                <a:solidFill>
                  <a:srgbClr val="FFFFFF"/>
                </a:solidFill>
                <a:latin typeface="Calibri"/>
                <a:cs typeface="Calibri"/>
              </a:rPr>
              <a:t>collision,</a:t>
            </a:r>
            <a:r>
              <a:rPr sz="25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00" spc="-15" dirty="0">
                <a:solidFill>
                  <a:srgbClr val="FFFFFF"/>
                </a:solidFill>
                <a:latin typeface="Calibri"/>
                <a:cs typeface="Calibri"/>
              </a:rPr>
              <a:t>we</a:t>
            </a:r>
            <a:r>
              <a:rPr sz="25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00" spc="-10" dirty="0">
                <a:solidFill>
                  <a:srgbClr val="FFFFFF"/>
                </a:solidFill>
                <a:latin typeface="Calibri"/>
                <a:cs typeface="Calibri"/>
              </a:rPr>
              <a:t>see</a:t>
            </a:r>
            <a:r>
              <a:rPr sz="25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00" spc="-10" dirty="0">
                <a:solidFill>
                  <a:srgbClr val="FFFFFF"/>
                </a:solidFill>
                <a:latin typeface="Calibri"/>
                <a:cs typeface="Calibri"/>
              </a:rPr>
              <a:t>that</a:t>
            </a:r>
            <a:r>
              <a:rPr sz="25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5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00" spc="-5" dirty="0">
                <a:solidFill>
                  <a:srgbClr val="FFFFFF"/>
                </a:solidFill>
                <a:latin typeface="Calibri"/>
                <a:cs typeface="Calibri"/>
              </a:rPr>
              <a:t>time</a:t>
            </a:r>
            <a:r>
              <a:rPr sz="25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00" spc="-10" dirty="0">
                <a:solidFill>
                  <a:srgbClr val="FFFFFF"/>
                </a:solidFill>
                <a:latin typeface="Calibri"/>
                <a:cs typeface="Calibri"/>
              </a:rPr>
              <a:t>during </a:t>
            </a:r>
            <a:r>
              <a:rPr sz="2500" spc="-5" dirty="0">
                <a:solidFill>
                  <a:srgbClr val="FFFFFF"/>
                </a:solidFill>
                <a:latin typeface="Calibri"/>
                <a:cs typeface="Calibri"/>
              </a:rPr>
              <a:t> which</a:t>
            </a:r>
            <a:r>
              <a:rPr sz="25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00" spc="-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5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00" spc="-5" dirty="0">
                <a:solidFill>
                  <a:srgbClr val="FFFFFF"/>
                </a:solidFill>
                <a:latin typeface="Calibri"/>
                <a:cs typeface="Calibri"/>
              </a:rPr>
              <a:t>collision</a:t>
            </a:r>
            <a:r>
              <a:rPr sz="25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00" spc="-20" dirty="0">
                <a:solidFill>
                  <a:srgbClr val="FFFFFF"/>
                </a:solidFill>
                <a:latin typeface="Calibri"/>
                <a:cs typeface="Calibri"/>
              </a:rPr>
              <a:t>may</a:t>
            </a:r>
            <a:r>
              <a:rPr sz="25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00" spc="-10" dirty="0">
                <a:solidFill>
                  <a:srgbClr val="FFFFFF"/>
                </a:solidFill>
                <a:latin typeface="Calibri"/>
                <a:cs typeface="Calibri"/>
              </a:rPr>
              <a:t>occur</a:t>
            </a:r>
            <a:r>
              <a:rPr sz="25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00" spc="-5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25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00" spc="-15" dirty="0">
                <a:solidFill>
                  <a:srgbClr val="FFFFFF"/>
                </a:solidFill>
                <a:latin typeface="Calibri"/>
                <a:cs typeface="Calibri"/>
              </a:rPr>
              <a:t>pure</a:t>
            </a:r>
            <a:r>
              <a:rPr sz="25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00" spc="-15" dirty="0">
                <a:solidFill>
                  <a:srgbClr val="FFFFFF"/>
                </a:solidFill>
                <a:latin typeface="Calibri"/>
                <a:cs typeface="Calibri"/>
              </a:rPr>
              <a:t>ALOHA,</a:t>
            </a:r>
            <a:r>
              <a:rPr sz="25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00" spc="-5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5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00" spc="-5" dirty="0">
                <a:solidFill>
                  <a:srgbClr val="FFFFFF"/>
                </a:solidFill>
                <a:latin typeface="Calibri"/>
                <a:cs typeface="Calibri"/>
              </a:rPr>
              <a:t>2 times</a:t>
            </a:r>
            <a:r>
              <a:rPr sz="25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5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00" spc="-15" dirty="0">
                <a:solidFill>
                  <a:srgbClr val="FFFFFF"/>
                </a:solidFill>
                <a:latin typeface="Calibri"/>
                <a:cs typeface="Calibri"/>
              </a:rPr>
              <a:t>frame</a:t>
            </a:r>
            <a:r>
              <a:rPr sz="25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00" spc="-10" dirty="0">
                <a:solidFill>
                  <a:srgbClr val="FFFFFF"/>
                </a:solidFill>
                <a:latin typeface="Calibri"/>
                <a:cs typeface="Calibri"/>
              </a:rPr>
              <a:t>transmission</a:t>
            </a:r>
            <a:r>
              <a:rPr sz="25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00" spc="-5" dirty="0">
                <a:solidFill>
                  <a:srgbClr val="FFFFFF"/>
                </a:solidFill>
                <a:latin typeface="Calibri"/>
                <a:cs typeface="Calibri"/>
              </a:rPr>
              <a:t>time.</a:t>
            </a:r>
            <a:r>
              <a:rPr sz="25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00" spc="-15" dirty="0">
                <a:solidFill>
                  <a:srgbClr val="FFFFFF"/>
                </a:solidFill>
                <a:latin typeface="Calibri"/>
                <a:cs typeface="Calibri"/>
              </a:rPr>
              <a:t>Pure </a:t>
            </a:r>
            <a:r>
              <a:rPr sz="2500" spc="-5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00" spc="-20" dirty="0">
                <a:solidFill>
                  <a:srgbClr val="FFFFFF"/>
                </a:solidFill>
                <a:latin typeface="Calibri"/>
                <a:cs typeface="Calibri"/>
              </a:rPr>
              <a:t>ALOHA</a:t>
            </a:r>
            <a:r>
              <a:rPr sz="25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00" spc="-10" dirty="0">
                <a:solidFill>
                  <a:srgbClr val="FFFFFF"/>
                </a:solidFill>
                <a:latin typeface="Calibri"/>
                <a:cs typeface="Calibri"/>
              </a:rPr>
              <a:t>vulnerable</a:t>
            </a:r>
            <a:r>
              <a:rPr sz="25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00" spc="-5" dirty="0">
                <a:solidFill>
                  <a:srgbClr val="FFFFFF"/>
                </a:solidFill>
                <a:latin typeface="Calibri"/>
                <a:cs typeface="Calibri"/>
              </a:rPr>
              <a:t>time= 2 x</a:t>
            </a:r>
            <a:r>
              <a:rPr sz="25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0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2475" baseline="-20202" dirty="0">
                <a:solidFill>
                  <a:srgbClr val="FFFFFF"/>
                </a:solidFill>
                <a:latin typeface="Calibri"/>
                <a:cs typeface="Calibri"/>
              </a:rPr>
              <a:t>fr</a:t>
            </a:r>
            <a:endParaRPr sz="2475" baseline="-20202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74291" y="2273807"/>
            <a:ext cx="9043416" cy="3585972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412616" y="6228613"/>
            <a:ext cx="5351780" cy="584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85"/>
              </a:lnSpc>
            </a:pPr>
            <a:r>
              <a:rPr sz="4400" u="heavy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3"/>
              </a:rPr>
              <a:t>www.knowledgegate.in</a:t>
            </a:r>
            <a:endParaRPr sz="4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8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3412616" y="6228613"/>
            <a:ext cx="5351780" cy="584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85"/>
              </a:lnSpc>
            </a:pPr>
            <a:r>
              <a:rPr sz="4400" u="heavy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3"/>
              </a:rPr>
              <a:t>www.knowledgegate.in</a:t>
            </a:r>
            <a:endParaRPr sz="4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" y="0"/>
            <a:ext cx="11974830" cy="3196590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pPr marL="337185" indent="-287020">
              <a:lnSpc>
                <a:spcPct val="100000"/>
              </a:lnSpc>
              <a:spcBef>
                <a:spcPts val="1060"/>
              </a:spcBef>
              <a:buClr>
                <a:srgbClr val="FFFFFF"/>
              </a:buClr>
              <a:buFont typeface="Arial MT"/>
              <a:buChar char="•"/>
              <a:tabLst>
                <a:tab pos="337185" algn="l"/>
                <a:tab pos="337820" algn="l"/>
              </a:tabLst>
            </a:pP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If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all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these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stations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try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resend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their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frames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after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time-out,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frames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will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collide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again.</a:t>
            </a:r>
            <a:endParaRPr sz="2400">
              <a:latin typeface="Calibri"/>
              <a:cs typeface="Calibri"/>
            </a:endParaRPr>
          </a:p>
          <a:p>
            <a:pPr marL="337185" marR="342265" indent="-287020">
              <a:lnSpc>
                <a:spcPct val="100000"/>
              </a:lnSpc>
              <a:spcBef>
                <a:spcPts val="965"/>
              </a:spcBef>
              <a:buFont typeface="Arial MT"/>
              <a:buChar char="•"/>
              <a:tabLst>
                <a:tab pos="337185" algn="l"/>
                <a:tab pos="337820" algn="l"/>
              </a:tabLst>
            </a:pP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Pure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ALOHA dictates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that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when the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time-out period passes,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each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station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waits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random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amount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time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before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resending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its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frame.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4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randomness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will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help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avoid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more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collisions. </a:t>
            </a:r>
            <a:r>
              <a:rPr sz="2400" spc="-5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45" dirty="0">
                <a:solidFill>
                  <a:srgbClr val="FFFFFF"/>
                </a:solidFill>
                <a:latin typeface="Calibri"/>
                <a:cs typeface="Calibri"/>
              </a:rPr>
              <a:t>We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call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this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time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back-off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time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2400" spc="-7" baseline="-20833" dirty="0">
                <a:solidFill>
                  <a:srgbClr val="FFFFFF"/>
                </a:solidFill>
                <a:latin typeface="Calibri"/>
                <a:cs typeface="Calibri"/>
              </a:rPr>
              <a:t>B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Clr>
                <a:srgbClr val="FFFFFF"/>
              </a:buClr>
              <a:buFont typeface="Arial MT"/>
              <a:buChar char="•"/>
            </a:pPr>
            <a:endParaRPr sz="2350">
              <a:latin typeface="Calibri"/>
              <a:cs typeface="Calibri"/>
            </a:endParaRPr>
          </a:p>
          <a:p>
            <a:pPr marL="337185" marR="43180" indent="-287020">
              <a:lnSpc>
                <a:spcPct val="100000"/>
              </a:lnSpc>
              <a:buFont typeface="Arial MT"/>
              <a:buChar char="•"/>
              <a:tabLst>
                <a:tab pos="337185" algn="l"/>
                <a:tab pos="337820" algn="l"/>
              </a:tabLst>
            </a:pP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Pure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ALOHA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has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a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second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method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prevent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congesting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the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channel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with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retransmitted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frames.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After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maximum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number of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retransmissions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attempts K</a:t>
            </a:r>
            <a:r>
              <a:rPr sz="2400" spc="-22" baseline="-20833" dirty="0">
                <a:solidFill>
                  <a:srgbClr val="FFFFFF"/>
                </a:solidFill>
                <a:latin typeface="Calibri"/>
                <a:cs typeface="Calibri"/>
              </a:rPr>
              <a:t>max</a:t>
            </a:r>
            <a:r>
              <a:rPr sz="2400" spc="-15" baseline="-20833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station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must give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up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and </a:t>
            </a:r>
            <a:r>
              <a:rPr sz="2400" spc="-5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try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0" dirty="0">
                <a:solidFill>
                  <a:srgbClr val="FFFFFF"/>
                </a:solidFill>
                <a:latin typeface="Calibri"/>
                <a:cs typeface="Calibri"/>
              </a:rPr>
              <a:t>later.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412616" y="6228613"/>
            <a:ext cx="5351780" cy="584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85"/>
              </a:lnSpc>
            </a:pPr>
            <a:r>
              <a:rPr sz="4400" u="heavy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www.knowledgegate.in</a:t>
            </a:r>
            <a:endParaRPr sz="4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8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3412616" y="6228613"/>
            <a:ext cx="5351780" cy="584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85"/>
              </a:lnSpc>
            </a:pPr>
            <a:r>
              <a:rPr sz="4400" u="heavy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3"/>
              </a:rPr>
              <a:t>www.knowledgegate.in</a:t>
            </a:r>
            <a:endParaRPr sz="4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424935" y="6723303"/>
            <a:ext cx="5329555" cy="36830"/>
          </a:xfrm>
          <a:custGeom>
            <a:avLst/>
            <a:gdLst/>
            <a:ahLst/>
            <a:cxnLst/>
            <a:rect l="l" t="t" r="r" b="b"/>
            <a:pathLst>
              <a:path w="5329555" h="36829">
                <a:moveTo>
                  <a:pt x="5329428" y="0"/>
                </a:moveTo>
                <a:lnTo>
                  <a:pt x="0" y="0"/>
                </a:lnTo>
                <a:lnTo>
                  <a:pt x="0" y="36575"/>
                </a:lnTo>
                <a:lnTo>
                  <a:pt x="5329428" y="36575"/>
                </a:lnTo>
                <a:lnTo>
                  <a:pt x="5329428" y="0"/>
                </a:lnTo>
                <a:close/>
              </a:path>
            </a:pathLst>
          </a:custGeom>
          <a:solidFill>
            <a:srgbClr val="0462C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70605" y="6807"/>
            <a:ext cx="6050915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u="heavy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Applications</a:t>
            </a:r>
            <a:r>
              <a:rPr sz="3200" b="1" u="heavy" spc="-6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3200" b="1" u="heavy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of </a:t>
            </a:r>
            <a:r>
              <a:rPr sz="3200" b="1" u="heavy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Computer</a:t>
            </a:r>
            <a:r>
              <a:rPr sz="3200" b="1" u="heavy" spc="-2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3200" b="1" u="heavy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Networks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8739" y="504189"/>
            <a:ext cx="6889115" cy="1855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000" b="1" u="heavy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Business</a:t>
            </a:r>
            <a:r>
              <a:rPr sz="2000" b="1" u="heavy" spc="-5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2000" b="1" u="heavy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and</a:t>
            </a:r>
            <a:r>
              <a:rPr sz="2000" b="1" u="heavy" spc="-2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2000" b="1" u="heavy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Commerce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:</a:t>
            </a:r>
            <a:endParaRPr sz="2000">
              <a:latin typeface="Calibri"/>
              <a:cs typeface="Calibri"/>
            </a:endParaRPr>
          </a:p>
          <a:p>
            <a:pPr marL="812800" lvl="1" indent="-342900">
              <a:lnSpc>
                <a:spcPct val="100000"/>
              </a:lnSpc>
              <a:buFont typeface="Arial MT"/>
              <a:buChar char="•"/>
              <a:tabLst>
                <a:tab pos="812165" algn="l"/>
                <a:tab pos="812800" algn="l"/>
              </a:tabLst>
            </a:pP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E-commerce,</a:t>
            </a:r>
            <a:r>
              <a:rPr sz="20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online 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banking,</a:t>
            </a:r>
            <a:r>
              <a:rPr sz="20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stock</a:t>
            </a:r>
            <a:r>
              <a:rPr sz="2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trading,</a:t>
            </a:r>
            <a:r>
              <a:rPr sz="20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etc.</a:t>
            </a:r>
            <a:endParaRPr sz="2000">
              <a:latin typeface="Calibri"/>
              <a:cs typeface="Calibri"/>
            </a:endParaRPr>
          </a:p>
          <a:p>
            <a:pPr marL="812800" lvl="1" indent="-342900">
              <a:lnSpc>
                <a:spcPct val="100000"/>
              </a:lnSpc>
              <a:buFont typeface="Arial MT"/>
              <a:buChar char="•"/>
              <a:tabLst>
                <a:tab pos="812165" algn="l"/>
                <a:tab pos="812800" algn="l"/>
              </a:tabLst>
            </a:pP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Facilitates</a:t>
            </a:r>
            <a:r>
              <a:rPr sz="200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remote</a:t>
            </a:r>
            <a:r>
              <a:rPr sz="2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working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and global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collaboration.</a:t>
            </a:r>
            <a:endParaRPr sz="20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000" b="1" u="heavy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Education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:</a:t>
            </a:r>
            <a:endParaRPr sz="2000">
              <a:latin typeface="Calibri"/>
              <a:cs typeface="Calibri"/>
            </a:endParaRPr>
          </a:p>
          <a:p>
            <a:pPr marL="812800" lvl="1" indent="-342900">
              <a:lnSpc>
                <a:spcPct val="100000"/>
              </a:lnSpc>
              <a:buFont typeface="Arial MT"/>
              <a:buChar char="•"/>
              <a:tabLst>
                <a:tab pos="812165" algn="l"/>
                <a:tab pos="812800" algn="l"/>
              </a:tabLst>
            </a:pP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E-learning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platforms,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virtual</a:t>
            </a:r>
            <a:r>
              <a:rPr sz="2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classrooms,</a:t>
            </a:r>
            <a:r>
              <a:rPr sz="2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online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exams,</a:t>
            </a:r>
            <a:r>
              <a:rPr sz="2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etc.</a:t>
            </a:r>
            <a:endParaRPr sz="2000">
              <a:latin typeface="Calibri"/>
              <a:cs typeface="Calibri"/>
            </a:endParaRPr>
          </a:p>
          <a:p>
            <a:pPr marL="812800" lvl="1" indent="-342900">
              <a:lnSpc>
                <a:spcPct val="100000"/>
              </a:lnSpc>
              <a:buFont typeface="Arial MT"/>
              <a:buChar char="•"/>
              <a:tabLst>
                <a:tab pos="812165" algn="l"/>
                <a:tab pos="812800" algn="l"/>
              </a:tabLst>
            </a:pP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Facilitates</a:t>
            </a:r>
            <a:r>
              <a:rPr sz="200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research</a:t>
            </a:r>
            <a:r>
              <a:rPr sz="2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knowledge</a:t>
            </a:r>
            <a:r>
              <a:rPr sz="20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sharing.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8739" y="3552825"/>
            <a:ext cx="10778490" cy="2465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000" b="1" u="heavy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Healthcare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:</a:t>
            </a:r>
            <a:endParaRPr sz="2000">
              <a:latin typeface="Calibri"/>
              <a:cs typeface="Calibri"/>
            </a:endParaRPr>
          </a:p>
          <a:p>
            <a:pPr marL="812800" lvl="1" indent="-342900">
              <a:lnSpc>
                <a:spcPct val="100000"/>
              </a:lnSpc>
              <a:buFont typeface="Arial MT"/>
              <a:buChar char="•"/>
              <a:tabLst>
                <a:tab pos="812165" algn="l"/>
                <a:tab pos="812800" algn="l"/>
              </a:tabLst>
            </a:pP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Telemedicine,</a:t>
            </a:r>
            <a:r>
              <a:rPr sz="2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electronic</a:t>
            </a:r>
            <a:r>
              <a:rPr sz="2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health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records,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remote</a:t>
            </a:r>
            <a:r>
              <a:rPr sz="2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patient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monitoring,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etc.</a:t>
            </a:r>
            <a:endParaRPr sz="20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000" b="1" u="heavy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Government</a:t>
            </a:r>
            <a:r>
              <a:rPr sz="2000" b="1" u="heavy" spc="-3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2000" b="1" u="heavy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Services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:</a:t>
            </a:r>
            <a:endParaRPr sz="2000">
              <a:latin typeface="Calibri"/>
              <a:cs typeface="Calibri"/>
            </a:endParaRPr>
          </a:p>
          <a:p>
            <a:pPr marL="812800" lvl="1" indent="-342900">
              <a:lnSpc>
                <a:spcPct val="100000"/>
              </a:lnSpc>
              <a:buFont typeface="Arial MT"/>
              <a:buChar char="•"/>
              <a:tabLst>
                <a:tab pos="812165" algn="l"/>
                <a:tab pos="812800" algn="l"/>
              </a:tabLst>
            </a:pP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E-governance, online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public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services,</a:t>
            </a:r>
            <a:r>
              <a:rPr sz="200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secure</a:t>
            </a:r>
            <a:r>
              <a:rPr sz="2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communication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between</a:t>
            </a:r>
            <a:r>
              <a:rPr sz="2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government</a:t>
            </a:r>
            <a:r>
              <a:rPr sz="2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agencies,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etc.</a:t>
            </a:r>
            <a:endParaRPr sz="20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000" b="1" u="heavy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Entertainment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:</a:t>
            </a:r>
            <a:endParaRPr sz="2000">
              <a:latin typeface="Calibri"/>
              <a:cs typeface="Calibri"/>
            </a:endParaRPr>
          </a:p>
          <a:p>
            <a:pPr marL="812800" lvl="1" indent="-342900">
              <a:lnSpc>
                <a:spcPct val="100000"/>
              </a:lnSpc>
              <a:buFont typeface="Arial MT"/>
              <a:buChar char="•"/>
              <a:tabLst>
                <a:tab pos="812165" algn="l"/>
                <a:tab pos="812800" algn="l"/>
              </a:tabLst>
            </a:pP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Online gaming,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streaming</a:t>
            </a:r>
            <a:r>
              <a:rPr sz="2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services,</a:t>
            </a:r>
            <a:r>
              <a:rPr sz="2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social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media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platforms,</a:t>
            </a:r>
            <a:r>
              <a:rPr sz="2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etc.</a:t>
            </a:r>
            <a:endParaRPr sz="20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000" b="1" u="heavy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Scientific</a:t>
            </a:r>
            <a:r>
              <a:rPr sz="2000" b="1" u="heavy" spc="-3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2000" b="1" u="heavy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Research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:</a:t>
            </a:r>
            <a:endParaRPr sz="2000">
              <a:latin typeface="Calibri"/>
              <a:cs typeface="Calibri"/>
            </a:endParaRPr>
          </a:p>
          <a:p>
            <a:pPr marL="812800" lvl="1" indent="-342900">
              <a:lnSpc>
                <a:spcPct val="100000"/>
              </a:lnSpc>
              <a:buFont typeface="Arial MT"/>
              <a:buChar char="•"/>
              <a:tabLst>
                <a:tab pos="812165" algn="l"/>
                <a:tab pos="812800" algn="l"/>
              </a:tabLst>
            </a:pP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Facilitates</a:t>
            </a:r>
            <a:r>
              <a:rPr sz="2000" spc="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2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sharing</a:t>
            </a:r>
            <a:r>
              <a:rPr sz="2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collaboration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research</a:t>
            </a:r>
            <a:r>
              <a:rPr sz="2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projects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between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institutions</a:t>
            </a:r>
            <a:r>
              <a:rPr sz="2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worldwide.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8739" y="5991250"/>
            <a:ext cx="271970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000" b="1" u="heavy" spc="-3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Travel</a:t>
            </a:r>
            <a:r>
              <a:rPr sz="2000" b="1" u="heavy" spc="-3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2000" b="1" u="heavy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and</a:t>
            </a:r>
            <a:r>
              <a:rPr sz="2000" b="1" u="heavy" spc="-3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2000" b="1" u="heavy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Hospitality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: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10540" y="5991859"/>
            <a:ext cx="808291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0" indent="-3429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380365" algn="l"/>
                <a:tab pos="381000" algn="l"/>
              </a:tabLst>
            </a:pP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tic</a:t>
            </a:r>
            <a:r>
              <a:rPr sz="2000" spc="-60" dirty="0">
                <a:solidFill>
                  <a:srgbClr val="FFFFFF"/>
                </a:solidFill>
                <a:latin typeface="Calibri"/>
                <a:cs typeface="Calibri"/>
              </a:rPr>
              <a:t>k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bookin</a:t>
            </a:r>
            <a:r>
              <a:rPr sz="2000" spc="25" dirty="0">
                <a:solidFill>
                  <a:srgbClr val="FFFFFF"/>
                </a:solidFill>
                <a:latin typeface="Calibri"/>
                <a:cs typeface="Calibri"/>
              </a:rPr>
              <a:t>g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,</a:t>
            </a:r>
            <a:r>
              <a:rPr sz="20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h</a:t>
            </a:r>
            <a:r>
              <a:rPr sz="2000" spc="-385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6600" spc="-4155" baseline="-9469" dirty="0">
                <a:solidFill>
                  <a:srgbClr val="0462C1"/>
                </a:solidFill>
                <a:latin typeface="Calibri"/>
                <a:cs typeface="Calibri"/>
                <a:hlinkClick r:id="rId2"/>
              </a:rPr>
              <a:t>w</a:t>
            </a:r>
            <a:r>
              <a:rPr sz="2000" spc="-25" dirty="0">
                <a:solidFill>
                  <a:srgbClr val="FFFFFF"/>
                </a:solidFill>
                <a:latin typeface="Calibri"/>
                <a:cs typeface="Calibri"/>
                <a:hlinkClick r:id="rId2"/>
              </a:rPr>
              <a:t>t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  <a:hlinkClick r:id="rId2"/>
              </a:rPr>
              <a:t>el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  <a:hlinkClick r:id="rId2"/>
              </a:rPr>
              <a:t> </a:t>
            </a:r>
            <a:r>
              <a:rPr sz="2000" spc="-484" dirty="0">
                <a:solidFill>
                  <a:srgbClr val="FFFFFF"/>
                </a:solidFill>
                <a:latin typeface="Calibri"/>
                <a:cs typeface="Calibri"/>
                <a:hlinkClick r:id="rId2"/>
              </a:rPr>
              <a:t>r</a:t>
            </a:r>
            <a:r>
              <a:rPr sz="6600" spc="-4042" baseline="-9469" dirty="0">
                <a:solidFill>
                  <a:srgbClr val="0462C1"/>
                </a:solidFill>
                <a:latin typeface="Calibri"/>
                <a:cs typeface="Calibri"/>
                <a:hlinkClick r:id="rId2"/>
              </a:rPr>
              <a:t>w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  <a:hlinkClick r:id="rId2"/>
              </a:rPr>
              <a:t>es</a:t>
            </a:r>
            <a:r>
              <a:rPr sz="2000" spc="-80" dirty="0">
                <a:solidFill>
                  <a:srgbClr val="FFFFFF"/>
                </a:solidFill>
                <a:latin typeface="Calibri"/>
                <a:cs typeface="Calibri"/>
                <a:hlinkClick r:id="rId2"/>
              </a:rPr>
              <a:t>e</a:t>
            </a:r>
            <a:r>
              <a:rPr sz="6600" spc="-4620" baseline="-9469" dirty="0">
                <a:solidFill>
                  <a:srgbClr val="0462C1"/>
                </a:solidFill>
                <a:latin typeface="Calibri"/>
                <a:cs typeface="Calibri"/>
                <a:hlinkClick r:id="rId2"/>
              </a:rPr>
              <a:t>w</a:t>
            </a:r>
            <a:r>
              <a:rPr sz="2000" spc="15" dirty="0">
                <a:solidFill>
                  <a:srgbClr val="FFFFFF"/>
                </a:solidFill>
                <a:latin typeface="Calibri"/>
                <a:cs typeface="Calibri"/>
                <a:hlinkClick r:id="rId2"/>
              </a:rPr>
              <a:t>r</a:t>
            </a:r>
            <a:r>
              <a:rPr sz="2000" spc="-30" dirty="0">
                <a:solidFill>
                  <a:srgbClr val="FFFFFF"/>
                </a:solidFill>
                <a:latin typeface="Calibri"/>
                <a:cs typeface="Calibri"/>
                <a:hlinkClick r:id="rId2"/>
              </a:rPr>
              <a:t>v</a:t>
            </a:r>
            <a:r>
              <a:rPr sz="2000" spc="-25" dirty="0">
                <a:solidFill>
                  <a:srgbClr val="FFFFFF"/>
                </a:solidFill>
                <a:latin typeface="Calibri"/>
                <a:cs typeface="Calibri"/>
                <a:hlinkClick r:id="rId2"/>
              </a:rPr>
              <a:t>a</a:t>
            </a:r>
            <a:r>
              <a:rPr sz="2000" spc="-405" dirty="0">
                <a:solidFill>
                  <a:srgbClr val="FFFFFF"/>
                </a:solidFill>
                <a:latin typeface="Calibri"/>
                <a:cs typeface="Calibri"/>
                <a:hlinkClick r:id="rId2"/>
              </a:rPr>
              <a:t>t</a:t>
            </a:r>
            <a:r>
              <a:rPr sz="6600" spc="-1064" baseline="-9469" dirty="0">
                <a:solidFill>
                  <a:srgbClr val="0462C1"/>
                </a:solidFill>
                <a:latin typeface="Calibri"/>
                <a:cs typeface="Calibri"/>
                <a:hlinkClick r:id="rId2"/>
              </a:rPr>
              <a:t>.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  <a:hlinkClick r:id="rId2"/>
              </a:rPr>
              <a:t>i</a:t>
            </a:r>
            <a:r>
              <a:rPr sz="2000" spc="-810" dirty="0">
                <a:solidFill>
                  <a:srgbClr val="FFFFFF"/>
                </a:solidFill>
                <a:latin typeface="Calibri"/>
                <a:cs typeface="Calibri"/>
                <a:hlinkClick r:id="rId2"/>
              </a:rPr>
              <a:t>o</a:t>
            </a:r>
            <a:r>
              <a:rPr sz="6600" spc="-1792" baseline="-9469" dirty="0">
                <a:solidFill>
                  <a:srgbClr val="0462C1"/>
                </a:solidFill>
                <a:latin typeface="Calibri"/>
                <a:cs typeface="Calibri"/>
                <a:hlinkClick r:id="rId2"/>
              </a:rPr>
              <a:t>k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  <a:hlinkClick r:id="rId2"/>
              </a:rPr>
              <a:t>n</a:t>
            </a:r>
            <a:r>
              <a:rPr sz="2000" spc="-650" dirty="0">
                <a:solidFill>
                  <a:srgbClr val="FFFFFF"/>
                </a:solidFill>
                <a:latin typeface="Calibri"/>
                <a:cs typeface="Calibri"/>
                <a:hlinkClick r:id="rId2"/>
              </a:rPr>
              <a:t>s</a:t>
            </a:r>
            <a:r>
              <a:rPr sz="6600" spc="-2504" baseline="-9469" dirty="0">
                <a:solidFill>
                  <a:srgbClr val="0462C1"/>
                </a:solidFill>
                <a:latin typeface="Calibri"/>
                <a:cs typeface="Calibri"/>
                <a:hlinkClick r:id="rId2"/>
              </a:rPr>
              <a:t>n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  <a:hlinkClick r:id="rId2"/>
              </a:rPr>
              <a:t>,</a:t>
            </a:r>
            <a:r>
              <a:rPr sz="2000" spc="25" dirty="0">
                <a:solidFill>
                  <a:srgbClr val="FFFFFF"/>
                </a:solidFill>
                <a:latin typeface="Calibri"/>
                <a:cs typeface="Calibri"/>
                <a:hlinkClick r:id="rId2"/>
              </a:rPr>
              <a:t> </a:t>
            </a:r>
            <a:r>
              <a:rPr sz="2000" spc="-580" dirty="0">
                <a:solidFill>
                  <a:srgbClr val="FFFFFF"/>
                </a:solidFill>
                <a:latin typeface="Calibri"/>
                <a:cs typeface="Calibri"/>
                <a:hlinkClick r:id="rId2"/>
              </a:rPr>
              <a:t>G</a:t>
            </a:r>
            <a:r>
              <a:rPr sz="6600" spc="-2625" baseline="-9469" dirty="0">
                <a:solidFill>
                  <a:srgbClr val="0462C1"/>
                </a:solidFill>
                <a:latin typeface="Calibri"/>
                <a:cs typeface="Calibri"/>
                <a:hlinkClick r:id="rId2"/>
              </a:rPr>
              <a:t>o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  <a:hlinkClick r:id="rId2"/>
              </a:rPr>
              <a:t>P</a:t>
            </a:r>
            <a:r>
              <a:rPr sz="2000" spc="-204" dirty="0">
                <a:solidFill>
                  <a:srgbClr val="FFFFFF"/>
                </a:solidFill>
                <a:latin typeface="Calibri"/>
                <a:cs typeface="Calibri"/>
                <a:hlinkClick r:id="rId2"/>
              </a:rPr>
              <a:t>S</a:t>
            </a:r>
            <a:r>
              <a:rPr sz="6600" spc="-3734" baseline="-9469" dirty="0">
                <a:solidFill>
                  <a:srgbClr val="0462C1"/>
                </a:solidFill>
                <a:latin typeface="Calibri"/>
                <a:cs typeface="Calibri"/>
                <a:hlinkClick r:id="rId2"/>
              </a:rPr>
              <a:t>w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  <a:hlinkClick r:id="rId2"/>
              </a:rPr>
              <a:t>an</a:t>
            </a:r>
            <a:r>
              <a:rPr sz="2000" spc="-585" dirty="0">
                <a:solidFill>
                  <a:srgbClr val="FFFFFF"/>
                </a:solidFill>
                <a:latin typeface="Calibri"/>
                <a:cs typeface="Calibri"/>
                <a:hlinkClick r:id="rId2"/>
              </a:rPr>
              <a:t>d</a:t>
            </a:r>
            <a:r>
              <a:rPr sz="6600" spc="-7" baseline="-9469" dirty="0">
                <a:solidFill>
                  <a:srgbClr val="0462C1"/>
                </a:solidFill>
                <a:latin typeface="Calibri"/>
                <a:cs typeface="Calibri"/>
                <a:hlinkClick r:id="rId2"/>
              </a:rPr>
              <a:t>l</a:t>
            </a:r>
            <a:r>
              <a:rPr sz="6600" spc="-3277" baseline="-9469" dirty="0">
                <a:solidFill>
                  <a:srgbClr val="0462C1"/>
                </a:solidFill>
                <a:latin typeface="Calibri"/>
                <a:cs typeface="Calibri"/>
                <a:hlinkClick r:id="rId2"/>
              </a:rPr>
              <a:t>e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  <a:hlinkClick r:id="rId2"/>
              </a:rPr>
              <a:t>n</a:t>
            </a:r>
            <a:r>
              <a:rPr sz="2000" spc="-35" dirty="0">
                <a:solidFill>
                  <a:srgbClr val="FFFFFF"/>
                </a:solidFill>
                <a:latin typeface="Calibri"/>
                <a:cs typeface="Calibri"/>
                <a:hlinkClick r:id="rId2"/>
              </a:rPr>
              <a:t>a</a:t>
            </a:r>
            <a:r>
              <a:rPr sz="2000" spc="-710" dirty="0">
                <a:solidFill>
                  <a:srgbClr val="FFFFFF"/>
                </a:solidFill>
                <a:latin typeface="Calibri"/>
                <a:cs typeface="Calibri"/>
                <a:hlinkClick r:id="rId2"/>
              </a:rPr>
              <a:t>v</a:t>
            </a:r>
            <a:r>
              <a:rPr sz="6600" spc="-2415" baseline="-9469" dirty="0">
                <a:solidFill>
                  <a:srgbClr val="0462C1"/>
                </a:solidFill>
                <a:latin typeface="Calibri"/>
                <a:cs typeface="Calibri"/>
                <a:hlinkClick r:id="rId2"/>
              </a:rPr>
              <a:t>d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  <a:hlinkClick r:id="rId2"/>
              </a:rPr>
              <a:t>i</a:t>
            </a:r>
            <a:r>
              <a:rPr sz="2000" spc="-35" dirty="0">
                <a:solidFill>
                  <a:srgbClr val="FFFFFF"/>
                </a:solidFill>
                <a:latin typeface="Calibri"/>
                <a:cs typeface="Calibri"/>
                <a:hlinkClick r:id="rId2"/>
              </a:rPr>
              <a:t>g</a:t>
            </a:r>
            <a:r>
              <a:rPr sz="2000" spc="-720" dirty="0">
                <a:solidFill>
                  <a:srgbClr val="FFFFFF"/>
                </a:solidFill>
                <a:latin typeface="Calibri"/>
                <a:cs typeface="Calibri"/>
                <a:hlinkClick r:id="rId2"/>
              </a:rPr>
              <a:t>a</a:t>
            </a:r>
            <a:r>
              <a:rPr sz="6600" spc="-2077" baseline="-9469" dirty="0">
                <a:solidFill>
                  <a:srgbClr val="0462C1"/>
                </a:solidFill>
                <a:latin typeface="Calibri"/>
                <a:cs typeface="Calibri"/>
                <a:hlinkClick r:id="rId2"/>
              </a:rPr>
              <a:t>g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  <a:hlinkClick r:id="rId2"/>
              </a:rPr>
              <a:t>ti</a:t>
            </a:r>
            <a:r>
              <a:rPr sz="2000" spc="-844" dirty="0">
                <a:solidFill>
                  <a:srgbClr val="FFFFFF"/>
                </a:solidFill>
                <a:latin typeface="Calibri"/>
                <a:cs typeface="Calibri"/>
                <a:hlinkClick r:id="rId2"/>
              </a:rPr>
              <a:t>o</a:t>
            </a:r>
            <a:r>
              <a:rPr sz="6600" spc="-2032" baseline="-9469" dirty="0">
                <a:solidFill>
                  <a:srgbClr val="0462C1"/>
                </a:solidFill>
                <a:latin typeface="Calibri"/>
                <a:cs typeface="Calibri"/>
                <a:hlinkClick r:id="rId2"/>
              </a:rPr>
              <a:t>e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  <a:hlinkClick r:id="rId2"/>
              </a:rPr>
              <a:t>n</a:t>
            </a:r>
            <a:r>
              <a:rPr sz="2000" spc="-155" dirty="0">
                <a:solidFill>
                  <a:srgbClr val="FFFFFF"/>
                </a:solidFill>
                <a:latin typeface="Calibri"/>
                <a:cs typeface="Calibri"/>
                <a:hlinkClick r:id="rId2"/>
              </a:rPr>
              <a:t> </a:t>
            </a:r>
            <a:r>
              <a:rPr sz="6600" spc="-2879" baseline="-9469" dirty="0">
                <a:solidFill>
                  <a:srgbClr val="0462C1"/>
                </a:solidFill>
                <a:latin typeface="Calibri"/>
                <a:cs typeface="Calibri"/>
                <a:hlinkClick r:id="rId2"/>
              </a:rPr>
              <a:t>g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  <a:hlinkClick r:id="rId2"/>
              </a:rPr>
              <a:t>se</a:t>
            </a:r>
            <a:r>
              <a:rPr sz="2000" spc="-640" dirty="0">
                <a:solidFill>
                  <a:srgbClr val="FFFFFF"/>
                </a:solidFill>
                <a:latin typeface="Calibri"/>
                <a:cs typeface="Calibri"/>
                <a:hlinkClick r:id="rId2"/>
              </a:rPr>
              <a:t>r</a:t>
            </a:r>
            <a:r>
              <a:rPr sz="6600" spc="-2190" baseline="-9469" dirty="0">
                <a:solidFill>
                  <a:srgbClr val="0462C1"/>
                </a:solidFill>
                <a:latin typeface="Calibri"/>
                <a:cs typeface="Calibri"/>
                <a:hlinkClick r:id="rId2"/>
              </a:rPr>
              <a:t>a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  <a:hlinkClick r:id="rId2"/>
              </a:rPr>
              <a:t>v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  <a:hlinkClick r:id="rId2"/>
              </a:rPr>
              <a:t>i</a:t>
            </a:r>
            <a:r>
              <a:rPr sz="2000" spc="-785" dirty="0">
                <a:solidFill>
                  <a:srgbClr val="FFFFFF"/>
                </a:solidFill>
                <a:latin typeface="Calibri"/>
                <a:cs typeface="Calibri"/>
                <a:hlinkClick r:id="rId2"/>
              </a:rPr>
              <a:t>c</a:t>
            </a:r>
            <a:r>
              <a:rPr sz="6600" spc="-1042" baseline="-9469" dirty="0">
                <a:solidFill>
                  <a:srgbClr val="0462C1"/>
                </a:solidFill>
                <a:latin typeface="Calibri"/>
                <a:cs typeface="Calibri"/>
                <a:hlinkClick r:id="rId2"/>
              </a:rPr>
              <a:t>t</a:t>
            </a:r>
            <a:r>
              <a:rPr sz="2000" spc="-355" dirty="0">
                <a:solidFill>
                  <a:srgbClr val="FFFFFF"/>
                </a:solidFill>
                <a:latin typeface="Calibri"/>
                <a:cs typeface="Calibri"/>
                <a:hlinkClick r:id="rId2"/>
              </a:rPr>
              <a:t>e</a:t>
            </a:r>
            <a:r>
              <a:rPr sz="6600" spc="-2760" baseline="-9469" dirty="0">
                <a:solidFill>
                  <a:srgbClr val="0462C1"/>
                </a:solidFill>
                <a:latin typeface="Calibri"/>
                <a:cs typeface="Calibri"/>
                <a:hlinkClick r:id="rId2"/>
              </a:rPr>
              <a:t>e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  <a:hlinkClick r:id="rId2"/>
              </a:rPr>
              <a:t>s,</a:t>
            </a:r>
            <a:r>
              <a:rPr sz="2000" spc="15" dirty="0">
                <a:solidFill>
                  <a:srgbClr val="FFFFFF"/>
                </a:solidFill>
                <a:latin typeface="Calibri"/>
                <a:cs typeface="Calibri"/>
                <a:hlinkClick r:id="rId2"/>
              </a:rPr>
              <a:t> </a:t>
            </a:r>
            <a:r>
              <a:rPr sz="2000" spc="-910" dirty="0">
                <a:solidFill>
                  <a:srgbClr val="FFFFFF"/>
                </a:solidFill>
                <a:latin typeface="Calibri"/>
                <a:cs typeface="Calibri"/>
                <a:hlinkClick r:id="rId2"/>
              </a:rPr>
              <a:t>e</a:t>
            </a:r>
            <a:r>
              <a:rPr sz="6600" spc="-330" baseline="-9469" dirty="0">
                <a:solidFill>
                  <a:srgbClr val="0462C1"/>
                </a:solidFill>
                <a:latin typeface="Calibri"/>
                <a:cs typeface="Calibri"/>
                <a:hlinkClick r:id="rId2"/>
              </a:rPr>
              <a:t>.</a:t>
            </a:r>
            <a:r>
              <a:rPr sz="2000" spc="-455" dirty="0">
                <a:solidFill>
                  <a:srgbClr val="FFFFFF"/>
                </a:solidFill>
                <a:latin typeface="Calibri"/>
                <a:cs typeface="Calibri"/>
                <a:hlinkClick r:id="rId2"/>
              </a:rPr>
              <a:t>t</a:t>
            </a:r>
            <a:r>
              <a:rPr sz="6600" spc="-877" baseline="-9469" dirty="0">
                <a:solidFill>
                  <a:srgbClr val="0462C1"/>
                </a:solidFill>
                <a:latin typeface="Calibri"/>
                <a:cs typeface="Calibri"/>
                <a:hlinkClick r:id="rId2"/>
              </a:rPr>
              <a:t>i</a:t>
            </a:r>
            <a:r>
              <a:rPr sz="2000" spc="-265" dirty="0">
                <a:solidFill>
                  <a:srgbClr val="FFFFFF"/>
                </a:solidFill>
                <a:latin typeface="Calibri"/>
                <a:cs typeface="Calibri"/>
                <a:hlinkClick r:id="rId2"/>
              </a:rPr>
              <a:t>c</a:t>
            </a:r>
            <a:r>
              <a:rPr sz="6600" spc="-3075" baseline="-9469" dirty="0">
                <a:solidFill>
                  <a:srgbClr val="0462C1"/>
                </a:solidFill>
                <a:latin typeface="Calibri"/>
                <a:cs typeface="Calibri"/>
                <a:hlinkClick r:id="rId2"/>
              </a:rPr>
              <a:t>n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  <a:hlinkClick r:id="rId2"/>
              </a:rPr>
              <a:t>.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7092695" y="603504"/>
            <a:ext cx="4932045" cy="3243580"/>
            <a:chOff x="7092695" y="603504"/>
            <a:chExt cx="4932045" cy="3243580"/>
          </a:xfrm>
        </p:grpSpPr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95743" y="603504"/>
              <a:ext cx="4928615" cy="3243072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092695" y="3570731"/>
              <a:ext cx="2031492" cy="27584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8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3412616" y="6228613"/>
            <a:ext cx="5351780" cy="584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85"/>
              </a:lnSpc>
            </a:pPr>
            <a:r>
              <a:rPr sz="4400" u="heavy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3"/>
              </a:rPr>
              <a:t>www.knowledgegate.in</a:t>
            </a:r>
            <a:endParaRPr sz="4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34667" y="1458467"/>
            <a:ext cx="9122664" cy="394106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414009" y="3759"/>
            <a:ext cx="136398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u="heavy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A</a:t>
            </a:r>
            <a:r>
              <a:rPr sz="3600" b="1" u="heavy" spc="-6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L</a:t>
            </a:r>
            <a:r>
              <a:rPr sz="3600" b="1" u="heavy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OHA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412616" y="6228613"/>
            <a:ext cx="5351780" cy="584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85"/>
              </a:lnSpc>
            </a:pPr>
            <a:r>
              <a:rPr sz="4400" u="heavy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3"/>
              </a:rPr>
              <a:t>www.knowledgegate.in</a:t>
            </a:r>
            <a:endParaRPr sz="4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95798" y="9855"/>
            <a:ext cx="219900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u="heavy" spc="-1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Slotted</a:t>
            </a:r>
            <a:r>
              <a:rPr sz="2800" b="1" u="heavy" spc="-8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2800" b="1" u="heavy" spc="-1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ALOHA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640" y="565149"/>
            <a:ext cx="12068175" cy="1884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08000" marR="215265" indent="-4572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507365" algn="l"/>
                <a:tab pos="508000" algn="l"/>
              </a:tabLst>
            </a:pP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Pure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ALOHA</a:t>
            </a:r>
            <a:r>
              <a:rPr sz="22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has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vulnerable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time</a:t>
            </a:r>
            <a:r>
              <a:rPr sz="220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x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35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2175" spc="-52" baseline="-21072" dirty="0">
                <a:solidFill>
                  <a:srgbClr val="FFFFFF"/>
                </a:solidFill>
                <a:latin typeface="Calibri"/>
                <a:cs typeface="Calibri"/>
              </a:rPr>
              <a:t>fr</a:t>
            </a:r>
            <a:r>
              <a:rPr sz="2200" spc="-35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This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so</a:t>
            </a:r>
            <a:r>
              <a:rPr sz="22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because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there</a:t>
            </a:r>
            <a:r>
              <a:rPr sz="22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no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rule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that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defines</a:t>
            </a:r>
            <a:r>
              <a:rPr sz="22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when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200" spc="-4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station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can</a:t>
            </a:r>
            <a:r>
              <a:rPr sz="22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send.</a:t>
            </a:r>
            <a:r>
              <a:rPr sz="22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2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station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may</a:t>
            </a:r>
            <a:r>
              <a:rPr sz="22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send</a:t>
            </a:r>
            <a:r>
              <a:rPr sz="22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soon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after</a:t>
            </a:r>
            <a:r>
              <a:rPr sz="22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another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station</a:t>
            </a:r>
            <a:r>
              <a:rPr sz="22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has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started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or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soon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25" dirty="0">
                <a:solidFill>
                  <a:srgbClr val="FFFFFF"/>
                </a:solidFill>
                <a:latin typeface="Calibri"/>
                <a:cs typeface="Calibri"/>
              </a:rPr>
              <a:t>before</a:t>
            </a:r>
            <a:r>
              <a:rPr sz="22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another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station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 has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finished.</a:t>
            </a:r>
            <a:endParaRPr sz="2200">
              <a:latin typeface="Calibri"/>
              <a:cs typeface="Calibri"/>
            </a:endParaRPr>
          </a:p>
          <a:p>
            <a:pPr marL="508000" indent="-457200">
              <a:lnSpc>
                <a:spcPct val="100000"/>
              </a:lnSpc>
              <a:spcBef>
                <a:spcPts val="1440"/>
              </a:spcBef>
              <a:buFont typeface="Arial MT"/>
              <a:buChar char="•"/>
              <a:tabLst>
                <a:tab pos="507365" algn="l"/>
                <a:tab pos="508000" algn="l"/>
              </a:tabLst>
            </a:pP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Slotted</a:t>
            </a:r>
            <a:r>
              <a:rPr sz="22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ALOHA</a:t>
            </a:r>
            <a:r>
              <a:rPr sz="22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was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invented</a:t>
            </a:r>
            <a:r>
              <a:rPr sz="22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improve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2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efficiency</a:t>
            </a:r>
            <a:r>
              <a:rPr sz="22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pure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ALOHA.</a:t>
            </a:r>
            <a:r>
              <a:rPr sz="220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In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slotted</a:t>
            </a:r>
            <a:r>
              <a:rPr sz="22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ALOHA</a:t>
            </a:r>
            <a:r>
              <a:rPr sz="22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we</a:t>
            </a:r>
            <a:r>
              <a:rPr sz="22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divide</a:t>
            </a:r>
            <a:r>
              <a:rPr sz="22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endParaRPr sz="2200">
              <a:latin typeface="Calibri"/>
              <a:cs typeface="Calibri"/>
            </a:endParaRPr>
          </a:p>
          <a:p>
            <a:pPr marL="508000">
              <a:lnSpc>
                <a:spcPct val="100000"/>
              </a:lnSpc>
            </a:pP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time</a:t>
            </a:r>
            <a:r>
              <a:rPr sz="22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into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slots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2175" baseline="-21072" dirty="0">
                <a:solidFill>
                  <a:srgbClr val="FFFFFF"/>
                </a:solidFill>
                <a:latin typeface="Calibri"/>
                <a:cs typeface="Calibri"/>
              </a:rPr>
              <a:t>fr</a:t>
            </a:r>
            <a:r>
              <a:rPr sz="2175" spc="277" baseline="-2107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force</a:t>
            </a:r>
            <a:r>
              <a:rPr sz="22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2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station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send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only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at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2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beginning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time</a:t>
            </a:r>
            <a:r>
              <a:rPr sz="22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slot.</a:t>
            </a:r>
            <a:endParaRPr sz="22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03603" y="2692907"/>
            <a:ext cx="9384792" cy="3717036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412616" y="6228613"/>
            <a:ext cx="5351780" cy="584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85"/>
              </a:lnSpc>
            </a:pPr>
            <a:r>
              <a:rPr sz="4400" u="heavy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3"/>
              </a:rPr>
              <a:t>www.knowledgegate.in</a:t>
            </a:r>
            <a:endParaRPr sz="4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339" y="13207"/>
            <a:ext cx="12002770" cy="23425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24485" marR="184785" indent="-287020">
              <a:lnSpc>
                <a:spcPct val="100000"/>
              </a:lnSpc>
              <a:spcBef>
                <a:spcPts val="100"/>
              </a:spcBef>
              <a:buClr>
                <a:srgbClr val="FFFFFF"/>
              </a:buClr>
              <a:buFont typeface="Arial MT"/>
              <a:buChar char="•"/>
              <a:tabLst>
                <a:tab pos="324485" algn="l"/>
                <a:tab pos="325120" algn="l"/>
              </a:tabLst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Because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station</a:t>
            </a:r>
            <a:r>
              <a:rPr sz="24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allowed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send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only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at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beginning of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synchronized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time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slot,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if</a:t>
            </a:r>
            <a:r>
              <a:rPr sz="24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 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station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misses this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moment,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it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must wait until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beginning of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next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time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slot.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This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means </a:t>
            </a:r>
            <a:r>
              <a:rPr sz="2400" spc="-5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that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station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which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started at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beginning of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this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slot has already finished sending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its 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frame.</a:t>
            </a:r>
            <a:endParaRPr sz="2400">
              <a:latin typeface="Calibri"/>
              <a:cs typeface="Calibri"/>
            </a:endParaRPr>
          </a:p>
          <a:p>
            <a:pPr marL="324485" indent="-287020">
              <a:lnSpc>
                <a:spcPct val="100000"/>
              </a:lnSpc>
              <a:spcBef>
                <a:spcPts val="960"/>
              </a:spcBef>
              <a:buFont typeface="Arial MT"/>
              <a:buChar char="•"/>
              <a:tabLst>
                <a:tab pos="324485" algn="l"/>
                <a:tab pos="325120" algn="l"/>
              </a:tabLst>
            </a:pP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Off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course,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there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still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4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possibility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collision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if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two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stations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try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send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at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beginning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of</a:t>
            </a:r>
            <a:endParaRPr sz="2400">
              <a:latin typeface="Calibri"/>
              <a:cs typeface="Calibri"/>
            </a:endParaRPr>
          </a:p>
          <a:p>
            <a:pPr marL="324485">
              <a:lnSpc>
                <a:spcPct val="100000"/>
              </a:lnSpc>
              <a:spcBef>
                <a:spcPts val="5"/>
              </a:spcBef>
            </a:pP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same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time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slot.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40" dirty="0">
                <a:solidFill>
                  <a:srgbClr val="FFFFFF"/>
                </a:solidFill>
                <a:latin typeface="Calibri"/>
                <a:cs typeface="Calibri"/>
              </a:rPr>
              <a:t>However,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the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vulnerable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time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is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now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reduced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one-half,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equal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to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2400" spc="-15" baseline="-20833" dirty="0">
                <a:solidFill>
                  <a:srgbClr val="FFFFFF"/>
                </a:solidFill>
                <a:latin typeface="Calibri"/>
                <a:cs typeface="Calibri"/>
              </a:rPr>
              <a:t>fr</a:t>
            </a:r>
            <a:endParaRPr sz="2400" baseline="-20833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70075" y="2807207"/>
            <a:ext cx="9081516" cy="357377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412616" y="6228613"/>
            <a:ext cx="5351780" cy="584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85"/>
              </a:lnSpc>
            </a:pPr>
            <a:r>
              <a:rPr sz="4400" u="heavy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3"/>
              </a:rPr>
              <a:t>www.knowledgegate.in</a:t>
            </a:r>
            <a:endParaRPr sz="4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200660" y="3175"/>
          <a:ext cx="12061824" cy="686152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9001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008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608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39445">
                <a:tc>
                  <a:txBody>
                    <a:bodyPr/>
                    <a:lstStyle/>
                    <a:p>
                      <a:pPr marL="1117600" marR="30480">
                        <a:lnSpc>
                          <a:spcPts val="4650"/>
                        </a:lnSpc>
                      </a:pPr>
                      <a:r>
                        <a:rPr sz="40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Aspect</a:t>
                      </a:r>
                      <a:endParaRPr sz="40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R w="12700">
                      <a:solidFill>
                        <a:srgbClr val="FFFFFF"/>
                      </a:solidFill>
                      <a:prstDash val="solid"/>
                    </a:ln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R="31115" algn="ctr">
                        <a:lnSpc>
                          <a:spcPts val="4650"/>
                        </a:lnSpc>
                      </a:pPr>
                      <a:r>
                        <a:rPr sz="4000" b="1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Pure</a:t>
                      </a:r>
                      <a:r>
                        <a:rPr sz="4000" b="1" spc="-3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4000" b="1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ALOHA</a:t>
                      </a:r>
                      <a:endParaRPr sz="40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5715" algn="ctr">
                        <a:lnSpc>
                          <a:spcPts val="4650"/>
                        </a:lnSpc>
                      </a:pPr>
                      <a:r>
                        <a:rPr sz="4000" b="1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Slotted</a:t>
                      </a:r>
                      <a:r>
                        <a:rPr sz="40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4000" b="1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ALOHA</a:t>
                      </a:r>
                      <a:endParaRPr sz="40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6350">
                      <a:solidFill>
                        <a:srgbClr val="FFFFFF"/>
                      </a:solidFill>
                      <a:prstDash val="solid"/>
                    </a:lnR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87043">
                <a:tc>
                  <a:txBody>
                    <a:bodyPr/>
                    <a:lstStyle/>
                    <a:p>
                      <a:pPr marR="227965" algn="ctr">
                        <a:lnSpc>
                          <a:spcPct val="100000"/>
                        </a:lnSpc>
                        <a:spcBef>
                          <a:spcPts val="1495"/>
                        </a:spcBef>
                      </a:pPr>
                      <a:r>
                        <a:rPr sz="36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Time</a:t>
                      </a:r>
                      <a:r>
                        <a:rPr sz="3600" b="1" spc="-3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36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Structure</a:t>
                      </a:r>
                      <a:endParaRPr sz="3600">
                        <a:latin typeface="Calibri"/>
                        <a:cs typeface="Calibri"/>
                      </a:endParaRPr>
                    </a:p>
                  </a:txBody>
                  <a:tcPr marL="0" marR="0" marT="189865" marB="0">
                    <a:lnR w="12700">
                      <a:solidFill>
                        <a:srgbClr val="FFFFFF"/>
                      </a:solidFill>
                      <a:prstDash val="solid"/>
                    </a:ln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33020" marR="30480">
                        <a:lnSpc>
                          <a:spcPct val="100000"/>
                        </a:lnSpc>
                        <a:spcBef>
                          <a:spcPts val="1360"/>
                        </a:spcBef>
                      </a:pPr>
                      <a:r>
                        <a:rPr sz="20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No</a:t>
                      </a:r>
                      <a:r>
                        <a:rPr sz="2000" spc="-3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specific</a:t>
                      </a:r>
                      <a:r>
                        <a:rPr sz="2000" spc="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time</a:t>
                      </a:r>
                      <a:r>
                        <a:rPr sz="20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structure; </a:t>
                      </a:r>
                      <a:r>
                        <a:rPr sz="20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data</a:t>
                      </a:r>
                      <a:r>
                        <a:rPr sz="20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can</a:t>
                      </a:r>
                      <a:r>
                        <a:rPr sz="2000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be</a:t>
                      </a:r>
                      <a:endParaRPr sz="2000">
                        <a:latin typeface="Calibri"/>
                        <a:cs typeface="Calibri"/>
                      </a:endParaRPr>
                    </a:p>
                    <a:p>
                      <a:pPr marL="33020" marR="30480">
                        <a:lnSpc>
                          <a:spcPct val="100000"/>
                        </a:lnSpc>
                      </a:pPr>
                      <a:r>
                        <a:rPr sz="20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sent</a:t>
                      </a:r>
                      <a:r>
                        <a:rPr sz="20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at</a:t>
                      </a:r>
                      <a:r>
                        <a:rPr sz="2000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any</a:t>
                      </a:r>
                      <a:r>
                        <a:rPr sz="2000" spc="-3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time.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1727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33655">
                        <a:lnSpc>
                          <a:spcPct val="100000"/>
                        </a:lnSpc>
                        <a:spcBef>
                          <a:spcPts val="1360"/>
                        </a:spcBef>
                      </a:pPr>
                      <a:r>
                        <a:rPr sz="20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Operates</a:t>
                      </a:r>
                      <a:r>
                        <a:rPr sz="2000" spc="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on</a:t>
                      </a:r>
                      <a:r>
                        <a:rPr sz="20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time</a:t>
                      </a:r>
                      <a:r>
                        <a:rPr sz="2000" spc="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slots;</a:t>
                      </a:r>
                      <a:r>
                        <a:rPr sz="2000" spc="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data</a:t>
                      </a:r>
                      <a:r>
                        <a:rPr sz="20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is</a:t>
                      </a:r>
                      <a:r>
                        <a:rPr sz="2000" spc="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sent</a:t>
                      </a:r>
                      <a:r>
                        <a:rPr sz="20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at</a:t>
                      </a:r>
                      <a:endParaRPr sz="2000">
                        <a:latin typeface="Calibri"/>
                        <a:cs typeface="Calibri"/>
                      </a:endParaRPr>
                    </a:p>
                    <a:p>
                      <a:pPr marL="33655">
                        <a:lnSpc>
                          <a:spcPct val="100000"/>
                        </a:lnSpc>
                      </a:pPr>
                      <a:r>
                        <a:rPr sz="20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the</a:t>
                      </a:r>
                      <a:r>
                        <a:rPr sz="20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beginning</a:t>
                      </a:r>
                      <a:r>
                        <a:rPr sz="2000" spc="-4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of</a:t>
                      </a:r>
                      <a:r>
                        <a:rPr sz="2000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</a:t>
                      </a:r>
                      <a:r>
                        <a:rPr sz="20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time</a:t>
                      </a:r>
                      <a:r>
                        <a:rPr sz="20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slot.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1727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6350">
                      <a:solidFill>
                        <a:srgbClr val="FFFFFF"/>
                      </a:solidFill>
                      <a:prstDash val="solid"/>
                    </a:lnR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929640" marR="30480">
                        <a:lnSpc>
                          <a:spcPct val="100000"/>
                        </a:lnSpc>
                        <a:spcBef>
                          <a:spcPts val="2115"/>
                        </a:spcBef>
                      </a:pPr>
                      <a:r>
                        <a:rPr sz="3600" b="1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Efficiency</a:t>
                      </a:r>
                      <a:endParaRPr sz="3600">
                        <a:latin typeface="Calibri"/>
                        <a:cs typeface="Calibri"/>
                      </a:endParaRPr>
                    </a:p>
                  </a:txBody>
                  <a:tcPr marL="0" marR="0" marT="268605" marB="0">
                    <a:lnR w="12700">
                      <a:solidFill>
                        <a:srgbClr val="FFFFFF"/>
                      </a:solidFill>
                      <a:prstDash val="solid"/>
                    </a:ln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R="30480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  <a:p>
                      <a:pPr marL="33020" marR="689610">
                        <a:lnSpc>
                          <a:spcPct val="100000"/>
                        </a:lnSpc>
                      </a:pPr>
                      <a:r>
                        <a:rPr sz="20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Lower efficiency </a:t>
                      </a:r>
                      <a:r>
                        <a:rPr sz="20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(~18.4%) due </a:t>
                      </a:r>
                      <a:r>
                        <a:rPr sz="2000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to </a:t>
                      </a:r>
                      <a:r>
                        <a:rPr sz="2000" spc="-44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higher</a:t>
                      </a:r>
                      <a:r>
                        <a:rPr sz="2000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probability</a:t>
                      </a:r>
                      <a:r>
                        <a:rPr sz="2000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of</a:t>
                      </a:r>
                      <a:r>
                        <a:rPr sz="2000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collisions.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25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  <a:p>
                      <a:pPr marL="33655" marR="160655">
                        <a:lnSpc>
                          <a:spcPct val="100000"/>
                        </a:lnSpc>
                      </a:pPr>
                      <a:r>
                        <a:rPr sz="20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Higher </a:t>
                      </a:r>
                      <a:r>
                        <a:rPr sz="20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efficiency </a:t>
                      </a:r>
                      <a:r>
                        <a:rPr sz="20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(~37%) as it </a:t>
                      </a:r>
                      <a:r>
                        <a:rPr sz="20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reduces </a:t>
                      </a:r>
                      <a:r>
                        <a:rPr sz="2000" spc="-44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the</a:t>
                      </a:r>
                      <a:r>
                        <a:rPr sz="20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chance</a:t>
                      </a:r>
                      <a:r>
                        <a:rPr sz="2000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of</a:t>
                      </a:r>
                      <a:r>
                        <a:rPr sz="2000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collisions.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25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6350">
                      <a:solidFill>
                        <a:srgbClr val="FFFFFF"/>
                      </a:solidFill>
                      <a:prstDash val="solid"/>
                    </a:lnR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22399">
                <a:tc>
                  <a:txBody>
                    <a:bodyPr/>
                    <a:lstStyle/>
                    <a:p>
                      <a:pPr marR="30480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4500">
                        <a:latin typeface="Times New Roman"/>
                        <a:cs typeface="Times New Roman"/>
                      </a:endParaRPr>
                    </a:p>
                    <a:p>
                      <a:pPr marL="127000" marR="30480">
                        <a:lnSpc>
                          <a:spcPct val="100000"/>
                        </a:lnSpc>
                      </a:pPr>
                      <a:r>
                        <a:rPr sz="36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Collision</a:t>
                      </a:r>
                      <a:r>
                        <a:rPr sz="3600" b="1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36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Handling</a:t>
                      </a:r>
                      <a:endParaRPr sz="3600">
                        <a:latin typeface="Calibri"/>
                        <a:cs typeface="Calibri"/>
                      </a:endParaRPr>
                    </a:p>
                  </a:txBody>
                  <a:tcPr marL="0" marR="0" marT="1270" marB="0">
                    <a:lnR w="12700">
                      <a:solidFill>
                        <a:srgbClr val="FFFFFF"/>
                      </a:solidFill>
                      <a:prstDash val="solid"/>
                    </a:ln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R="30480"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 marR="30480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2350">
                        <a:latin typeface="Times New Roman"/>
                        <a:cs typeface="Times New Roman"/>
                      </a:endParaRPr>
                    </a:p>
                    <a:p>
                      <a:pPr marL="33020" marR="37020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20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If a </a:t>
                      </a:r>
                      <a:r>
                        <a:rPr sz="20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collision </a:t>
                      </a:r>
                      <a:r>
                        <a:rPr sz="20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occurs, </a:t>
                      </a:r>
                      <a:r>
                        <a:rPr sz="20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the </a:t>
                      </a:r>
                      <a:r>
                        <a:rPr sz="20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message </a:t>
                      </a:r>
                      <a:r>
                        <a:rPr sz="20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is </a:t>
                      </a:r>
                      <a:r>
                        <a:rPr sz="2000" spc="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resent</a:t>
                      </a:r>
                      <a:r>
                        <a:rPr sz="2000" spc="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after</a:t>
                      </a:r>
                      <a:r>
                        <a:rPr sz="2000" spc="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</a:t>
                      </a:r>
                      <a:r>
                        <a:rPr sz="20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random</a:t>
                      </a:r>
                      <a:r>
                        <a:rPr sz="2000" spc="-3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time</a:t>
                      </a:r>
                      <a:r>
                        <a:rPr sz="2000" spc="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interval.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  <a:p>
                      <a:pPr marL="33655" marR="294005">
                        <a:lnSpc>
                          <a:spcPct val="100000"/>
                        </a:lnSpc>
                      </a:pPr>
                      <a:r>
                        <a:rPr sz="20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Messages</a:t>
                      </a:r>
                      <a:r>
                        <a:rPr sz="20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are</a:t>
                      </a:r>
                      <a:r>
                        <a:rPr sz="20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sent</a:t>
                      </a:r>
                      <a:r>
                        <a:rPr sz="2000" spc="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in</a:t>
                      </a:r>
                      <a:r>
                        <a:rPr sz="2000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synchronized </a:t>
                      </a:r>
                      <a:r>
                        <a:rPr sz="20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time slots, reducing </a:t>
                      </a:r>
                      <a:r>
                        <a:rPr sz="20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the chance </a:t>
                      </a:r>
                      <a:r>
                        <a:rPr sz="20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of </a:t>
                      </a:r>
                      <a:r>
                        <a:rPr sz="20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collision </a:t>
                      </a:r>
                      <a:r>
                        <a:rPr sz="20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but if a </a:t>
                      </a:r>
                      <a:r>
                        <a:rPr sz="20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collision </a:t>
                      </a:r>
                      <a:r>
                        <a:rPr sz="20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occurs, </a:t>
                      </a:r>
                      <a:r>
                        <a:rPr sz="20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it </a:t>
                      </a:r>
                      <a:r>
                        <a:rPr sz="20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is </a:t>
                      </a:r>
                      <a:r>
                        <a:rPr sz="2000" spc="-44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handled</a:t>
                      </a:r>
                      <a:r>
                        <a:rPr sz="2000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similarly</a:t>
                      </a:r>
                      <a:r>
                        <a:rPr sz="2000" spc="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to </a:t>
                      </a:r>
                      <a:r>
                        <a:rPr sz="20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Pure</a:t>
                      </a:r>
                      <a:r>
                        <a:rPr sz="20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ALOHA.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6350">
                      <a:solidFill>
                        <a:srgbClr val="FFFFFF"/>
                      </a:solidFill>
                      <a:prstDash val="solid"/>
                    </a:lnR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87094">
                <a:tc>
                  <a:txBody>
                    <a:bodyPr/>
                    <a:lstStyle/>
                    <a:p>
                      <a:pPr marL="762000" marR="30480">
                        <a:lnSpc>
                          <a:spcPct val="100000"/>
                        </a:lnSpc>
                        <a:spcBef>
                          <a:spcPts val="1505"/>
                        </a:spcBef>
                      </a:pPr>
                      <a:r>
                        <a:rPr sz="3600" b="1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Complexity</a:t>
                      </a:r>
                      <a:endParaRPr sz="3600">
                        <a:latin typeface="Calibri"/>
                        <a:cs typeface="Calibri"/>
                      </a:endParaRPr>
                    </a:p>
                  </a:txBody>
                  <a:tcPr marL="0" marR="0" marT="191135" marB="0">
                    <a:lnR w="12700">
                      <a:solidFill>
                        <a:srgbClr val="FFFFFF"/>
                      </a:solidFill>
                      <a:prstDash val="solid"/>
                    </a:ln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33020" marR="589280">
                        <a:lnSpc>
                          <a:spcPct val="100000"/>
                        </a:lnSpc>
                        <a:spcBef>
                          <a:spcPts val="1365"/>
                        </a:spcBef>
                      </a:pPr>
                      <a:r>
                        <a:rPr sz="20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Less </a:t>
                      </a:r>
                      <a:r>
                        <a:rPr sz="20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complex </a:t>
                      </a:r>
                      <a:r>
                        <a:rPr sz="20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as it </a:t>
                      </a:r>
                      <a:r>
                        <a:rPr sz="20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doesn't </a:t>
                      </a:r>
                      <a:r>
                        <a:rPr sz="20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require </a:t>
                      </a:r>
                      <a:r>
                        <a:rPr sz="2000" spc="-44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synchronization.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1733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33655" marR="472440">
                        <a:lnSpc>
                          <a:spcPct val="100000"/>
                        </a:lnSpc>
                        <a:spcBef>
                          <a:spcPts val="1365"/>
                        </a:spcBef>
                      </a:pPr>
                      <a:r>
                        <a:rPr sz="20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More </a:t>
                      </a:r>
                      <a:r>
                        <a:rPr sz="20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complex </a:t>
                      </a:r>
                      <a:r>
                        <a:rPr sz="20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due </a:t>
                      </a:r>
                      <a:r>
                        <a:rPr sz="2000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to </a:t>
                      </a:r>
                      <a:r>
                        <a:rPr sz="20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the need </a:t>
                      </a:r>
                      <a:r>
                        <a:rPr sz="2000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for </a:t>
                      </a:r>
                      <a:r>
                        <a:rPr sz="2000" spc="-44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time</a:t>
                      </a:r>
                      <a:r>
                        <a:rPr sz="2000" spc="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synchronization.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1733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6350">
                      <a:solidFill>
                        <a:srgbClr val="FFFFFF"/>
                      </a:solidFill>
                      <a:prstDash val="solid"/>
                    </a:lnR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82547">
                <a:tc>
                  <a:txBody>
                    <a:bodyPr/>
                    <a:lstStyle/>
                    <a:p>
                      <a:pPr marL="300355">
                        <a:lnSpc>
                          <a:spcPct val="100000"/>
                        </a:lnSpc>
                        <a:spcBef>
                          <a:spcPts val="2550"/>
                        </a:spcBef>
                      </a:pPr>
                      <a:r>
                        <a:rPr sz="36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Impleme</a:t>
                      </a:r>
                      <a:r>
                        <a:rPr sz="3600" b="1" spc="-4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n</a:t>
                      </a:r>
                      <a:r>
                        <a:rPr sz="3600" b="1" spc="-4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ta</a:t>
                      </a:r>
                      <a:r>
                        <a:rPr sz="36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tio</a:t>
                      </a:r>
                      <a:r>
                        <a:rPr sz="3600" b="1" spc="-110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n</a:t>
                      </a:r>
                      <a:r>
                        <a:rPr sz="6600" baseline="-9469" dirty="0">
                          <a:solidFill>
                            <a:srgbClr val="0462C1"/>
                          </a:solidFill>
                          <a:latin typeface="Calibri"/>
                          <a:cs typeface="Calibri"/>
                          <a:hlinkClick r:id="rId2"/>
                        </a:rPr>
                        <a:t>w</a:t>
                      </a:r>
                      <a:r>
                        <a:rPr sz="6600" spc="-1507" baseline="-9469" dirty="0">
                          <a:solidFill>
                            <a:srgbClr val="0462C1"/>
                          </a:solidFill>
                          <a:latin typeface="Calibri"/>
                          <a:cs typeface="Calibri"/>
                          <a:hlinkClick r:id="rId2"/>
                        </a:rPr>
                        <a:t>w</a:t>
                      </a:r>
                      <a:endParaRPr sz="6600" baseline="-9469">
                        <a:latin typeface="Calibri"/>
                        <a:cs typeface="Calibri"/>
                      </a:endParaRPr>
                    </a:p>
                  </a:txBody>
                  <a:tcPr marL="0" marR="0" marT="323850" marB="0">
                    <a:lnR w="12700">
                      <a:solidFill>
                        <a:srgbClr val="FFFFFF"/>
                      </a:solidFill>
                      <a:prstDash val="solid"/>
                    </a:ln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R="30480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3750">
                        <a:latin typeface="Times New Roman"/>
                        <a:cs typeface="Times New Roman"/>
                      </a:endParaRPr>
                    </a:p>
                    <a:p>
                      <a:pPr marL="33020">
                        <a:lnSpc>
                          <a:spcPct val="52000"/>
                        </a:lnSpc>
                        <a:spcBef>
                          <a:spcPts val="5"/>
                        </a:spcBef>
                      </a:pPr>
                      <a:r>
                        <a:rPr sz="20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Easier</a:t>
                      </a:r>
                      <a:r>
                        <a:rPr sz="2000" spc="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to</a:t>
                      </a:r>
                      <a:r>
                        <a:rPr sz="20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implement</a:t>
                      </a:r>
                      <a:r>
                        <a:rPr sz="2000" spc="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due</a:t>
                      </a:r>
                      <a:r>
                        <a:rPr sz="2000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to</a:t>
                      </a:r>
                      <a:r>
                        <a:rPr sz="20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lack</a:t>
                      </a:r>
                      <a:r>
                        <a:rPr sz="20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of </a:t>
                      </a:r>
                      <a:r>
                        <a:rPr sz="20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3000" spc="-67" baseline="2777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  <a:hlinkClick r:id="rId2"/>
                        </a:rPr>
                        <a:t>s</a:t>
                      </a:r>
                      <a:r>
                        <a:rPr sz="3000" spc="-960" baseline="2777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  <a:hlinkClick r:id="rId2"/>
                        </a:rPr>
                        <a:t>y</a:t>
                      </a:r>
                      <a:r>
                        <a:rPr sz="4400" spc="-2515" dirty="0">
                          <a:solidFill>
                            <a:srgbClr val="0462C1"/>
                          </a:solidFill>
                          <a:latin typeface="Calibri"/>
                          <a:cs typeface="Calibri"/>
                          <a:hlinkClick r:id="rId2"/>
                        </a:rPr>
                        <a:t>w</a:t>
                      </a:r>
                      <a:r>
                        <a:rPr sz="3000" spc="7" baseline="2777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  <a:hlinkClick r:id="rId2"/>
                        </a:rPr>
                        <a:t>n</a:t>
                      </a:r>
                      <a:r>
                        <a:rPr sz="3000" baseline="2777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  <a:hlinkClick r:id="rId2"/>
                        </a:rPr>
                        <a:t>c</a:t>
                      </a:r>
                      <a:r>
                        <a:rPr sz="3000" spc="-1095" baseline="2777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  <a:hlinkClick r:id="rId2"/>
                        </a:rPr>
                        <a:t>h</a:t>
                      </a:r>
                      <a:r>
                        <a:rPr sz="4400" spc="-380" dirty="0">
                          <a:solidFill>
                            <a:srgbClr val="0462C1"/>
                          </a:solidFill>
                          <a:latin typeface="Calibri"/>
                          <a:cs typeface="Calibri"/>
                          <a:hlinkClick r:id="rId2"/>
                        </a:rPr>
                        <a:t>.</a:t>
                      </a:r>
                      <a:r>
                        <a:rPr sz="3000" spc="-494" baseline="2777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  <a:hlinkClick r:id="rId2"/>
                        </a:rPr>
                        <a:t>r</a:t>
                      </a:r>
                      <a:r>
                        <a:rPr sz="4400" spc="-1720" dirty="0">
                          <a:solidFill>
                            <a:srgbClr val="0462C1"/>
                          </a:solidFill>
                          <a:latin typeface="Calibri"/>
                          <a:cs typeface="Calibri"/>
                          <a:hlinkClick r:id="rId2"/>
                        </a:rPr>
                        <a:t>k</a:t>
                      </a:r>
                      <a:r>
                        <a:rPr sz="3000" spc="-7" baseline="2777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  <a:hlinkClick r:id="rId2"/>
                        </a:rPr>
                        <a:t>o</a:t>
                      </a:r>
                      <a:r>
                        <a:rPr sz="3000" spc="-592" baseline="2777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  <a:hlinkClick r:id="rId2"/>
                        </a:rPr>
                        <a:t>n</a:t>
                      </a:r>
                      <a:r>
                        <a:rPr sz="4400" spc="-1920" dirty="0">
                          <a:solidFill>
                            <a:srgbClr val="0462C1"/>
                          </a:solidFill>
                          <a:latin typeface="Calibri"/>
                          <a:cs typeface="Calibri"/>
                          <a:hlinkClick r:id="rId2"/>
                        </a:rPr>
                        <a:t>n</a:t>
                      </a:r>
                      <a:r>
                        <a:rPr sz="3000" baseline="2777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  <a:hlinkClick r:id="rId2"/>
                        </a:rPr>
                        <a:t>i</a:t>
                      </a:r>
                      <a:r>
                        <a:rPr sz="3000" spc="-60" baseline="2777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  <a:hlinkClick r:id="rId2"/>
                        </a:rPr>
                        <a:t>z</a:t>
                      </a:r>
                      <a:r>
                        <a:rPr sz="3000" spc="-390" baseline="2777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  <a:hlinkClick r:id="rId2"/>
                        </a:rPr>
                        <a:t>a</a:t>
                      </a:r>
                      <a:r>
                        <a:rPr sz="4400" spc="-2095" dirty="0">
                          <a:solidFill>
                            <a:srgbClr val="0462C1"/>
                          </a:solidFill>
                          <a:latin typeface="Calibri"/>
                          <a:cs typeface="Calibri"/>
                          <a:hlinkClick r:id="rId2"/>
                        </a:rPr>
                        <a:t>o</a:t>
                      </a:r>
                      <a:r>
                        <a:rPr sz="3000" baseline="2777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  <a:hlinkClick r:id="rId2"/>
                        </a:rPr>
                        <a:t>ti</a:t>
                      </a:r>
                      <a:r>
                        <a:rPr sz="3000" spc="-150" baseline="2777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  <a:hlinkClick r:id="rId2"/>
                        </a:rPr>
                        <a:t>o</a:t>
                      </a:r>
                      <a:r>
                        <a:rPr sz="4400" spc="-3050" dirty="0">
                          <a:solidFill>
                            <a:srgbClr val="0462C1"/>
                          </a:solidFill>
                          <a:latin typeface="Calibri"/>
                          <a:cs typeface="Calibri"/>
                          <a:hlinkClick r:id="rId2"/>
                        </a:rPr>
                        <a:t>w</a:t>
                      </a:r>
                      <a:r>
                        <a:rPr sz="3000" baseline="2777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  <a:hlinkClick r:id="rId2"/>
                        </a:rPr>
                        <a:t>n</a:t>
                      </a:r>
                      <a:r>
                        <a:rPr sz="3000" spc="-15" baseline="2777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  <a:hlinkClick r:id="rId2"/>
                        </a:rPr>
                        <a:t> </a:t>
                      </a:r>
                      <a:r>
                        <a:rPr sz="3000" spc="-44" baseline="2777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  <a:hlinkClick r:id="rId2"/>
                        </a:rPr>
                        <a:t>r</a:t>
                      </a:r>
                      <a:r>
                        <a:rPr sz="3000" spc="-179" baseline="2777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  <a:hlinkClick r:id="rId2"/>
                        </a:rPr>
                        <a:t>e</a:t>
                      </a:r>
                      <a:r>
                        <a:rPr sz="4400" spc="-894" dirty="0">
                          <a:solidFill>
                            <a:srgbClr val="0462C1"/>
                          </a:solidFill>
                          <a:latin typeface="Calibri"/>
                          <a:cs typeface="Calibri"/>
                          <a:hlinkClick r:id="rId2"/>
                        </a:rPr>
                        <a:t>l</a:t>
                      </a:r>
                      <a:r>
                        <a:rPr sz="3000" spc="-247" baseline="2777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  <a:hlinkClick r:id="rId2"/>
                        </a:rPr>
                        <a:t>q</a:t>
                      </a:r>
                      <a:r>
                        <a:rPr sz="4400" spc="-2030" dirty="0">
                          <a:solidFill>
                            <a:srgbClr val="0462C1"/>
                          </a:solidFill>
                          <a:latin typeface="Calibri"/>
                          <a:cs typeface="Calibri"/>
                          <a:hlinkClick r:id="rId2"/>
                        </a:rPr>
                        <a:t>e</a:t>
                      </a:r>
                      <a:r>
                        <a:rPr sz="3000" baseline="2777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  <a:hlinkClick r:id="rId2"/>
                        </a:rPr>
                        <a:t>ui</a:t>
                      </a:r>
                      <a:r>
                        <a:rPr sz="3000" spc="-284" baseline="2777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  <a:hlinkClick r:id="rId2"/>
                        </a:rPr>
                        <a:t>r</a:t>
                      </a:r>
                      <a:r>
                        <a:rPr sz="4400" spc="-2155" dirty="0">
                          <a:solidFill>
                            <a:srgbClr val="0462C1"/>
                          </a:solidFill>
                          <a:latin typeface="Calibri"/>
                          <a:cs typeface="Calibri"/>
                          <a:hlinkClick r:id="rId2"/>
                        </a:rPr>
                        <a:t>d</a:t>
                      </a:r>
                      <a:r>
                        <a:rPr sz="3000" baseline="2777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  <a:hlinkClick r:id="rId2"/>
                        </a:rPr>
                        <a:t>e</a:t>
                      </a:r>
                      <a:r>
                        <a:rPr sz="3000" spc="-675" baseline="2777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  <a:hlinkClick r:id="rId2"/>
                        </a:rPr>
                        <a:t>m</a:t>
                      </a:r>
                      <a:r>
                        <a:rPr sz="4400" spc="-1635" dirty="0">
                          <a:solidFill>
                            <a:srgbClr val="0462C1"/>
                          </a:solidFill>
                          <a:latin typeface="Calibri"/>
                          <a:cs typeface="Calibri"/>
                          <a:hlinkClick r:id="rId2"/>
                        </a:rPr>
                        <a:t>g</a:t>
                      </a:r>
                      <a:r>
                        <a:rPr sz="3000" baseline="2777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  <a:hlinkClick r:id="rId2"/>
                        </a:rPr>
                        <a:t>e</a:t>
                      </a:r>
                      <a:r>
                        <a:rPr sz="3000" spc="-682" baseline="2777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  <a:hlinkClick r:id="rId2"/>
                        </a:rPr>
                        <a:t>n</a:t>
                      </a:r>
                      <a:r>
                        <a:rPr sz="4400" spc="-1760" dirty="0">
                          <a:solidFill>
                            <a:srgbClr val="0462C1"/>
                          </a:solidFill>
                          <a:latin typeface="Calibri"/>
                          <a:cs typeface="Calibri"/>
                          <a:hlinkClick r:id="rId2"/>
                        </a:rPr>
                        <a:t>e</a:t>
                      </a:r>
                      <a:r>
                        <a:rPr sz="3000" baseline="2777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  <a:hlinkClick r:id="rId2"/>
                        </a:rPr>
                        <a:t>ts</a:t>
                      </a:r>
                      <a:r>
                        <a:rPr sz="3000" spc="-307" baseline="2777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  <a:hlinkClick r:id="rId2"/>
                        </a:rPr>
                        <a:t>.</a:t>
                      </a:r>
                      <a:r>
                        <a:rPr sz="4400" spc="-80" dirty="0">
                          <a:solidFill>
                            <a:srgbClr val="0462C1"/>
                          </a:solidFill>
                          <a:latin typeface="Calibri"/>
                          <a:cs typeface="Calibri"/>
                          <a:hlinkClick r:id="rId2"/>
                        </a:rPr>
                        <a:t>g</a:t>
                      </a:r>
                      <a:r>
                        <a:rPr sz="4400" spc="-40" dirty="0">
                          <a:solidFill>
                            <a:srgbClr val="0462C1"/>
                          </a:solidFill>
                          <a:latin typeface="Calibri"/>
                          <a:cs typeface="Calibri"/>
                          <a:hlinkClick r:id="rId2"/>
                        </a:rPr>
                        <a:t>a</a:t>
                      </a:r>
                      <a:r>
                        <a:rPr sz="4400" spc="-50" dirty="0">
                          <a:solidFill>
                            <a:srgbClr val="0462C1"/>
                          </a:solidFill>
                          <a:latin typeface="Calibri"/>
                          <a:cs typeface="Calibri"/>
                          <a:hlinkClick r:id="rId2"/>
                        </a:rPr>
                        <a:t>t</a:t>
                      </a:r>
                      <a:r>
                        <a:rPr sz="4400" spc="-200" dirty="0">
                          <a:solidFill>
                            <a:srgbClr val="0462C1"/>
                          </a:solidFill>
                          <a:latin typeface="Calibri"/>
                          <a:cs typeface="Calibri"/>
                          <a:hlinkClick r:id="rId2"/>
                        </a:rPr>
                        <a:t>e</a:t>
                      </a:r>
                      <a:endParaRPr sz="4400">
                        <a:latin typeface="Calibri"/>
                        <a:cs typeface="Calibri"/>
                      </a:endParaRPr>
                    </a:p>
                  </a:txBody>
                  <a:tcPr marL="0" marR="0" marT="57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2750">
                        <a:latin typeface="Times New Roman"/>
                        <a:cs typeface="Times New Roman"/>
                      </a:endParaRPr>
                    </a:p>
                    <a:p>
                      <a:pPr marL="33655" marR="903605">
                        <a:lnSpc>
                          <a:spcPct val="50000"/>
                        </a:lnSpc>
                      </a:pPr>
                      <a:r>
                        <a:rPr sz="2000" spc="-65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  <a:hlinkClick r:id="rId2"/>
                        </a:rPr>
                        <a:t>c</a:t>
                      </a:r>
                      <a:r>
                        <a:rPr sz="6600" spc="-712" baseline="-16414" dirty="0">
                          <a:solidFill>
                            <a:srgbClr val="0462C1"/>
                          </a:solidFill>
                          <a:latin typeface="Calibri"/>
                          <a:cs typeface="Calibri"/>
                          <a:hlinkClick r:id="rId2"/>
                        </a:rPr>
                        <a:t>.</a:t>
                      </a:r>
                      <a:r>
                        <a:rPr sz="2000" spc="-58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  <a:hlinkClick r:id="rId2"/>
                        </a:rPr>
                        <a:t>o</a:t>
                      </a:r>
                      <a:r>
                        <a:rPr sz="6600" spc="-644" baseline="-16414" dirty="0">
                          <a:solidFill>
                            <a:srgbClr val="0462C1"/>
                          </a:solidFill>
                          <a:latin typeface="Calibri"/>
                          <a:cs typeface="Calibri"/>
                          <a:hlinkClick r:id="rId2"/>
                        </a:rPr>
                        <a:t>i</a:t>
                      </a:r>
                      <a:r>
                        <a:rPr sz="2000" spc="-117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  <a:hlinkClick r:id="rId2"/>
                        </a:rPr>
                        <a:t>m</a:t>
                      </a:r>
                      <a:r>
                        <a:rPr sz="6600" spc="-1717" baseline="-16414" dirty="0">
                          <a:solidFill>
                            <a:srgbClr val="0462C1"/>
                          </a:solidFill>
                          <a:latin typeface="Calibri"/>
                          <a:cs typeface="Calibri"/>
                          <a:hlinkClick r:id="rId2"/>
                        </a:rPr>
                        <a:t>n</a:t>
                      </a:r>
                      <a:r>
                        <a:rPr sz="20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  <a:hlinkClick r:id="rId2"/>
                        </a:rPr>
                        <a:t>p</a:t>
                      </a:r>
                      <a:r>
                        <a:rPr sz="20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  <a:hlinkClick r:id="rId2"/>
                        </a:rPr>
                        <a:t>l</a:t>
                      </a:r>
                      <a:r>
                        <a:rPr sz="2000" spc="-4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</a:t>
                      </a:r>
                      <a:r>
                        <a:rPr sz="20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x</a:t>
                      </a:r>
                      <a:r>
                        <a:rPr sz="2000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becaus</a:t>
                      </a:r>
                      <a:r>
                        <a:rPr sz="20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</a:t>
                      </a:r>
                      <a:r>
                        <a:rPr sz="20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o</a:t>
                      </a:r>
                      <a:r>
                        <a:rPr sz="20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f</a:t>
                      </a:r>
                      <a:r>
                        <a:rPr sz="20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the  </a:t>
                      </a:r>
                      <a:r>
                        <a:rPr sz="20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Implementation</a:t>
                      </a:r>
                      <a:r>
                        <a:rPr sz="20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is</a:t>
                      </a:r>
                      <a:r>
                        <a:rPr sz="20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moderately</a:t>
                      </a:r>
                      <a:endParaRPr sz="2000">
                        <a:latin typeface="Calibri"/>
                        <a:cs typeface="Calibri"/>
                      </a:endParaRPr>
                    </a:p>
                    <a:p>
                      <a:pPr marL="33655">
                        <a:lnSpc>
                          <a:spcPts val="1920"/>
                        </a:lnSpc>
                      </a:pPr>
                      <a:r>
                        <a:rPr sz="20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synchronization</a:t>
                      </a:r>
                      <a:r>
                        <a:rPr sz="20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of</a:t>
                      </a:r>
                      <a:r>
                        <a:rPr sz="2000" spc="-3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time</a:t>
                      </a:r>
                      <a:r>
                        <a:rPr sz="20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slots.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57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6350">
                      <a:solidFill>
                        <a:srgbClr val="FFFFFF"/>
                      </a:solidFill>
                      <a:prstDash val="solid"/>
                    </a:lnR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" name="object 3"/>
          <p:cNvSpPr/>
          <p:nvPr/>
        </p:nvSpPr>
        <p:spPr>
          <a:xfrm>
            <a:off x="3424935" y="6723303"/>
            <a:ext cx="5329555" cy="36830"/>
          </a:xfrm>
          <a:custGeom>
            <a:avLst/>
            <a:gdLst/>
            <a:ahLst/>
            <a:cxnLst/>
            <a:rect l="l" t="t" r="r" b="b"/>
            <a:pathLst>
              <a:path w="5329555" h="36829">
                <a:moveTo>
                  <a:pt x="5329428" y="0"/>
                </a:moveTo>
                <a:lnTo>
                  <a:pt x="0" y="0"/>
                </a:lnTo>
                <a:lnTo>
                  <a:pt x="0" y="36575"/>
                </a:lnTo>
                <a:lnTo>
                  <a:pt x="5329428" y="36575"/>
                </a:lnTo>
                <a:lnTo>
                  <a:pt x="5329428" y="0"/>
                </a:lnTo>
                <a:close/>
              </a:path>
            </a:pathLst>
          </a:custGeom>
          <a:solidFill>
            <a:srgbClr val="0462C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6350" y="0"/>
                </a:lnTo>
                <a:lnTo>
                  <a:pt x="0" y="0"/>
                </a:lnTo>
                <a:lnTo>
                  <a:pt x="0" y="6350"/>
                </a:lnTo>
                <a:lnTo>
                  <a:pt x="0" y="6858000"/>
                </a:lnTo>
                <a:lnTo>
                  <a:pt x="6350" y="6858000"/>
                </a:lnTo>
                <a:lnTo>
                  <a:pt x="6350" y="5688508"/>
                </a:lnTo>
                <a:lnTo>
                  <a:pt x="12191987" y="5688508"/>
                </a:lnTo>
                <a:lnTo>
                  <a:pt x="12192000" y="5675808"/>
                </a:lnTo>
                <a:lnTo>
                  <a:pt x="6350" y="5675808"/>
                </a:lnTo>
                <a:lnTo>
                  <a:pt x="6350" y="4701413"/>
                </a:lnTo>
                <a:lnTo>
                  <a:pt x="12191987" y="4701413"/>
                </a:lnTo>
                <a:lnTo>
                  <a:pt x="12192000" y="4688713"/>
                </a:lnTo>
                <a:lnTo>
                  <a:pt x="6350" y="4688713"/>
                </a:lnTo>
                <a:lnTo>
                  <a:pt x="6350" y="2779014"/>
                </a:lnTo>
                <a:lnTo>
                  <a:pt x="12191987" y="2779014"/>
                </a:lnTo>
                <a:lnTo>
                  <a:pt x="12192000" y="2766314"/>
                </a:lnTo>
                <a:lnTo>
                  <a:pt x="6350" y="2766314"/>
                </a:lnTo>
                <a:lnTo>
                  <a:pt x="6350" y="1636014"/>
                </a:lnTo>
                <a:lnTo>
                  <a:pt x="12191987" y="1636014"/>
                </a:lnTo>
                <a:lnTo>
                  <a:pt x="12192000" y="1623314"/>
                </a:lnTo>
                <a:lnTo>
                  <a:pt x="6350" y="1623314"/>
                </a:lnTo>
                <a:lnTo>
                  <a:pt x="6350" y="648970"/>
                </a:lnTo>
                <a:lnTo>
                  <a:pt x="12191987" y="648970"/>
                </a:lnTo>
                <a:lnTo>
                  <a:pt x="12192000" y="636270"/>
                </a:lnTo>
                <a:lnTo>
                  <a:pt x="6350" y="636270"/>
                </a:lnTo>
                <a:lnTo>
                  <a:pt x="6350" y="6350"/>
                </a:lnTo>
                <a:lnTo>
                  <a:pt x="12191987" y="6350"/>
                </a:lnTo>
                <a:lnTo>
                  <a:pt x="12192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15970" y="9855"/>
            <a:ext cx="555688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u="heavy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Carrier</a:t>
            </a:r>
            <a:r>
              <a:rPr sz="2800" b="1" u="heavy" spc="4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2800" b="1" u="heavy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Sense</a:t>
            </a:r>
            <a:r>
              <a:rPr sz="2800" b="1" u="heavy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2800" b="1" u="heavy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Multiple</a:t>
            </a:r>
            <a:r>
              <a:rPr sz="2800" b="1" u="heavy" spc="2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2800" b="1" u="heavy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Access (CSMA)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8739" y="562102"/>
            <a:ext cx="11954510" cy="2357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marR="5080" indent="-28702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2400" spc="-114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minimize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chance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collision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and,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therefore,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increase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performance,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the CSMA 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method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was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developed. The chance of collision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can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be reduced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if a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station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senses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medium </a:t>
            </a:r>
            <a:r>
              <a:rPr sz="2400" spc="-5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before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trying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to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use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it.</a:t>
            </a:r>
            <a:endParaRPr sz="2400">
              <a:latin typeface="Calibri"/>
              <a:cs typeface="Calibri"/>
            </a:endParaRPr>
          </a:p>
          <a:p>
            <a:pPr marL="299085" marR="225425" indent="-287020">
              <a:lnSpc>
                <a:spcPct val="100000"/>
              </a:lnSpc>
              <a:spcBef>
                <a:spcPts val="1080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Carrier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sense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multiple access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(CSMA)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requires that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each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station first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listen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to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medium (or </a:t>
            </a:r>
            <a:r>
              <a:rPr sz="2400" spc="-5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check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state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the</a:t>
            </a:r>
            <a:r>
              <a:rPr sz="24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medium)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before</a:t>
            </a:r>
            <a:r>
              <a:rPr sz="24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sending,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so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"sense</a:t>
            </a:r>
            <a:r>
              <a:rPr sz="24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before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transmit"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or"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listen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before 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talk."</a:t>
            </a:r>
            <a:r>
              <a:rPr sz="24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CSMA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can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reduce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the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possibility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collision, but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it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cannot eliminate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it.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24555" y="3429000"/>
            <a:ext cx="6778752" cy="3247644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412616" y="6228613"/>
            <a:ext cx="5351780" cy="584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85"/>
              </a:lnSpc>
            </a:pPr>
            <a:r>
              <a:rPr sz="4400" u="heavy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3"/>
              </a:rPr>
              <a:t>www.knowledgegate.in</a:t>
            </a:r>
            <a:endParaRPr sz="4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739" y="13207"/>
            <a:ext cx="11875770" cy="1489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marR="5080" indent="-287020">
              <a:lnSpc>
                <a:spcPct val="100000"/>
              </a:lnSpc>
              <a:spcBef>
                <a:spcPts val="100"/>
              </a:spcBef>
              <a:buClr>
                <a:srgbClr val="FFFFFF"/>
              </a:buClr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The possibility of collision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still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exists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because of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propagation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delay;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when a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station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sends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 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frame,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it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still 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takes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time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(although very short) 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for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first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bit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to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reach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every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station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and 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for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every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station to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sense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it. In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other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words,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station may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sense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the medium and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find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it idle,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only </a:t>
            </a:r>
            <a:r>
              <a:rPr sz="2400" spc="-5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because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first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bit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sent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by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another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station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has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not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yet</a:t>
            </a:r>
            <a:r>
              <a:rPr sz="24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been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received.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90955" y="1981200"/>
            <a:ext cx="10610088" cy="4258056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412616" y="6228613"/>
            <a:ext cx="5351780" cy="584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85"/>
              </a:lnSpc>
            </a:pPr>
            <a:r>
              <a:rPr sz="4400" u="heavy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3"/>
              </a:rPr>
              <a:t>www.knowledgegate.in</a:t>
            </a:r>
            <a:endParaRPr sz="4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06239" y="6807"/>
            <a:ext cx="2781935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u="heavy" spc="-2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Vulnerable</a:t>
            </a:r>
            <a:r>
              <a:rPr sz="3200" b="1" u="heavy" spc="-8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3200" b="1" u="heavy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Time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8739" y="501142"/>
            <a:ext cx="11675745" cy="1549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9085" marR="5080" indent="-28702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2500" spc="-1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5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00" spc="-10" dirty="0">
                <a:solidFill>
                  <a:srgbClr val="FFFFFF"/>
                </a:solidFill>
                <a:latin typeface="Calibri"/>
                <a:cs typeface="Calibri"/>
              </a:rPr>
              <a:t>vulnerable</a:t>
            </a:r>
            <a:r>
              <a:rPr sz="25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00" spc="-5" dirty="0">
                <a:solidFill>
                  <a:srgbClr val="FFFFFF"/>
                </a:solidFill>
                <a:latin typeface="Calibri"/>
                <a:cs typeface="Calibri"/>
              </a:rPr>
              <a:t>time</a:t>
            </a:r>
            <a:r>
              <a:rPr sz="25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00" spc="-25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25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00" spc="-5" dirty="0">
                <a:solidFill>
                  <a:srgbClr val="FFFFFF"/>
                </a:solidFill>
                <a:latin typeface="Calibri"/>
                <a:cs typeface="Calibri"/>
              </a:rPr>
              <a:t>CSMA</a:t>
            </a:r>
            <a:r>
              <a:rPr sz="25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00" spc="-5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5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50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00" b="1" i="1" spc="-5" dirty="0">
                <a:solidFill>
                  <a:srgbClr val="FFFFFF"/>
                </a:solidFill>
                <a:latin typeface="Calibri"/>
                <a:cs typeface="Calibri"/>
              </a:rPr>
              <a:t>propagation</a:t>
            </a:r>
            <a:r>
              <a:rPr sz="2500" b="1" i="1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00" b="1" i="1" spc="-5" dirty="0">
                <a:solidFill>
                  <a:srgbClr val="FFFFFF"/>
                </a:solidFill>
                <a:latin typeface="Calibri"/>
                <a:cs typeface="Calibri"/>
              </a:rPr>
              <a:t>time</a:t>
            </a:r>
            <a:r>
              <a:rPr sz="2500" b="1" i="1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00" i="1" spc="-45" dirty="0">
                <a:solidFill>
                  <a:srgbClr val="FFFFFF"/>
                </a:solidFill>
                <a:latin typeface="Calibri"/>
                <a:cs typeface="Calibri"/>
              </a:rPr>
              <a:t>Tp</a:t>
            </a:r>
            <a:r>
              <a:rPr sz="2500" spc="-45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sz="25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00" spc="-5" dirty="0">
                <a:solidFill>
                  <a:srgbClr val="FFFFFF"/>
                </a:solidFill>
                <a:latin typeface="Calibri"/>
                <a:cs typeface="Calibri"/>
              </a:rPr>
              <a:t>When</a:t>
            </a:r>
            <a:r>
              <a:rPr sz="25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00" spc="-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5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00" spc="-15" dirty="0">
                <a:solidFill>
                  <a:srgbClr val="FFFFFF"/>
                </a:solidFill>
                <a:latin typeface="Calibri"/>
                <a:cs typeface="Calibri"/>
              </a:rPr>
              <a:t>station</a:t>
            </a:r>
            <a:r>
              <a:rPr sz="25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00" spc="-10" dirty="0">
                <a:solidFill>
                  <a:srgbClr val="FFFFFF"/>
                </a:solidFill>
                <a:latin typeface="Calibri"/>
                <a:cs typeface="Calibri"/>
              </a:rPr>
              <a:t>sends</a:t>
            </a:r>
            <a:r>
              <a:rPr sz="25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00" spc="-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5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00" spc="-15" dirty="0">
                <a:solidFill>
                  <a:srgbClr val="FFFFFF"/>
                </a:solidFill>
                <a:latin typeface="Calibri"/>
                <a:cs typeface="Calibri"/>
              </a:rPr>
              <a:t>frame </a:t>
            </a:r>
            <a:r>
              <a:rPr sz="2500" spc="-5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00" spc="-5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25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00" spc="-20" dirty="0">
                <a:solidFill>
                  <a:srgbClr val="FFFFFF"/>
                </a:solidFill>
                <a:latin typeface="Calibri"/>
                <a:cs typeface="Calibri"/>
              </a:rPr>
              <a:t>any</a:t>
            </a:r>
            <a:r>
              <a:rPr sz="25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00" spc="-5" dirty="0">
                <a:solidFill>
                  <a:srgbClr val="FFFFFF"/>
                </a:solidFill>
                <a:latin typeface="Calibri"/>
                <a:cs typeface="Calibri"/>
              </a:rPr>
              <a:t>other </a:t>
            </a:r>
            <a:r>
              <a:rPr sz="2500" spc="-15" dirty="0">
                <a:solidFill>
                  <a:srgbClr val="FFFFFF"/>
                </a:solidFill>
                <a:latin typeface="Calibri"/>
                <a:cs typeface="Calibri"/>
              </a:rPr>
              <a:t>station</a:t>
            </a:r>
            <a:r>
              <a:rPr sz="25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00" spc="-5" dirty="0">
                <a:solidFill>
                  <a:srgbClr val="FFFFFF"/>
                </a:solidFill>
                <a:latin typeface="Calibri"/>
                <a:cs typeface="Calibri"/>
              </a:rPr>
              <a:t>tries</a:t>
            </a:r>
            <a:r>
              <a:rPr sz="25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00" spc="-1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5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00" spc="-10" dirty="0">
                <a:solidFill>
                  <a:srgbClr val="FFFFFF"/>
                </a:solidFill>
                <a:latin typeface="Calibri"/>
                <a:cs typeface="Calibri"/>
              </a:rPr>
              <a:t>send</a:t>
            </a:r>
            <a:r>
              <a:rPr sz="25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00" spc="-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5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00" spc="-15" dirty="0">
                <a:solidFill>
                  <a:srgbClr val="FFFFFF"/>
                </a:solidFill>
                <a:latin typeface="Calibri"/>
                <a:cs typeface="Calibri"/>
              </a:rPr>
              <a:t>frame</a:t>
            </a:r>
            <a:r>
              <a:rPr sz="25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00" spc="-10" dirty="0">
                <a:solidFill>
                  <a:srgbClr val="FFFFFF"/>
                </a:solidFill>
                <a:latin typeface="Calibri"/>
                <a:cs typeface="Calibri"/>
              </a:rPr>
              <a:t>during</a:t>
            </a:r>
            <a:r>
              <a:rPr sz="25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00" spc="-5" dirty="0">
                <a:solidFill>
                  <a:srgbClr val="FFFFFF"/>
                </a:solidFill>
                <a:latin typeface="Calibri"/>
                <a:cs typeface="Calibri"/>
              </a:rPr>
              <a:t>this</a:t>
            </a:r>
            <a:r>
              <a:rPr sz="25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00" spc="-5" dirty="0">
                <a:solidFill>
                  <a:srgbClr val="FFFFFF"/>
                </a:solidFill>
                <a:latin typeface="Calibri"/>
                <a:cs typeface="Calibri"/>
              </a:rPr>
              <a:t>time,</a:t>
            </a:r>
            <a:r>
              <a:rPr sz="25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00" spc="-5" dirty="0">
                <a:solidFill>
                  <a:srgbClr val="FFFFFF"/>
                </a:solidFill>
                <a:latin typeface="Calibri"/>
                <a:cs typeface="Calibri"/>
              </a:rPr>
              <a:t>a collision</a:t>
            </a:r>
            <a:r>
              <a:rPr sz="25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00" spc="-5" dirty="0">
                <a:solidFill>
                  <a:srgbClr val="FFFFFF"/>
                </a:solidFill>
                <a:latin typeface="Calibri"/>
                <a:cs typeface="Calibri"/>
              </a:rPr>
              <a:t>will </a:t>
            </a:r>
            <a:r>
              <a:rPr sz="2500" spc="-10" dirty="0">
                <a:solidFill>
                  <a:srgbClr val="FFFFFF"/>
                </a:solidFill>
                <a:latin typeface="Calibri"/>
                <a:cs typeface="Calibri"/>
              </a:rPr>
              <a:t>result.</a:t>
            </a:r>
            <a:endParaRPr sz="2500">
              <a:latin typeface="Calibri"/>
              <a:cs typeface="Calibri"/>
            </a:endParaRPr>
          </a:p>
          <a:p>
            <a:pPr marL="299085" marR="29209" indent="-287020">
              <a:lnSpc>
                <a:spcPct val="100000"/>
              </a:lnSpc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2500" spc="-5" dirty="0">
                <a:solidFill>
                  <a:srgbClr val="FFFFFF"/>
                </a:solidFill>
                <a:latin typeface="Calibri"/>
                <a:cs typeface="Calibri"/>
              </a:rPr>
              <a:t>But</a:t>
            </a:r>
            <a:r>
              <a:rPr sz="25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00" spc="-5" dirty="0">
                <a:solidFill>
                  <a:srgbClr val="FFFFFF"/>
                </a:solidFill>
                <a:latin typeface="Calibri"/>
                <a:cs typeface="Calibri"/>
              </a:rPr>
              <a:t>if</a:t>
            </a:r>
            <a:r>
              <a:rPr sz="25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5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00" spc="-20" dirty="0">
                <a:solidFill>
                  <a:srgbClr val="FFFFFF"/>
                </a:solidFill>
                <a:latin typeface="Calibri"/>
                <a:cs typeface="Calibri"/>
              </a:rPr>
              <a:t>first</a:t>
            </a:r>
            <a:r>
              <a:rPr sz="25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00" spc="-5" dirty="0">
                <a:solidFill>
                  <a:srgbClr val="FFFFFF"/>
                </a:solidFill>
                <a:latin typeface="Calibri"/>
                <a:cs typeface="Calibri"/>
              </a:rPr>
              <a:t>bit</a:t>
            </a:r>
            <a:r>
              <a:rPr sz="25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25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5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00" spc="-15" dirty="0">
                <a:solidFill>
                  <a:srgbClr val="FFFFFF"/>
                </a:solidFill>
                <a:latin typeface="Calibri"/>
                <a:cs typeface="Calibri"/>
              </a:rPr>
              <a:t>frame</a:t>
            </a:r>
            <a:r>
              <a:rPr sz="25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00" spc="-5" dirty="0">
                <a:solidFill>
                  <a:srgbClr val="FFFFFF"/>
                </a:solidFill>
                <a:latin typeface="Calibri"/>
                <a:cs typeface="Calibri"/>
              </a:rPr>
              <a:t>reaches</a:t>
            </a:r>
            <a:r>
              <a:rPr sz="25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5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00" spc="-5" dirty="0">
                <a:solidFill>
                  <a:srgbClr val="FFFFFF"/>
                </a:solidFill>
                <a:latin typeface="Calibri"/>
                <a:cs typeface="Calibri"/>
              </a:rPr>
              <a:t>end</a:t>
            </a:r>
            <a:r>
              <a:rPr sz="2500" dirty="0">
                <a:solidFill>
                  <a:srgbClr val="FFFFFF"/>
                </a:solidFill>
                <a:latin typeface="Calibri"/>
                <a:cs typeface="Calibri"/>
              </a:rPr>
              <a:t> of </a:t>
            </a:r>
            <a:r>
              <a:rPr sz="25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5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00" spc="-5" dirty="0">
                <a:solidFill>
                  <a:srgbClr val="FFFFFF"/>
                </a:solidFill>
                <a:latin typeface="Calibri"/>
                <a:cs typeface="Calibri"/>
              </a:rPr>
              <a:t>medium,</a:t>
            </a:r>
            <a:r>
              <a:rPr sz="25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00" spc="-5" dirty="0">
                <a:solidFill>
                  <a:srgbClr val="FFFFFF"/>
                </a:solidFill>
                <a:latin typeface="Calibri"/>
                <a:cs typeface="Calibri"/>
              </a:rPr>
              <a:t>every</a:t>
            </a:r>
            <a:r>
              <a:rPr sz="25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00" spc="-15" dirty="0">
                <a:solidFill>
                  <a:srgbClr val="FFFFFF"/>
                </a:solidFill>
                <a:latin typeface="Calibri"/>
                <a:cs typeface="Calibri"/>
              </a:rPr>
              <a:t>station </a:t>
            </a:r>
            <a:r>
              <a:rPr sz="2500" spc="-5" dirty="0">
                <a:solidFill>
                  <a:srgbClr val="FFFFFF"/>
                </a:solidFill>
                <a:latin typeface="Calibri"/>
                <a:cs typeface="Calibri"/>
              </a:rPr>
              <a:t>will</a:t>
            </a:r>
            <a:r>
              <a:rPr sz="25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00" spc="-10" dirty="0">
                <a:solidFill>
                  <a:srgbClr val="FFFFFF"/>
                </a:solidFill>
                <a:latin typeface="Calibri"/>
                <a:cs typeface="Calibri"/>
              </a:rPr>
              <a:t>already </a:t>
            </a:r>
            <a:r>
              <a:rPr sz="2500" spc="-5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00" spc="-20" dirty="0">
                <a:solidFill>
                  <a:srgbClr val="FFFFFF"/>
                </a:solidFill>
                <a:latin typeface="Calibri"/>
                <a:cs typeface="Calibri"/>
              </a:rPr>
              <a:t>have</a:t>
            </a:r>
            <a:r>
              <a:rPr sz="25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00" spc="-10" dirty="0">
                <a:solidFill>
                  <a:srgbClr val="FFFFFF"/>
                </a:solidFill>
                <a:latin typeface="Calibri"/>
                <a:cs typeface="Calibri"/>
              </a:rPr>
              <a:t>heard</a:t>
            </a:r>
            <a:r>
              <a:rPr sz="25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00" spc="-5" dirty="0">
                <a:solidFill>
                  <a:srgbClr val="FFFFFF"/>
                </a:solidFill>
                <a:latin typeface="Calibri"/>
                <a:cs typeface="Calibri"/>
              </a:rPr>
              <a:t>the bit and will</a:t>
            </a:r>
            <a:r>
              <a:rPr sz="25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00" spc="-20" dirty="0">
                <a:solidFill>
                  <a:srgbClr val="FFFFFF"/>
                </a:solidFill>
                <a:latin typeface="Calibri"/>
                <a:cs typeface="Calibri"/>
              </a:rPr>
              <a:t>refrain</a:t>
            </a:r>
            <a:r>
              <a:rPr sz="25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00" spc="-15" dirty="0">
                <a:solidFill>
                  <a:srgbClr val="FFFFFF"/>
                </a:solidFill>
                <a:latin typeface="Calibri"/>
                <a:cs typeface="Calibri"/>
              </a:rPr>
              <a:t>from</a:t>
            </a:r>
            <a:r>
              <a:rPr sz="2500" spc="-5" dirty="0">
                <a:solidFill>
                  <a:srgbClr val="FFFFFF"/>
                </a:solidFill>
                <a:latin typeface="Calibri"/>
                <a:cs typeface="Calibri"/>
              </a:rPr>
              <a:t> sending.</a:t>
            </a:r>
            <a:endParaRPr sz="25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66672" y="2435351"/>
            <a:ext cx="9058656" cy="4049267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412616" y="6228613"/>
            <a:ext cx="5351780" cy="584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85"/>
              </a:lnSpc>
            </a:pPr>
            <a:r>
              <a:rPr sz="4400" u="heavy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3"/>
              </a:rPr>
              <a:t>www.knowledgegate.in</a:t>
            </a:r>
            <a:endParaRPr sz="4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739" y="6807"/>
            <a:ext cx="11906885" cy="527050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6364" algn="ctr">
              <a:lnSpc>
                <a:spcPct val="100000"/>
              </a:lnSpc>
              <a:spcBef>
                <a:spcPts val="105"/>
              </a:spcBef>
            </a:pPr>
            <a:r>
              <a:rPr sz="3200" b="1" u="heavy" spc="-1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Persistence</a:t>
            </a:r>
            <a:r>
              <a:rPr sz="3200" b="1" u="heavy" spc="-12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3200" b="1" u="heavy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Methods</a:t>
            </a:r>
            <a:endParaRPr sz="3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350">
              <a:latin typeface="Calibri"/>
              <a:cs typeface="Calibri"/>
            </a:endParaRPr>
          </a:p>
          <a:p>
            <a:pPr marL="299085" marR="5080" indent="-287020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299720" algn="l"/>
              </a:tabLst>
            </a:pPr>
            <a:r>
              <a:rPr sz="3200" spc="-5" dirty="0">
                <a:solidFill>
                  <a:srgbClr val="FFFFFF"/>
                </a:solidFill>
                <a:latin typeface="Calibri"/>
                <a:cs typeface="Calibri"/>
              </a:rPr>
              <a:t>What</a:t>
            </a:r>
            <a:r>
              <a:rPr sz="3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Calibri"/>
                <a:cs typeface="Calibri"/>
              </a:rPr>
              <a:t>should</a:t>
            </a:r>
            <a:r>
              <a:rPr sz="3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3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-20" dirty="0">
                <a:solidFill>
                  <a:srgbClr val="FFFFFF"/>
                </a:solidFill>
                <a:latin typeface="Calibri"/>
                <a:cs typeface="Calibri"/>
              </a:rPr>
              <a:t>station</a:t>
            </a:r>
            <a:r>
              <a:rPr sz="32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Calibri"/>
                <a:cs typeface="Calibri"/>
              </a:rPr>
              <a:t>do </a:t>
            </a:r>
            <a:r>
              <a:rPr sz="3200" dirty="0">
                <a:solidFill>
                  <a:srgbClr val="FFFFFF"/>
                </a:solidFill>
                <a:latin typeface="Calibri"/>
                <a:cs typeface="Calibri"/>
              </a:rPr>
              <a:t>if</a:t>
            </a:r>
            <a:r>
              <a:rPr sz="3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32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FFFFFF"/>
                </a:solidFill>
                <a:latin typeface="Calibri"/>
                <a:cs typeface="Calibri"/>
              </a:rPr>
              <a:t>channel</a:t>
            </a:r>
            <a:r>
              <a:rPr sz="3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32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-15" dirty="0">
                <a:solidFill>
                  <a:srgbClr val="FFFFFF"/>
                </a:solidFill>
                <a:latin typeface="Calibri"/>
                <a:cs typeface="Calibri"/>
              </a:rPr>
              <a:t>busy?</a:t>
            </a:r>
            <a:r>
              <a:rPr sz="32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Calibri"/>
                <a:cs typeface="Calibri"/>
              </a:rPr>
              <a:t>What</a:t>
            </a:r>
            <a:r>
              <a:rPr sz="3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Calibri"/>
                <a:cs typeface="Calibri"/>
              </a:rPr>
              <a:t>should</a:t>
            </a:r>
            <a:r>
              <a:rPr sz="3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3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-20" dirty="0">
                <a:solidFill>
                  <a:srgbClr val="FFFFFF"/>
                </a:solidFill>
                <a:latin typeface="Calibri"/>
                <a:cs typeface="Calibri"/>
              </a:rPr>
              <a:t>station </a:t>
            </a:r>
            <a:r>
              <a:rPr sz="3200" spc="-7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FFFFFF"/>
                </a:solidFill>
                <a:latin typeface="Calibri"/>
                <a:cs typeface="Calibri"/>
              </a:rPr>
              <a:t>do</a:t>
            </a:r>
            <a:r>
              <a:rPr sz="32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FFFFFF"/>
                </a:solidFill>
                <a:latin typeface="Calibri"/>
                <a:cs typeface="Calibri"/>
              </a:rPr>
              <a:t>if the channel is</a:t>
            </a:r>
            <a:r>
              <a:rPr sz="32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FFFFFF"/>
                </a:solidFill>
                <a:latin typeface="Calibri"/>
                <a:cs typeface="Calibri"/>
              </a:rPr>
              <a:t>idle?</a:t>
            </a:r>
            <a:endParaRPr sz="320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buFont typeface="Arial MT"/>
              <a:buChar char="•"/>
              <a:tabLst>
                <a:tab pos="299720" algn="l"/>
              </a:tabLst>
            </a:pPr>
            <a:r>
              <a:rPr sz="3200" spc="-10" dirty="0">
                <a:solidFill>
                  <a:srgbClr val="FFFFFF"/>
                </a:solidFill>
                <a:latin typeface="Calibri"/>
                <a:cs typeface="Calibri"/>
              </a:rPr>
              <a:t>Three </a:t>
            </a:r>
            <a:r>
              <a:rPr sz="3200" spc="-5" dirty="0">
                <a:solidFill>
                  <a:srgbClr val="FFFFFF"/>
                </a:solidFill>
                <a:latin typeface="Calibri"/>
                <a:cs typeface="Calibri"/>
              </a:rPr>
              <a:t>methods</a:t>
            </a:r>
            <a:r>
              <a:rPr sz="3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-25" dirty="0">
                <a:solidFill>
                  <a:srgbClr val="FFFFFF"/>
                </a:solidFill>
                <a:latin typeface="Calibri"/>
                <a:cs typeface="Calibri"/>
              </a:rPr>
              <a:t>have</a:t>
            </a:r>
            <a:r>
              <a:rPr sz="3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Calibri"/>
                <a:cs typeface="Calibri"/>
              </a:rPr>
              <a:t>been</a:t>
            </a:r>
            <a:r>
              <a:rPr sz="32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Calibri"/>
                <a:cs typeface="Calibri"/>
              </a:rPr>
              <a:t>devised </a:t>
            </a:r>
            <a:r>
              <a:rPr sz="3200" spc="-2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3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-10" dirty="0">
                <a:solidFill>
                  <a:srgbClr val="FFFFFF"/>
                </a:solidFill>
                <a:latin typeface="Calibri"/>
                <a:cs typeface="Calibri"/>
              </a:rPr>
              <a:t>answer</a:t>
            </a:r>
            <a:r>
              <a:rPr sz="3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Calibri"/>
                <a:cs typeface="Calibri"/>
              </a:rPr>
              <a:t>these </a:t>
            </a:r>
            <a:r>
              <a:rPr sz="3200" spc="-10" dirty="0">
                <a:solidFill>
                  <a:srgbClr val="FFFFFF"/>
                </a:solidFill>
                <a:latin typeface="Calibri"/>
                <a:cs typeface="Calibri"/>
              </a:rPr>
              <a:t>questions:</a:t>
            </a:r>
            <a:endParaRPr sz="3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Clr>
                <a:srgbClr val="FFFFFF"/>
              </a:buClr>
              <a:buFont typeface="Arial MT"/>
              <a:buChar char="•"/>
            </a:pPr>
            <a:endParaRPr sz="3100">
              <a:latin typeface="Calibri"/>
              <a:cs typeface="Calibri"/>
            </a:endParaRPr>
          </a:p>
          <a:p>
            <a:pPr marL="756285" lvl="1" indent="-287020">
              <a:lnSpc>
                <a:spcPct val="100000"/>
              </a:lnSpc>
              <a:buFont typeface="Arial MT"/>
              <a:buChar char="•"/>
              <a:tabLst>
                <a:tab pos="756920" algn="l"/>
              </a:tabLst>
            </a:pPr>
            <a:r>
              <a:rPr sz="3200" spc="-15" dirty="0">
                <a:solidFill>
                  <a:srgbClr val="FFFFFF"/>
                </a:solidFill>
                <a:latin typeface="Calibri"/>
                <a:cs typeface="Calibri"/>
              </a:rPr>
              <a:t>1-persistent</a:t>
            </a:r>
            <a:r>
              <a:rPr sz="32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FFFFFF"/>
                </a:solidFill>
                <a:latin typeface="Calibri"/>
                <a:cs typeface="Calibri"/>
              </a:rPr>
              <a:t>method</a:t>
            </a:r>
            <a:endParaRPr sz="32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buClr>
                <a:srgbClr val="FFFFFF"/>
              </a:buClr>
              <a:buFont typeface="Arial MT"/>
              <a:buChar char="•"/>
            </a:pPr>
            <a:endParaRPr sz="3150">
              <a:latin typeface="Calibri"/>
              <a:cs typeface="Calibri"/>
            </a:endParaRPr>
          </a:p>
          <a:p>
            <a:pPr marL="756285" lvl="1" indent="-287020">
              <a:lnSpc>
                <a:spcPct val="100000"/>
              </a:lnSpc>
              <a:buFont typeface="Arial MT"/>
              <a:buChar char="•"/>
              <a:tabLst>
                <a:tab pos="756920" algn="l"/>
              </a:tabLst>
            </a:pPr>
            <a:r>
              <a:rPr sz="3200" spc="-15" dirty="0">
                <a:solidFill>
                  <a:srgbClr val="FFFFFF"/>
                </a:solidFill>
                <a:latin typeface="Calibri"/>
                <a:cs typeface="Calibri"/>
              </a:rPr>
              <a:t>Non-persistent</a:t>
            </a:r>
            <a:r>
              <a:rPr sz="32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Calibri"/>
                <a:cs typeface="Calibri"/>
              </a:rPr>
              <a:t>method</a:t>
            </a:r>
            <a:endParaRPr sz="32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55"/>
              </a:spcBef>
              <a:buClr>
                <a:srgbClr val="FFFFFF"/>
              </a:buClr>
              <a:buFont typeface="Arial MT"/>
              <a:buChar char="•"/>
            </a:pPr>
            <a:endParaRPr sz="3100">
              <a:latin typeface="Calibri"/>
              <a:cs typeface="Calibri"/>
            </a:endParaRPr>
          </a:p>
          <a:p>
            <a:pPr marL="756285" lvl="1" indent="-287020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756920" algn="l"/>
              </a:tabLst>
            </a:pPr>
            <a:r>
              <a:rPr sz="3200" spc="-15" dirty="0">
                <a:solidFill>
                  <a:srgbClr val="FFFFFF"/>
                </a:solidFill>
                <a:latin typeface="Calibri"/>
                <a:cs typeface="Calibri"/>
              </a:rPr>
              <a:t>P-persistent</a:t>
            </a:r>
            <a:r>
              <a:rPr sz="32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FFFFFF"/>
                </a:solidFill>
                <a:latin typeface="Calibri"/>
                <a:cs typeface="Calibri"/>
              </a:rPr>
              <a:t>method.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412616" y="6228613"/>
            <a:ext cx="5351780" cy="584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85"/>
              </a:lnSpc>
            </a:pPr>
            <a:r>
              <a:rPr sz="4400" u="heavy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www.knowledgegate.in</a:t>
            </a:r>
            <a:endParaRPr sz="4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739" y="13207"/>
            <a:ext cx="11852910" cy="1854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0"/>
              </a:spcBef>
              <a:buClr>
                <a:srgbClr val="FFFFFF"/>
              </a:buClr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2400" b="1" u="heavy" spc="-1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1-Persistent</a:t>
            </a:r>
            <a:endParaRPr sz="2400">
              <a:latin typeface="Calibri"/>
              <a:cs typeface="Calibri"/>
            </a:endParaRPr>
          </a:p>
          <a:p>
            <a:pPr marL="756285" marR="5080" lvl="1" indent="-287020">
              <a:lnSpc>
                <a:spcPct val="100000"/>
              </a:lnSpc>
              <a:buFont typeface="Arial MT"/>
              <a:buChar char="•"/>
              <a:tabLst>
                <a:tab pos="756285" algn="l"/>
                <a:tab pos="756920" algn="l"/>
              </a:tabLst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1-persistent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method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is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simple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and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straightforward.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In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this method,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after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station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finds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the line idle, it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sends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its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frame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immediately (with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probability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1).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This method has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400" spc="-5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highest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chance of collision because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two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or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more stations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may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find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the line idle and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send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their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frames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immediately.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59763" y="2330195"/>
            <a:ext cx="9872472" cy="3396996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412616" y="6228613"/>
            <a:ext cx="5351780" cy="584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85"/>
              </a:lnSpc>
            </a:pPr>
            <a:r>
              <a:rPr sz="4400" u="heavy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3"/>
              </a:rPr>
              <a:t>www.knowledgegate.in</a:t>
            </a:r>
            <a:endParaRPr sz="4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76</TotalTime>
  <Words>34147</Words>
  <Application>Microsoft Office PowerPoint</Application>
  <PresentationFormat>Widescreen</PresentationFormat>
  <Paragraphs>2413</Paragraphs>
  <Slides>397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397</vt:i4>
      </vt:variant>
    </vt:vector>
  </HeadingPairs>
  <TitlesOfParts>
    <vt:vector size="405" baseType="lpstr">
      <vt:lpstr>Arial</vt:lpstr>
      <vt:lpstr>Arial MT</vt:lpstr>
      <vt:lpstr>Calibri</vt:lpstr>
      <vt:lpstr>Courier New</vt:lpstr>
      <vt:lpstr>Roboto</vt:lpstr>
      <vt:lpstr>Symbol</vt:lpstr>
      <vt:lpstr>Times New Roman</vt:lpstr>
      <vt:lpstr>Office Theme</vt:lpstr>
      <vt:lpstr>Syllabus</vt:lpstr>
      <vt:lpstr>Video chapters</vt:lpstr>
      <vt:lpstr>What is Computer Networks</vt:lpstr>
      <vt:lpstr>Internet means empowerment</vt:lpstr>
      <vt:lpstr>PowerPoint Presentation</vt:lpstr>
      <vt:lpstr>PowerPoint Presentation</vt:lpstr>
      <vt:lpstr>PowerPoint Presentation</vt:lpstr>
      <vt:lpstr>Goals of Computer Networks</vt:lpstr>
      <vt:lpstr>Applications of Computer Networks</vt:lpstr>
      <vt:lpstr>Data communication</vt:lpstr>
      <vt:lpstr>PowerPoint Presentation</vt:lpstr>
      <vt:lpstr>Transmission Mode</vt:lpstr>
      <vt:lpstr>Simplex</vt:lpstr>
      <vt:lpstr>Half duplex</vt:lpstr>
      <vt:lpstr>Full duplex</vt:lpstr>
      <vt:lpstr>Network criteria</vt:lpstr>
      <vt:lpstr>Types of connection</vt:lpstr>
      <vt:lpstr>PowerPoint Presentation</vt:lpstr>
      <vt:lpstr>PowerPoint Presentation</vt:lpstr>
      <vt:lpstr>Mesh Topology</vt:lpstr>
      <vt:lpstr>PowerPoint Presentation</vt:lpstr>
      <vt:lpstr>Star Topology</vt:lpstr>
      <vt:lpstr>Advantages</vt:lpstr>
      <vt:lpstr>Bus Topology</vt:lpstr>
      <vt:lpstr>PowerPoint Presentation</vt:lpstr>
      <vt:lpstr>Ring Topology</vt:lpstr>
      <vt:lpstr>PowerPoint Presentation</vt:lpstr>
      <vt:lpstr>PowerPoint Presentation</vt:lpstr>
      <vt:lpstr>Network Models</vt:lpstr>
      <vt:lpstr>PowerPoint Presentation</vt:lpstr>
      <vt:lpstr>Layered Architecture</vt:lpstr>
      <vt:lpstr>PowerPoint Presentation</vt:lpstr>
      <vt:lpstr>Physical layer</vt:lpstr>
      <vt:lpstr>1. Representation of bits: The physical layer data consists of a stream of bits  (sequence of 0s or 1s) with no interpretation. To be transmitted, bits must be  encoded into signals- electrical or optical.</vt:lpstr>
      <vt:lpstr>2. Data rate: The transmission rate-the number of bits sent each second-is also  defined by the physical layer.</vt:lpstr>
      <vt:lpstr>3. Line configuration: The physical layer is concerned with the connection of  devices to the media.</vt:lpstr>
      <vt:lpstr>4. Physical topology: The physical topology defines how devices are  connected to make a network.</vt:lpstr>
      <vt:lpstr>5. Transmission mode: The physical layer also defines the direction of  transmission between two devices: simplex, half-duplex, or full-duplex.</vt:lpstr>
      <vt:lpstr>Data link layer</vt:lpstr>
      <vt:lpstr>PowerPoint Presentation</vt:lpstr>
      <vt:lpstr>PowerPoint Presentation</vt:lpstr>
      <vt:lpstr>PowerPoint Presentation</vt:lpstr>
      <vt:lpstr>PowerPoint Presentation</vt:lpstr>
      <vt:lpstr>Network layer</vt:lpstr>
      <vt:lpstr>Network layer</vt:lpstr>
      <vt:lpstr>Network layer</vt:lpstr>
      <vt:lpstr>Transport layer</vt:lpstr>
      <vt:lpstr>Transport layer</vt:lpstr>
      <vt:lpstr>Transport layer 3. Connection control: The transport layer can be either connectionless or connection oriented. A  connectionless transport layer treats each segment as an independent packet and delivers it to the  transport layer at the destination machine. A connection-oriented transport layer makes a connection  with the transport layer at the destination machine first before delivering the packets. After all the data  are transferred, the connection is terminated.</vt:lpstr>
      <vt:lpstr>PowerPoint Presentation</vt:lpstr>
      <vt:lpstr>Transport layer</vt:lpstr>
      <vt:lpstr>Session layer</vt:lpstr>
      <vt:lpstr>PowerPoint Presentation</vt:lpstr>
      <vt:lpstr>Presentation layer</vt:lpstr>
      <vt:lpstr>PowerPoint Presentation</vt:lpstr>
      <vt:lpstr>Application layer</vt:lpstr>
      <vt:lpstr>Transmission media</vt:lpstr>
      <vt:lpstr>Guided media</vt:lpstr>
      <vt:lpstr>PowerPoint Presentation</vt:lpstr>
      <vt:lpstr>PowerPoint Presentation</vt:lpstr>
      <vt:lpstr>Unguided Media: Wireless</vt:lpstr>
      <vt:lpstr>Unguided Media: Wireless</vt:lpstr>
      <vt:lpstr>Unguided Media: Wireless</vt:lpstr>
      <vt:lpstr>PowerPoint Presentation</vt:lpstr>
      <vt:lpstr>PowerPoint Presentation</vt:lpstr>
      <vt:lpstr>PowerPoint Presentation</vt:lpstr>
      <vt:lpstr>Switching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Packet Switching</vt:lpstr>
      <vt:lpstr>PowerPoint Presentation</vt:lpstr>
      <vt:lpstr>PowerPoint Presentation</vt:lpstr>
      <vt:lpstr>ISDN (Integrated Services Digital Network)</vt:lpstr>
      <vt:lpstr>PowerPoint Presentation</vt:lpstr>
      <vt:lpstr>PowerPoint Presentation</vt:lpstr>
      <vt:lpstr>Two Sublayers</vt:lpstr>
      <vt:lpstr>PowerPoint Presentation</vt:lpstr>
      <vt:lpstr>PowerPoint Presentation</vt:lpstr>
      <vt:lpstr>PowerPoint Presentation</vt:lpstr>
      <vt:lpstr>RANDOM ACCESS</vt:lpstr>
      <vt:lpstr>PowerPoint Presentation</vt:lpstr>
      <vt:lpstr>Aloha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ALOHA</vt:lpstr>
      <vt:lpstr>Slotted ALOHA</vt:lpstr>
      <vt:lpstr>PowerPoint Presentation</vt:lpstr>
      <vt:lpstr>PowerPoint Presentation</vt:lpstr>
      <vt:lpstr>Carrier Sense Multiple Access (CSMA)</vt:lpstr>
      <vt:lpstr>PowerPoint Presentation</vt:lpstr>
      <vt:lpstr>Vulnerable Time</vt:lpstr>
      <vt:lpstr>PowerPoint Presentation</vt:lpstr>
      <vt:lpstr>PowerPoint Presentation</vt:lpstr>
      <vt:lpstr>PowerPoint Presentation</vt:lpstr>
      <vt:lpstr>PowerPoint Presentation</vt:lpstr>
      <vt:lpstr>Carrier Sense Multiple Access with Collision Detection (CSMA/CD)</vt:lpstr>
      <vt:lpstr>PowerPoint Presentation</vt:lpstr>
      <vt:lpstr>PowerPoint Presentation</vt:lpstr>
      <vt:lpstr>PowerPoint Presentation</vt:lpstr>
      <vt:lpstr>PowerPoint Presentation</vt:lpstr>
      <vt:lpstr>Carrier Sense Multiple Access with Collision Avoidance (CSMA/CA)</vt:lpstr>
      <vt:lpstr>PowerPoint Presentation</vt:lpstr>
      <vt:lpstr>Contention Window</vt:lpstr>
      <vt:lpstr>PowerPoint Presentation</vt:lpstr>
      <vt:lpstr>PowerPoint Presentation</vt:lpstr>
      <vt:lpstr>FLOW CONTROL</vt:lpstr>
      <vt:lpstr>ERROR CONTROL</vt:lpstr>
      <vt:lpstr>Sliding Window Protocol</vt:lpstr>
      <vt:lpstr>Stop-and-Wait Automatic Repeat Request</vt:lpstr>
      <vt:lpstr>Sequence Numbers</vt:lpstr>
      <vt:lpstr>PowerPoint Presentation</vt:lpstr>
      <vt:lpstr>PowerPoint Presentation</vt:lpstr>
      <vt:lpstr>PowerPoint Presentation</vt:lpstr>
      <vt:lpstr>Go-Back-N Automatic Repeat Request</vt:lpstr>
      <vt:lpstr>PowerPoint Presentation</vt:lpstr>
      <vt:lpstr>PowerPoint Presentation</vt:lpstr>
      <vt:lpstr>Timers</vt:lpstr>
      <vt:lpstr>Acknowledgment</vt:lpstr>
      <vt:lpstr>Sequence and Acknowledgement Numbers</vt:lpstr>
      <vt:lpstr>Selective Repeat Automatic Repeat Request</vt:lpstr>
      <vt:lpstr>PowerPoint Presentation</vt:lpstr>
      <vt:lpstr>Piggybacking</vt:lpstr>
      <vt:lpstr>Types of Errors</vt:lpstr>
      <vt:lpstr>PowerPoint Presentation</vt:lpstr>
      <vt:lpstr>Hamming Distance</vt:lpstr>
      <vt:lpstr>Simple Parity-Check Code</vt:lpstr>
      <vt:lpstr>PowerPoint Presentation</vt:lpstr>
      <vt:lpstr>Hamming Codes</vt:lpstr>
      <vt:lpstr>PowerPoint Presentation</vt:lpstr>
      <vt:lpstr>CHECKSUM</vt:lpstr>
      <vt:lpstr>One's Complement</vt:lpstr>
      <vt:lpstr>CYCLIC CODES</vt:lpstr>
      <vt:lpstr>Cyclic Redundancy Check</vt:lpstr>
      <vt:lpstr>Encoder</vt:lpstr>
      <vt:lpstr>Decoder</vt:lpstr>
      <vt:lpstr>Polynomials</vt:lpstr>
      <vt:lpstr>PowerPoint Presentation</vt:lpstr>
      <vt:lpstr>Ethernet</vt:lpstr>
      <vt:lpstr>PowerPoint Presentation</vt:lpstr>
      <vt:lpstr>PowerPoint Presentation</vt:lpstr>
      <vt:lpstr>STANDARD ETHERNET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Token Bus (IEEE 802.4)</vt:lpstr>
      <vt:lpstr>Token Ring (IEEE 802.5)</vt:lpstr>
      <vt:lpstr>Fiber Distributed Data Interface (FDDI)</vt:lpstr>
      <vt:lpstr>PowerPoint Presentation</vt:lpstr>
      <vt:lpstr>PowerPoint Presentation</vt:lpstr>
      <vt:lpstr>Implementation</vt:lpstr>
      <vt:lpstr>PowerPoint Presentation</vt:lpstr>
      <vt:lpstr>Network layer</vt:lpstr>
      <vt:lpstr>IPv4</vt:lpstr>
      <vt:lpstr>IPv4</vt:lpstr>
      <vt:lpstr>Datagram Format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Maximum Transfer Unit (MTU)</vt:lpstr>
      <vt:lpstr>PowerPoint Presentation</vt:lpstr>
      <vt:lpstr>PowerPoint Presentation</vt:lpstr>
      <vt:lpstr>Fragmentation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IPv6</vt:lpstr>
      <vt:lpstr>i. Version: This is 4-bit field which defines the  version number of IP. For IPv6, the value is 6.  ii. Priority: The 4-bit priority field defines the  priority of the packet with respect to traffic  congestion.</vt:lpstr>
      <vt:lpstr>PowerPoint Presentation</vt:lpstr>
      <vt:lpstr>PowerPoint Presentation</vt:lpstr>
      <vt:lpstr>Need of Additional protocols</vt:lpstr>
      <vt:lpstr>PowerPoint Presentation</vt:lpstr>
      <vt:lpstr>PowerPoint Presentation</vt:lpstr>
      <vt:lpstr>RARP</vt:lpstr>
      <vt:lpstr>PowerPoint Presentation</vt:lpstr>
      <vt:lpstr>ICMP</vt:lpstr>
      <vt:lpstr>PowerPoint Presentation</vt:lpstr>
      <vt:lpstr>Types of Messages</vt:lpstr>
      <vt:lpstr>Error Reporting</vt:lpstr>
      <vt:lpstr>ľime exceeded message</vt:lpstr>
      <vt:lpstr>Parameter problem</vt:lpstr>
      <vt:lpstr>PowerPoint Presentation</vt:lpstr>
      <vt:lpstr>PowerPoint Presentation</vt:lpstr>
      <vt:lpstr>PowerPoint Presentation</vt:lpstr>
      <vt:lpstr>Query</vt:lpstr>
      <vt:lpstr>PowerPoint Presentation</vt:lpstr>
      <vt:lpstr>Router Solicitation and Advertisement</vt:lpstr>
      <vt:lpstr>Address-Mask Request and Reply</vt:lpstr>
      <vt:lpstr>PowerPoint Presentation</vt:lpstr>
      <vt:lpstr>IGMP</vt:lpstr>
      <vt:lpstr>Video-on-Demand</vt:lpstr>
      <vt:lpstr>Distance Learning</vt:lpstr>
      <vt:lpstr>Congestion</vt:lpstr>
      <vt:lpstr>PowerPoint Presentation</vt:lpstr>
      <vt:lpstr>PowerPoint Presentation</vt:lpstr>
      <vt:lpstr>PowerPoint Presentation</vt:lpstr>
      <vt:lpstr>PowerPoint Presentation</vt:lpstr>
      <vt:lpstr>IPV4 ADDRESSES</vt:lpstr>
      <vt:lpstr>PowerPoint Presentation</vt:lpstr>
      <vt:lpstr>Unique and Universal</vt:lpstr>
      <vt:lpstr>Notations</vt:lpstr>
      <vt:lpstr>Classful Addressing</vt:lpstr>
      <vt:lpstr>PowerPoint Presentation</vt:lpstr>
      <vt:lpstr>PowerPoint Presentation</vt:lpstr>
      <vt:lpstr>Class A</vt:lpstr>
      <vt:lpstr>PowerPoint Presentation</vt:lpstr>
      <vt:lpstr>PowerPoint Presentation</vt:lpstr>
      <vt:lpstr>Class B</vt:lpstr>
      <vt:lpstr>PowerPoint Presentation</vt:lpstr>
      <vt:lpstr>PowerPoint Presentation</vt:lpstr>
      <vt:lpstr>PowerPoint Presentation</vt:lpstr>
      <vt:lpstr>Class D</vt:lpstr>
      <vt:lpstr>PowerPoint Presentation</vt:lpstr>
      <vt:lpstr>Class E</vt:lpstr>
      <vt:lpstr>PowerPoint Presentation</vt:lpstr>
      <vt:lpstr>Points to note</vt:lpstr>
      <vt:lpstr>Casting in Networks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Reason For Subnetting</vt:lpstr>
      <vt:lpstr>Reason For Subnetting</vt:lpstr>
      <vt:lpstr>Reason For Subnetting</vt:lpstr>
      <vt:lpstr>PowerPoint Presentation</vt:lpstr>
      <vt:lpstr>PowerPoint Presentation</vt:lpstr>
      <vt:lpstr>Types of Subnetting</vt:lpstr>
      <vt:lpstr>PowerPoint Presentation</vt:lpstr>
      <vt:lpstr>Q Consider the network having IP Address 200.1.2.0. Divide this network into two subnets.</vt:lpstr>
      <vt:lpstr>1st Subnet</vt:lpstr>
      <vt:lpstr>Q Consider we have a big single network having IP Address 200.1.2.0. We want to do subnetting  and divide this network into 4 subnets.</vt:lpstr>
      <vt:lpstr>Q Consider we have a big single network having IP Address 200.1.2.0. We want to do subnetting</vt:lpstr>
      <vt:lpstr>Variable Length Subnetting</vt:lpstr>
      <vt:lpstr>PowerPoint Presentation</vt:lpstr>
      <vt:lpstr>Q Consider we have a big single network having IP Address 200.1.2.0. We want to do subnetting and divide this network into 3 subnets, such that first contains 126 hosts, and other two contains 62 hosts each?</vt:lpstr>
      <vt:lpstr>Q Consider we have a big single network having IP Address 200.1.2.0. We want to do subnetting and divide this network into 3 subnets, such that first contains 126 hosts, and other two contains 62 hosts each?</vt:lpstr>
      <vt:lpstr>Point to Note:</vt:lpstr>
      <vt:lpstr>Subnet Masks</vt:lpstr>
      <vt:lpstr>Address Depletion</vt:lpstr>
      <vt:lpstr>Classless Addressing (Blocks/Network)</vt:lpstr>
      <vt:lpstr>CIDR Notation</vt:lpstr>
      <vt:lpstr>Extracting Information from an Address</vt:lpstr>
      <vt:lpstr>Q Find the Number of addresses, first and last address of the  CIDR block to which Following Address belongs to  167.199.170.82/27 (10100111 11000111 10101010 01010010)</vt:lpstr>
      <vt:lpstr>PowerPoint Presentation</vt:lpstr>
      <vt:lpstr>PowerPoint Presentation</vt:lpstr>
      <vt:lpstr>Address Mask</vt:lpstr>
      <vt:lpstr>Rules for Creating CIDR Block (Network)</vt:lpstr>
      <vt:lpstr>Subnetting in CIDR</vt:lpstr>
      <vt:lpstr>1st Subnet</vt:lpstr>
      <vt:lpstr>Q Consider we have a big single network having IP Address 200.1.2.0/24 We want to do  subnetting and divide this network into 4 subnets.</vt:lpstr>
      <vt:lpstr>Q Consider we have a big single network having IP Address 200.1.2.0/24. We want to do  subnetting and divide this network into 4 subnets.</vt:lpstr>
      <vt:lpstr>PowerPoint Presentation</vt:lpstr>
      <vt:lpstr>Q Consider we have a big single network having IP Address 200.1.2.0/24. We want to do subnetting and divide this network into 3 subnets, such that first contains 126 hosts, and other two contains 62 hosts each?</vt:lpstr>
      <vt:lpstr>Q Consider we have a big single network having IP Address 200.1.2.0/24. We want to do subnetting and divide this network into 3 subnets, such that first contains 126 hosts, and other two contains 62 hosts each?</vt:lpstr>
      <vt:lpstr>Designing subnets for CIDR Notations</vt:lpstr>
      <vt:lpstr>Super Netting in Classful addressing</vt:lpstr>
      <vt:lpstr>Super Netting / Aggregation with CIDR</vt:lpstr>
      <vt:lpstr>Q Perform CIDR aggregation on the following IP Addresses- 128.56.24.0/24</vt:lpstr>
      <vt:lpstr>Routing</vt:lpstr>
      <vt:lpstr>Flooding</vt:lpstr>
      <vt:lpstr>ROUTING</vt:lpstr>
      <vt:lpstr>UNICAST ROUTING PROTOCOLS</vt:lpstr>
      <vt:lpstr>PowerPoint Presentation</vt:lpstr>
      <vt:lpstr>Intra-domain and Interdomain Routing</vt:lpstr>
      <vt:lpstr>PowerPoint Presentation</vt:lpstr>
      <vt:lpstr>PowerPoint Presentation</vt:lpstr>
      <vt:lpstr>PowerPoint Presentation</vt:lpstr>
      <vt:lpstr>Distance Vector Routing</vt:lpstr>
      <vt:lpstr>PowerPoint Presentation</vt:lpstr>
      <vt:lpstr>PowerPoint Presentation</vt:lpstr>
      <vt:lpstr>PowerPoint Presentation</vt:lpstr>
      <vt:lpstr>Two-Node Loop Instability</vt:lpstr>
      <vt:lpstr>Split Horizon</vt:lpstr>
      <vt:lpstr>Link State Routing</vt:lpstr>
      <vt:lpstr>Building Routing Tables</vt:lpstr>
      <vt:lpstr>PowerPoint Presentation</vt:lpstr>
      <vt:lpstr>PowerPoint Presentation</vt:lpstr>
      <vt:lpstr>PowerPoint Presentation</vt:lpstr>
      <vt:lpstr>Difference between DVR and LSR</vt:lpstr>
      <vt:lpstr>Transport-Layer Services</vt:lpstr>
      <vt:lpstr>PowerPoint Presentation</vt:lpstr>
      <vt:lpstr>PowerPoint Presentation</vt:lpstr>
      <vt:lpstr>Addressing: Port Numbers</vt:lpstr>
      <vt:lpstr>PowerPoint Presentation</vt:lpstr>
      <vt:lpstr>Socket Addresses</vt:lpstr>
      <vt:lpstr>Encapsulation and Decapsulation</vt:lpstr>
      <vt:lpstr>TCP (Transmission Control Protocol)</vt:lpstr>
      <vt:lpstr>PowerPoint Presentation</vt:lpstr>
      <vt:lpstr>PowerPoint Presentation</vt:lpstr>
      <vt:lpstr>Source &amp; Destination port address</vt:lpstr>
      <vt:lpstr>Sequence number</vt:lpstr>
      <vt:lpstr>PowerPoint Presentation</vt:lpstr>
      <vt:lpstr>Acknowledgment Number</vt:lpstr>
      <vt:lpstr>Header length</vt:lpstr>
      <vt:lpstr>Checksum</vt:lpstr>
      <vt:lpstr>PowerPoint Presentation</vt:lpstr>
      <vt:lpstr>Control Flag</vt:lpstr>
      <vt:lpstr>PowerPoint Presentation</vt:lpstr>
      <vt:lpstr>PUSH Flag</vt:lpstr>
      <vt:lpstr>RST Flag</vt:lpstr>
      <vt:lpstr>A TCP Connection</vt:lpstr>
      <vt:lpstr>PowerPoint Presentation</vt:lpstr>
      <vt:lpstr>PowerPoint Presentation</vt:lpstr>
      <vt:lpstr>PowerPoint Presentation</vt:lpstr>
      <vt:lpstr>User Datagram</vt:lpstr>
      <vt:lpstr>UDP Services</vt:lpstr>
      <vt:lpstr>UDP Applications</vt:lpstr>
      <vt:lpstr>PowerPoint Presentation</vt:lpstr>
      <vt:lpstr>PowerPoint Presentation</vt:lpstr>
      <vt:lpstr>Cryptography</vt:lpstr>
      <vt:lpstr>PowerPoint Presentation</vt:lpstr>
      <vt:lpstr>Symmetric key</vt:lpstr>
      <vt:lpstr>PowerPoint Presentation</vt:lpstr>
      <vt:lpstr>PowerPoint Presentation</vt:lpstr>
      <vt:lpstr>Asymmetric key (Public-key cryptography)</vt:lpstr>
      <vt:lpstr>PowerPoint Presentation</vt:lpstr>
      <vt:lpstr>PowerPoint Presentation</vt:lpstr>
      <vt:lpstr>Confidentiality</vt:lpstr>
      <vt:lpstr>Authentication</vt:lpstr>
      <vt:lpstr>Authentication Confidentiality</vt:lpstr>
      <vt:lpstr>RSA Algorithm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Application Layer</vt:lpstr>
      <vt:lpstr>ELECTRONIC MAIL</vt:lpstr>
      <vt:lpstr>Message Transfer Agent: SMTP</vt:lpstr>
      <vt:lpstr>PowerPoint Presentation</vt:lpstr>
      <vt:lpstr>Message Access Agent: POP and IMAP</vt:lpstr>
      <vt:lpstr>POP3</vt:lpstr>
      <vt:lpstr>IMAP4</vt:lpstr>
      <vt:lpstr>MIME</vt:lpstr>
      <vt:lpstr>Web-Based Mail</vt:lpstr>
      <vt:lpstr>FILE TRANSFER</vt:lpstr>
      <vt:lpstr>File Transfer Protocol (FTP)</vt:lpstr>
      <vt:lpstr>PowerPoint Presentation</vt:lpstr>
      <vt:lpstr>Security for FTP</vt:lpstr>
      <vt:lpstr>Trivial File Transfer Protocol (TFTP)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Cookies</vt:lpstr>
      <vt:lpstr>HTTP</vt:lpstr>
      <vt:lpstr>PowerPoint Presentation</vt:lpstr>
      <vt:lpstr>Nonpersistent versus Persistent Connections</vt:lpstr>
      <vt:lpstr>Persistent Connections</vt:lpstr>
      <vt:lpstr>PowerPoint Presentation</vt:lpstr>
      <vt:lpstr>DNS</vt:lpstr>
      <vt:lpstr>PowerPoint Presentation</vt:lpstr>
      <vt:lpstr>PowerPoint Presentation</vt:lpstr>
      <vt:lpstr>PowerPoint Presentation</vt:lpstr>
      <vt:lpstr>NAME SPACE</vt:lpstr>
      <vt:lpstr>PowerPoint Presentation</vt:lpstr>
      <vt:lpstr>PowerPoint Presentation</vt:lpstr>
      <vt:lpstr>DOMAIN NAME SPACE</vt:lpstr>
      <vt:lpstr>PowerPoint Presentation</vt:lpstr>
      <vt:lpstr>Telnet (Telecommunication Network)</vt:lpstr>
      <vt:lpstr>PowerPoint Presentation</vt:lpstr>
      <vt:lpstr>X.25</vt:lpstr>
      <vt:lpstr>PowerPoint Presentation</vt:lpstr>
      <vt:lpstr>Voice over IP</vt:lpstr>
      <vt:lpstr>Remote Procedure Call</vt:lpstr>
      <vt:lpstr>firewall</vt:lpstr>
      <vt:lpstr>Repeater</vt:lpstr>
      <vt:lpstr>PowerPoint Presentation</vt:lpstr>
      <vt:lpstr>Hub</vt:lpstr>
      <vt:lpstr>Bridge</vt:lpstr>
      <vt:lpstr>Switch</vt:lpstr>
      <vt:lpstr>Router</vt:lpstr>
      <vt:lpstr>Gateway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Prashant Jain</dc:creator>
  <cp:lastModifiedBy>Class XII 4</cp:lastModifiedBy>
  <cp:revision>1</cp:revision>
  <dcterms:created xsi:type="dcterms:W3CDTF">2023-12-12T16:45:25Z</dcterms:created>
  <dcterms:modified xsi:type="dcterms:W3CDTF">2023-12-12T18:02:22Z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2023-09-29T00:00:00Z</vt:filetime>
  </property>
  <property fmtid="{D5CDD505-2E9C-101B-9397-08002B2CF9AE}" pid="3" name="Creator">
    <vt:lpwstr>Microsoft® PowerPoint® 2016</vt:lpwstr>
  </property>
  <property fmtid="{D5CDD505-2E9C-101B-9397-08002B2CF9AE}" pid="4" name="LastSaved">
    <vt:filetime>2023-12-12T00:00:00Z</vt:filetime>
  </property>
</Properties>
</file>